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28"/>
  </p:notesMasterIdLst>
  <p:handoutMasterIdLst>
    <p:handoutMasterId r:id="rId29"/>
  </p:handoutMasterIdLst>
  <p:sldIdLst>
    <p:sldId id="304" r:id="rId4"/>
    <p:sldId id="413" r:id="rId5"/>
    <p:sldId id="430" r:id="rId6"/>
    <p:sldId id="493" r:id="rId7"/>
    <p:sldId id="486" r:id="rId8"/>
    <p:sldId id="469" r:id="rId9"/>
    <p:sldId id="487" r:id="rId10"/>
    <p:sldId id="431" r:id="rId11"/>
    <p:sldId id="433" r:id="rId12"/>
    <p:sldId id="434" r:id="rId13"/>
    <p:sldId id="435" r:id="rId14"/>
    <p:sldId id="436" r:id="rId15"/>
    <p:sldId id="437" r:id="rId16"/>
    <p:sldId id="439" r:id="rId17"/>
    <p:sldId id="440" r:id="rId18"/>
    <p:sldId id="453" r:id="rId19"/>
    <p:sldId id="454" r:id="rId20"/>
    <p:sldId id="441" r:id="rId21"/>
    <p:sldId id="523" r:id="rId22"/>
    <p:sldId id="524" r:id="rId23"/>
    <p:sldId id="525" r:id="rId24"/>
    <p:sldId id="526" r:id="rId25"/>
    <p:sldId id="521" r:id="rId26"/>
    <p:sldId id="309" r:id="rId27"/>
  </p:sldIdLst>
  <p:sldSz cx="9144000" cy="6858000" type="screen4x3"/>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1" userDrawn="1">
          <p15:clr>
            <a:srgbClr val="A4A3A4"/>
          </p15:clr>
        </p15:guide>
        <p15:guide id="2" pos="2879" userDrawn="1">
          <p15:clr>
            <a:srgbClr val="A4A3A4"/>
          </p15:clr>
        </p15:guide>
      </p15:sldGuideLst>
    </p:ext>
    <p:ext uri="{2D200454-40CA-4A62-9FC3-DE9A4176ACB9}">
      <p15:notesGuideLst xmlns:p15="http://schemas.microsoft.com/office/powerpoint/2012/main">
        <p15:guide id="1" orient="horz" pos="2748">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CCCC00"/>
    <a:srgbClr val="00FF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howGuides="1">
      <p:cViewPr varScale="1">
        <p:scale>
          <a:sx n="81" d="100"/>
          <a:sy n="81" d="100"/>
        </p:scale>
        <p:origin x="114" y="684"/>
      </p:cViewPr>
      <p:guideLst>
        <p:guide orient="horz" pos="2061"/>
        <p:guide pos="287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744" y="-84"/>
      </p:cViewPr>
      <p:guideLst>
        <p:guide orient="horz" pos="274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BC47923-C129-4340-BEAF-71334DD49C3C}" type="datetimeFigureOut">
              <a:rPr lang="zh-CN" altLang="en-US"/>
              <a:t>2025/5/14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17E5851-ECE1-48B6-9F5B-D427B1A3A60E}"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8C703BF-56CB-4D2F-88A2-2A3473C10BCD}" type="datetimeFigureOut">
              <a:rPr lang="zh-CN" altLang="en-US"/>
              <a:t>2025/5/14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BA5DC06-EB0E-4105-A2AA-C090C515CEE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EBA5DC06-EB0E-4105-A2AA-C090C515CEE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3BE40D-A4FF-422B-BBF7-7994F9F42A86}" type="slidenum">
              <a:rPr lang="zh-CN" altLang="en-US"/>
              <a:t>‹#›</a:t>
            </a:fld>
            <a:endParaRPr lang="zh-CN" altLang="en-US"/>
          </a:p>
        </p:txBody>
      </p:sp>
      <p:pic>
        <p:nvPicPr>
          <p:cNvPr id="55298" name="Picture 2" descr="C:\Users\zhy13\Documents\Tencent Files\452305352\Image\C2C\6TXF%Z(2D_L{U}(]12L`WDR.png"/>
          <p:cNvPicPr>
            <a:picLocks noChangeAspect="1" noChangeArrowheads="1"/>
          </p:cNvPicPr>
          <p:nvPr userDrawn="1"/>
        </p:nvPicPr>
        <p:blipFill>
          <a:blip r:embed="rId2"/>
          <a:srcRect/>
          <a:stretch>
            <a:fillRect/>
          </a:stretch>
        </p:blipFill>
        <p:spPr bwMode="auto">
          <a:xfrm>
            <a:off x="214282" y="142852"/>
            <a:ext cx="2357454" cy="55050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50D1D0-ECFE-442B-A6A0-DE9C09FE8D0D}"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EF262C5-2246-4E47-9464-FA28B2EECD09}"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Picture 2" descr="C:\Users\zhy13\Documents\Tencent Files\452305352\Image\C2C\6TXF%Z(2D_L{U}(]12L`WDR.png"/>
          <p:cNvPicPr>
            <a:picLocks noChangeAspect="1" noChangeArrowheads="1"/>
          </p:cNvPicPr>
          <p:nvPr userDrawn="1"/>
        </p:nvPicPr>
        <p:blipFill>
          <a:blip r:embed="rId2"/>
          <a:srcRect/>
          <a:stretch>
            <a:fillRect/>
          </a:stretch>
        </p:blipFill>
        <p:spPr bwMode="auto">
          <a:xfrm>
            <a:off x="214282" y="142852"/>
            <a:ext cx="2357454" cy="55050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436D3F-3B2B-46E0-9FCC-CD3B0F63EB9F}"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666DE-8F71-433C-91F9-046DB2104891}" type="slidenum">
              <a:rPr lang="zh-CN" altLang="en-US" smtClean="0"/>
              <a:t>‹#›</a:t>
            </a:fld>
            <a:endParaRPr lang="zh-CN" altLang="en-US"/>
          </a:p>
        </p:txBody>
      </p:sp>
      <p:pic>
        <p:nvPicPr>
          <p:cNvPr id="7" name="Picture 2" descr="C:\Users\zhy13\Documents\Tencent Files\452305352\Image\C2C\6TXF%Z(2D_L{U}(]12L`WDR.png"/>
          <p:cNvPicPr>
            <a:picLocks noChangeAspect="1" noChangeArrowheads="1"/>
          </p:cNvPicPr>
          <p:nvPr userDrawn="1"/>
        </p:nvPicPr>
        <p:blipFill>
          <a:blip r:embed="rId2"/>
          <a:srcRect/>
          <a:stretch>
            <a:fillRect/>
          </a:stretch>
        </p:blipFill>
        <p:spPr bwMode="auto">
          <a:xfrm>
            <a:off x="214282" y="142852"/>
            <a:ext cx="2357454" cy="550505"/>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53BE40D-A4FF-422B-BBF7-7994F9F42A86}" type="slidenum">
              <a:rPr lang="zh-CN" altLang="en-US" smtClean="0"/>
              <a:t>‹#›</a:t>
            </a:fld>
            <a:endParaRPr lang="zh-CN" altLang="en-US"/>
          </a:p>
        </p:txBody>
      </p:sp>
      <p:pic>
        <p:nvPicPr>
          <p:cNvPr id="7" name="Picture 2" descr="C:\Users\zhy13\Documents\Tencent Files\452305352\Image\C2C\6TXF%Z(2D_L{U}(]12L`WDR.png"/>
          <p:cNvPicPr>
            <a:picLocks noChangeAspect="1" noChangeArrowheads="1"/>
          </p:cNvPicPr>
          <p:nvPr userDrawn="1"/>
        </p:nvPicPr>
        <p:blipFill>
          <a:blip r:embed="rId2"/>
          <a:srcRect/>
          <a:stretch>
            <a:fillRect/>
          </a:stretch>
        </p:blipFill>
        <p:spPr bwMode="auto">
          <a:xfrm>
            <a:off x="214282" y="142852"/>
            <a:ext cx="2357454" cy="550505"/>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E0436D3F-3B2B-46E0-9FCC-CD3B0F63EB9F}"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50204694-6505-4B0A-8BCD-26F2BEA3BD4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45DF39D2-CECE-4727-9A04-ABBD800AFE2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37004340-CC03-468E-9D0A-9C1223254615}"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6484CA-A087-48DF-98B5-708429D3D9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204694-6505-4B0A-8BCD-26F2BEA3BD44}"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5507129D-82BF-4209-A9B0-339A4750B7A8}"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39364A75-8625-46BA-931C-6A9B2D4E5A7C}" type="slidenum">
              <a:rPr lang="zh-CN" altLang="en-US" smtClean="0"/>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a:t>单击此处编辑母版标题样式</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8E7A0902-23F8-448C-80B8-DD1790CF349B}"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E50D1D0-ECFE-442B-A6A0-DE9C09FE8D0D}"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F262C5-2246-4E47-9464-FA28B2EECD0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5DF39D2-CECE-4727-9A04-ABBD800AFE26}"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7004340-CC03-468E-9D0A-9C1223254615}"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6484CA-A087-48DF-98B5-708429D3D92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杨利琛">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2A49580-74EF-4512-B623-A7D3CE1E0D9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9364A75-8625-46BA-931C-6A9B2D4E5A7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BB2D7F-B6FF-4C7F-A4C7-D561F9316D18}" type="datetimeFigureOut">
              <a:rPr lang="zh-CN" altLang="en-US"/>
              <a:t>2025/5/14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7A0902-23F8-448C-80B8-DD1790CF349B}"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331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8BB2D7F-B6FF-4C7F-A4C7-D561F9316D18}" type="datetimeFigureOut">
              <a:rPr lang="zh-CN" altLang="en-US"/>
              <a:t>2025/5/14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507129D-82BF-4209-A9B0-339A4750B7A8}" type="slidenum">
              <a:rPr lang="zh-CN" altLang="en-US"/>
              <a:t>‹#›</a:t>
            </a:fld>
            <a:endParaRPr lang="zh-CN" altLang="en-US"/>
          </a:p>
        </p:txBody>
      </p:sp>
      <p:pic>
        <p:nvPicPr>
          <p:cNvPr id="7" name="Picture 2" descr="C:\Users\zhy13\Documents\Tencent Files\452305352\Image\C2C\6TXF%Z(2D_L{U}(]12L`WDR.png"/>
          <p:cNvPicPr>
            <a:picLocks noChangeAspect="1" noChangeArrowheads="1"/>
          </p:cNvPicPr>
          <p:nvPr userDrawn="1"/>
        </p:nvPicPr>
        <p:blipFill>
          <a:blip r:embed="rId14"/>
          <a:srcRect/>
          <a:stretch>
            <a:fillRect/>
          </a:stretch>
        </p:blipFill>
        <p:spPr bwMode="auto">
          <a:xfrm>
            <a:off x="214282" y="142852"/>
            <a:ext cx="2357454" cy="55050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7CD8-342B-47DF-BA62-260C862924D3}" type="datetimeFigureOut">
              <a:rPr lang="zh-CN" altLang="en-US" smtClean="0"/>
              <a:t>2025/5/14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666DE-8F71-433C-91F9-046DB2104891}" type="slidenum">
              <a:rPr lang="zh-CN" altLang="en-US" smtClean="0"/>
              <a:t>‹#›</a:t>
            </a:fld>
            <a:endParaRPr lang="zh-CN" altLang="en-US"/>
          </a:p>
        </p:txBody>
      </p:sp>
      <p:pic>
        <p:nvPicPr>
          <p:cNvPr id="7" name="Picture 2" descr="C:\Users\zhy13\Documents\Tencent Files\452305352\Image\C2C\6TXF%Z(2D_L{U}(]12L`WDR.png"/>
          <p:cNvPicPr>
            <a:picLocks noChangeAspect="1" noChangeArrowheads="1"/>
          </p:cNvPicPr>
          <p:nvPr userDrawn="1"/>
        </p:nvPicPr>
        <p:blipFill>
          <a:blip r:embed="rId13"/>
          <a:srcRect/>
          <a:stretch>
            <a:fillRect/>
          </a:stretch>
        </p:blipFill>
        <p:spPr bwMode="auto">
          <a:xfrm>
            <a:off x="214282" y="142852"/>
            <a:ext cx="2357454" cy="550505"/>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fld id="{58BB2D7F-B6FF-4C7F-A4C7-D561F9316D18}" type="datetimeFigureOut">
              <a:rPr lang="zh-CN" altLang="en-US" smtClean="0"/>
              <a:t>2025/5/14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5507129D-82BF-4209-A9B0-339A4750B7A8}" type="slidenum">
              <a:rPr lang="zh-CN" altLang="en-US" smtClean="0"/>
              <a:t>‹#›</a:t>
            </a:fld>
            <a:endParaRPr lang="zh-CN" altLang="en-US"/>
          </a:p>
        </p:txBody>
      </p:sp>
      <p:pic>
        <p:nvPicPr>
          <p:cNvPr id="12" name="Picture 2" descr="C:\Users\zhy13\Documents\Tencent Files\452305352\Image\C2C\6TXF%Z(2D_L{U}(]12L`WDR.png"/>
          <p:cNvPicPr>
            <a:picLocks noChangeAspect="1" noChangeArrowheads="1"/>
          </p:cNvPicPr>
          <p:nvPr userDrawn="1"/>
        </p:nvPicPr>
        <p:blipFill>
          <a:blip r:embed="rId15"/>
          <a:srcRect/>
          <a:stretch>
            <a:fillRect/>
          </a:stretch>
        </p:blipFill>
        <p:spPr bwMode="auto">
          <a:xfrm>
            <a:off x="214282" y="142852"/>
            <a:ext cx="2357454" cy="550505"/>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panose="05020102010507070707"/>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Grp="1" noChangeArrowheads="1"/>
          </p:cNvSpPr>
          <p:nvPr/>
        </p:nvSpPr>
        <p:spPr bwMode="auto">
          <a:xfrm>
            <a:off x="1278255" y="2398713"/>
            <a:ext cx="7772400" cy="1470025"/>
          </a:xfrm>
          <a:prstGeom prst="rect">
            <a:avLst/>
          </a:prstGeom>
          <a:noFill/>
          <a:ln w="9525">
            <a:noFill/>
            <a:bevel/>
          </a:ln>
        </p:spPr>
        <p:txBody>
          <a:bodyPr anchor="ctr"/>
          <a:lstStyle/>
          <a:p>
            <a:pPr algn="ctr"/>
            <a:r>
              <a:rPr lang="zh-CN" sz="4400" dirty="0">
                <a:solidFill>
                  <a:schemeClr val="bg1"/>
                </a:solidFill>
                <a:latin typeface="黑体" panose="02010609060101010101" pitchFamily="49" charset="-122"/>
                <a:ea typeface="黑体" panose="02010609060101010101" pitchFamily="49" charset="-122"/>
              </a:rPr>
              <a:t>投篮技术分析</a:t>
            </a:r>
          </a:p>
        </p:txBody>
      </p:sp>
      <p:sp>
        <p:nvSpPr>
          <p:cNvPr id="16" name="Rectangle 16"/>
          <p:cNvSpPr>
            <a:spLocks noGrp="1" noChangeArrowheads="1"/>
          </p:cNvSpPr>
          <p:nvPr/>
        </p:nvSpPr>
        <p:spPr bwMode="auto">
          <a:xfrm>
            <a:off x="1764030" y="2348865"/>
            <a:ext cx="6085205" cy="1470025"/>
          </a:xfrm>
          <a:prstGeom prst="rect">
            <a:avLst/>
          </a:prstGeom>
          <a:noFill/>
          <a:ln w="9525">
            <a:noFill/>
            <a:bevel/>
          </a:ln>
        </p:spPr>
        <p:txBody>
          <a:bodyPr anchor="ctr"/>
          <a:lstStyle/>
          <a:p>
            <a:pPr defTabSz="914400"/>
            <a:r>
              <a:rPr lang="zh-CN" altLang="zh-CN" sz="4800" b="1" dirty="0">
                <a:latin typeface="微软雅黑" panose="020B0503020204020204" charset="-122"/>
                <a:ea typeface="微软雅黑" panose="020B0503020204020204" charset="-122"/>
                <a:cs typeface="+mj-cs"/>
                <a:sym typeface="+mn-ea"/>
              </a:rPr>
              <a:t>大学生体质测试解读</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10</a:t>
            </a:fld>
            <a:endParaRPr lang="zh-CN" altLang="en-US"/>
          </a:p>
        </p:txBody>
      </p:sp>
      <p:sp>
        <p:nvSpPr>
          <p:cNvPr id="7170" name="文本框 3"/>
          <p:cNvSpPr txBox="1"/>
          <p:nvPr/>
        </p:nvSpPr>
        <p:spPr>
          <a:xfrm>
            <a:off x="520700" y="1769110"/>
            <a:ext cx="2778125" cy="521970"/>
          </a:xfrm>
          <a:prstGeom prst="rect">
            <a:avLst/>
          </a:prstGeom>
          <a:noFill/>
          <a:ln w="9525">
            <a:noFill/>
          </a:ln>
        </p:spPr>
        <p:txBody>
          <a:bodyPr wrap="square" anchor="t" anchorCtr="0">
            <a:spAutoFit/>
          </a:bodyPr>
          <a:lstStyle/>
          <a:p>
            <a:r>
              <a:rPr lang="en-US" altLang="zh-CN" sz="2800" b="1">
                <a:solidFill>
                  <a:srgbClr val="FF0000"/>
                </a:solidFill>
                <a:latin typeface="Arial" panose="020B0604020202020204" pitchFamily="34" charset="0"/>
                <a:ea typeface="宋体" panose="02010600030101010101" pitchFamily="2" charset="-122"/>
              </a:rPr>
              <a:t>1.</a:t>
            </a:r>
            <a:r>
              <a:rPr lang="zh-CN" altLang="en-US" sz="2800" b="1">
                <a:solidFill>
                  <a:srgbClr val="FF0000"/>
                </a:solidFill>
                <a:latin typeface="Arial" panose="020B0604020202020204" pitchFamily="34" charset="0"/>
                <a:ea typeface="宋体" panose="02010600030101010101" pitchFamily="2" charset="-122"/>
              </a:rPr>
              <a:t>肺活量</a:t>
            </a:r>
          </a:p>
        </p:txBody>
      </p:sp>
      <p:sp>
        <p:nvSpPr>
          <p:cNvPr id="6" name="文本框 5"/>
          <p:cNvSpPr txBox="1"/>
          <p:nvPr/>
        </p:nvSpPr>
        <p:spPr>
          <a:xfrm>
            <a:off x="520700" y="2111375"/>
            <a:ext cx="4240530" cy="3384550"/>
          </a:xfrm>
          <a:prstGeom prst="rect">
            <a:avLst/>
          </a:prstGeom>
          <a:noFill/>
        </p:spPr>
        <p:txBody>
          <a:bodyPr wrap="square" rtlCol="0">
            <a:spAutoFit/>
          </a:bodyPr>
          <a:lstStyle/>
          <a:p>
            <a:endParaRPr lang="zh-CN" altLang="en-US" sz="2400" noProof="1"/>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学生证或身份证交给体测老师</a:t>
            </a: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安装吹嘴，双手握住仪器准备测试。</a:t>
            </a:r>
            <a:endParaRPr lang="zh-CN" altLang="en-US" sz="2000" noProof="1">
              <a:latin typeface="微软雅黑" panose="020B0503020204020204" charset="-122"/>
              <a:ea typeface="微软雅黑" panose="020B0503020204020204" charset="-122"/>
            </a:endParaRP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深吸气后对准吹嘴，待体测老师宣布开始后，以中等速度连续呼气，直到不能呼气为止。</a:t>
            </a:r>
            <a:endParaRPr lang="zh-CN" altLang="en-US" sz="2000" noProof="1">
              <a:latin typeface="微软雅黑" panose="020B0503020204020204" charset="-122"/>
              <a:ea typeface="微软雅黑" panose="020B0503020204020204" charset="-122"/>
            </a:endParaRPr>
          </a:p>
          <a:p>
            <a:pPr marL="457200" indent="-4572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完成测试后，卸下吹嘴，将仪器传递给下一位同学。</a:t>
            </a:r>
          </a:p>
        </p:txBody>
      </p:sp>
      <p:pic>
        <p:nvPicPr>
          <p:cNvPr id="3" name="图片 2" descr="IMG_6220"/>
          <p:cNvPicPr>
            <a:picLocks noChangeAspect="1"/>
          </p:cNvPicPr>
          <p:nvPr/>
        </p:nvPicPr>
        <p:blipFill>
          <a:blip r:embed="rId2"/>
          <a:stretch>
            <a:fillRect/>
          </a:stretch>
        </p:blipFill>
        <p:spPr>
          <a:xfrm>
            <a:off x="5296535" y="1228090"/>
            <a:ext cx="3300730" cy="4401820"/>
          </a:xfrm>
          <a:prstGeom prst="rect">
            <a:avLst/>
          </a:prstGeom>
        </p:spPr>
      </p:pic>
      <p:grpSp>
        <p:nvGrpSpPr>
          <p:cNvPr id="46" name="组合 45"/>
          <p:cNvGrpSpPr/>
          <p:nvPr/>
        </p:nvGrpSpPr>
        <p:grpSpPr>
          <a:xfrm>
            <a:off x="97871" y="941557"/>
            <a:ext cx="4449764" cy="521970"/>
            <a:chOff x="1693872" y="4478507"/>
            <a:chExt cx="4449764" cy="521970"/>
          </a:xfrm>
          <a:solidFill>
            <a:schemeClr val="accent1"/>
          </a:solidFill>
        </p:grpSpPr>
        <p:sp>
          <p:nvSpPr>
            <p:cNvPr id="24" name="TextBox 3"/>
            <p:cNvSpPr txBox="1">
              <a:spLocks noChangeArrowheads="1"/>
            </p:cNvSpPr>
            <p:nvPr/>
          </p:nvSpPr>
          <p:spPr bwMode="auto">
            <a:xfrm>
              <a:off x="2265374" y="4478507"/>
              <a:ext cx="3878262" cy="521970"/>
            </a:xfrm>
            <a:prstGeom prst="rect">
              <a:avLst/>
            </a:prstGeom>
            <a:grpFill/>
            <a:ln w="9525">
              <a:solidFill>
                <a:schemeClr val="accent1">
                  <a:lumMod val="60000"/>
                  <a:lumOff val="40000"/>
                </a:schemeClr>
              </a:solidFill>
              <a:miter lim="800000"/>
            </a:ln>
          </p:spPr>
          <p:txBody>
            <a:bodyPr anchor="ctr">
              <a:spAutoFit/>
            </a:bodyPr>
            <a:lstStyle/>
            <a:p>
              <a:pPr marL="342900" indent="-342900" algn="ctr"/>
              <a:r>
                <a:rPr lang="en-US" altLang="zh-CN" sz="2800" b="1" dirty="0">
                  <a:solidFill>
                    <a:schemeClr val="bg1"/>
                  </a:solidFill>
                </a:rPr>
                <a:t> </a:t>
              </a:r>
              <a:r>
                <a:rPr lang="zh-CN" sz="2800" b="1" dirty="0">
                  <a:solidFill>
                    <a:schemeClr val="bg1"/>
                  </a:solidFill>
                </a:rPr>
                <a:t>四、测试方法</a:t>
              </a:r>
              <a:endParaRPr lang="zh-CN" dirty="0"/>
            </a:p>
          </p:txBody>
        </p:sp>
        <p:grpSp>
          <p:nvGrpSpPr>
            <p:cNvPr id="33" name="组合 32"/>
            <p:cNvGrpSpPr/>
            <p:nvPr/>
          </p:nvGrpSpPr>
          <p:grpSpPr>
            <a:xfrm>
              <a:off x="1693872" y="4621224"/>
              <a:ext cx="357188" cy="214313"/>
              <a:chOff x="8715375" y="3143250"/>
              <a:chExt cx="357188" cy="214313"/>
            </a:xfrm>
            <a:grpFill/>
          </p:grpSpPr>
          <p:sp>
            <p:nvSpPr>
              <p:cNvPr id="34" name="燕尾形 33"/>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5" name="燕尾形 34"/>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6" name="燕尾形 35"/>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11</a:t>
            </a:fld>
            <a:endParaRPr lang="zh-CN" altLang="en-US"/>
          </a:p>
        </p:txBody>
      </p:sp>
      <p:sp>
        <p:nvSpPr>
          <p:cNvPr id="4" name="文本框 3"/>
          <p:cNvSpPr txBox="1"/>
          <p:nvPr/>
        </p:nvSpPr>
        <p:spPr>
          <a:xfrm>
            <a:off x="190500" y="1601470"/>
            <a:ext cx="4391660" cy="2768600"/>
          </a:xfrm>
          <a:prstGeom prst="rect">
            <a:avLst/>
          </a:prstGeom>
          <a:noFill/>
        </p:spPr>
        <p:txBody>
          <a:bodyPr wrap="square" rtlCol="0">
            <a:spAutoFit/>
          </a:bodyPr>
          <a:lstStyle/>
          <a:p>
            <a:pPr indent="0" eaLnBrk="1" latinLnBrk="0" hangingPunct="1">
              <a:spcAft>
                <a:spcPts val="1200"/>
              </a:spcAft>
            </a:pPr>
            <a:endParaRPr lang="zh-CN" altLang="en-US" sz="2400" b="1" noProof="1">
              <a:latin typeface="微软雅黑" panose="020B0503020204020204" charset="-122"/>
              <a:ea typeface="微软雅黑" panose="020B0503020204020204" charset="-122"/>
              <a:cs typeface="微软雅黑" panose="020B0503020204020204" charset="-122"/>
            </a:endParaRPr>
          </a:p>
          <a:p>
            <a:pPr marL="342900" indent="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学生证（身份证）交给体测老师</a:t>
            </a:r>
            <a:endParaRPr lang="zh-CN" altLang="en-US" sz="2000" noProof="1">
              <a:latin typeface="微软雅黑" panose="020B0503020204020204" charset="-122"/>
              <a:ea typeface="微软雅黑" panose="020B0503020204020204" charset="-122"/>
              <a:cs typeface="微软雅黑" panose="020B0503020204020204" charset="-122"/>
            </a:endParaRPr>
          </a:p>
          <a:p>
            <a:pPr marL="342900" indent="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微软雅黑" panose="020B0503020204020204" charset="-122"/>
              </a:rPr>
              <a:t>双脚站立在底座上，面向立柱站立，抬头挺胸，两眼平视前方，站直；</a:t>
            </a:r>
          </a:p>
          <a:p>
            <a:pPr marL="342900" indent="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微软雅黑" panose="020B0503020204020204" charset="-122"/>
              </a:rPr>
              <a:t>站立不动，当听到仪器发出</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嘀</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声后，测试结束。</a:t>
            </a:r>
          </a:p>
        </p:txBody>
      </p:sp>
      <p:pic>
        <p:nvPicPr>
          <p:cNvPr id="2" name="图片 1" descr="IMG_6215"/>
          <p:cNvPicPr>
            <a:picLocks noChangeAspect="1"/>
          </p:cNvPicPr>
          <p:nvPr/>
        </p:nvPicPr>
        <p:blipFill>
          <a:blip r:embed="rId2"/>
          <a:stretch>
            <a:fillRect/>
          </a:stretch>
        </p:blipFill>
        <p:spPr>
          <a:xfrm>
            <a:off x="4721225" y="1015365"/>
            <a:ext cx="3528695" cy="4705350"/>
          </a:xfrm>
          <a:prstGeom prst="rect">
            <a:avLst/>
          </a:prstGeom>
        </p:spPr>
      </p:pic>
      <p:sp>
        <p:nvSpPr>
          <p:cNvPr id="7170" name="文本框 3"/>
          <p:cNvSpPr txBox="1"/>
          <p:nvPr/>
        </p:nvSpPr>
        <p:spPr>
          <a:xfrm>
            <a:off x="601345" y="1015365"/>
            <a:ext cx="2778125" cy="521970"/>
          </a:xfrm>
          <a:prstGeom prst="rect">
            <a:avLst/>
          </a:prstGeom>
          <a:noFill/>
          <a:ln w="9525">
            <a:noFill/>
          </a:ln>
        </p:spPr>
        <p:txBody>
          <a:bodyPr wrap="square" anchor="t" anchorCtr="0">
            <a:spAutoFit/>
          </a:bodyPr>
          <a:lstStyle/>
          <a:p>
            <a:pPr indent="0" eaLnBrk="1" latinLnBrk="0" hangingPunct="1">
              <a:spcAft>
                <a:spcPts val="1200"/>
              </a:spcAft>
            </a:pPr>
            <a:r>
              <a:rPr lang="zh-CN" altLang="en-US" sz="2800" b="1">
                <a:solidFill>
                  <a:srgbClr val="FF0000"/>
                </a:solidFill>
                <a:sym typeface="+mn-ea"/>
              </a:rPr>
              <a:t>2.身高体重</a:t>
            </a:r>
            <a:endParaRPr lang="zh-CN" altLang="en-US" sz="2800" b="1">
              <a:solidFill>
                <a:srgbClr val="FF0000"/>
              </a:solidFill>
              <a:latin typeface="Arial" panose="020B0604020202020204" pitchFamily="34" charset="0"/>
              <a:ea typeface="宋体" panose="02010600030101010101" pitchFamily="2" charset="-122"/>
              <a:sym typeface="+mn-ea"/>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12</a:t>
            </a:fld>
            <a:endParaRPr lang="zh-CN" altLang="en-US"/>
          </a:p>
        </p:txBody>
      </p:sp>
      <p:sp>
        <p:nvSpPr>
          <p:cNvPr id="4" name="文本框 3"/>
          <p:cNvSpPr txBox="1"/>
          <p:nvPr/>
        </p:nvSpPr>
        <p:spPr>
          <a:xfrm>
            <a:off x="319405" y="1988820"/>
            <a:ext cx="4582160" cy="2553335"/>
          </a:xfrm>
          <a:prstGeom prst="rect">
            <a:avLst/>
          </a:prstGeom>
          <a:noFill/>
        </p:spPr>
        <p:txBody>
          <a:bodyPr wrap="square" rtlCol="0">
            <a:spAutoFit/>
          </a:bodyPr>
          <a:lstStyle/>
          <a:p>
            <a:pPr marL="342900" indent="-3429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学生证（身份证）交给体测老师</a:t>
            </a:r>
            <a:endParaRPr lang="zh-CN" altLang="en-US" sz="2000" noProof="1">
              <a:latin typeface="微软雅黑" panose="020B0503020204020204" charset="-122"/>
              <a:ea typeface="微软雅黑" panose="020B0503020204020204" charset="-122"/>
              <a:cs typeface="+mn-cs"/>
              <a:sym typeface="+mn-ea"/>
            </a:endParaRPr>
          </a:p>
          <a:p>
            <a:pPr marL="342900" indent="-3429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脱鞋，坐在测试垫上，双脚抵住挡板，膝关节伸直，上体前屈，双臂在刻度板上向前伸直，直到不能向前为止。</a:t>
            </a:r>
            <a:endParaRPr lang="zh-CN" altLang="en-US" sz="2000" noProof="1">
              <a:latin typeface="微软雅黑" panose="020B0503020204020204" charset="-122"/>
              <a:ea typeface="微软雅黑" panose="020B0503020204020204" charset="-122"/>
            </a:endParaRPr>
          </a:p>
          <a:p>
            <a:pPr marL="342900" indent="-342900" eaLnBrk="1" latinLnBrk="0" hangingPunct="1">
              <a:spcAft>
                <a:spcPts val="1200"/>
              </a:spcAft>
              <a:buFont typeface="+mj-ea"/>
              <a:buAutoNum type="circleNumDbPlain"/>
            </a:pPr>
            <a:r>
              <a:rPr lang="zh-CN" altLang="en-US" sz="2000" noProof="1">
                <a:latin typeface="微软雅黑" panose="020B0503020204020204" charset="-122"/>
                <a:ea typeface="微软雅黑" panose="020B0503020204020204" charset="-122"/>
                <a:cs typeface="+mn-cs"/>
              </a:rPr>
              <a:t>切记膝盖要</a:t>
            </a:r>
            <a:r>
              <a:rPr lang="zh-CN" altLang="en-US" sz="2000" noProof="1">
                <a:solidFill>
                  <a:srgbClr val="FF0000"/>
                </a:solidFill>
                <a:latin typeface="微软雅黑" panose="020B0503020204020204" charset="-122"/>
                <a:ea typeface="微软雅黑" panose="020B0503020204020204" charset="-122"/>
                <a:cs typeface="+mn-cs"/>
              </a:rPr>
              <a:t>伸直</a:t>
            </a:r>
            <a:r>
              <a:rPr lang="zh-CN" altLang="en-US" sz="2000" noProof="1">
                <a:latin typeface="微软雅黑" panose="020B0503020204020204" charset="-122"/>
                <a:ea typeface="微软雅黑" panose="020B0503020204020204" charset="-122"/>
                <a:cs typeface="+mn-cs"/>
              </a:rPr>
              <a:t>，</a:t>
            </a:r>
            <a:r>
              <a:rPr lang="zh-CN" altLang="en-US" sz="2000" noProof="1">
                <a:solidFill>
                  <a:srgbClr val="FF0000"/>
                </a:solidFill>
                <a:latin typeface="微软雅黑" panose="020B0503020204020204" charset="-122"/>
                <a:ea typeface="微软雅黑" panose="020B0503020204020204" charset="-122"/>
                <a:cs typeface="+mn-cs"/>
              </a:rPr>
              <a:t>不可突然发力</a:t>
            </a:r>
            <a:r>
              <a:rPr lang="zh-CN" altLang="en-US" sz="2000" noProof="1">
                <a:latin typeface="微软雅黑" panose="020B0503020204020204" charset="-122"/>
                <a:ea typeface="微软雅黑" panose="020B0503020204020204" charset="-122"/>
                <a:cs typeface="+mn-cs"/>
              </a:rPr>
              <a:t>向前伸臂，否则成绩无效。</a:t>
            </a:r>
            <a:endParaRPr lang="zh-CN" altLang="en-US" sz="2000" noProof="1">
              <a:latin typeface="微软雅黑" panose="020B0503020204020204" charset="-122"/>
              <a:ea typeface="微软雅黑" panose="020B0503020204020204" charset="-122"/>
            </a:endParaRPr>
          </a:p>
        </p:txBody>
      </p:sp>
      <p:sp>
        <p:nvSpPr>
          <p:cNvPr id="7170" name="文本框 3"/>
          <p:cNvSpPr txBox="1"/>
          <p:nvPr/>
        </p:nvSpPr>
        <p:spPr>
          <a:xfrm>
            <a:off x="392430" y="954405"/>
            <a:ext cx="2778125"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3</a:t>
            </a:r>
            <a:r>
              <a:rPr lang="zh-CN" altLang="en-US" sz="2800" b="1">
                <a:solidFill>
                  <a:srgbClr val="FF0000"/>
                </a:solidFill>
                <a:sym typeface="+mn-ea"/>
              </a:rPr>
              <a:t>.坐位体前屈</a:t>
            </a:r>
            <a:endParaRPr lang="en-US" altLang="zh-CN" sz="2800" b="1">
              <a:solidFill>
                <a:srgbClr val="FF0000"/>
              </a:solidFill>
              <a:latin typeface="Arial" panose="020B0604020202020204" pitchFamily="34" charset="0"/>
              <a:ea typeface="宋体" panose="02010600030101010101" pitchFamily="2" charset="-122"/>
              <a:sym typeface="+mn-ea"/>
            </a:endParaRPr>
          </a:p>
        </p:txBody>
      </p:sp>
      <p:pic>
        <p:nvPicPr>
          <p:cNvPr id="2" name="图片 1" descr="IMG_6225"/>
          <p:cNvPicPr>
            <a:picLocks noChangeAspect="1"/>
          </p:cNvPicPr>
          <p:nvPr/>
        </p:nvPicPr>
        <p:blipFill>
          <a:blip r:embed="rId2"/>
          <a:stretch>
            <a:fillRect/>
          </a:stretch>
        </p:blipFill>
        <p:spPr>
          <a:xfrm>
            <a:off x="5149215" y="941705"/>
            <a:ext cx="3576955" cy="4770120"/>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13</a:t>
            </a:fld>
            <a:endParaRPr lang="zh-CN" altLang="en-US"/>
          </a:p>
        </p:txBody>
      </p:sp>
      <p:sp>
        <p:nvSpPr>
          <p:cNvPr id="7170" name="文本框 3"/>
          <p:cNvSpPr txBox="1"/>
          <p:nvPr/>
        </p:nvSpPr>
        <p:spPr>
          <a:xfrm>
            <a:off x="392430" y="954405"/>
            <a:ext cx="1943100"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4</a:t>
            </a:r>
            <a:r>
              <a:rPr lang="zh-CN" altLang="en-US" sz="2800" b="1">
                <a:solidFill>
                  <a:srgbClr val="FF0000"/>
                </a:solidFill>
                <a:sym typeface="+mn-ea"/>
              </a:rPr>
              <a:t>.</a:t>
            </a:r>
            <a:r>
              <a:rPr lang="zh-CN" sz="2800" b="1">
                <a:solidFill>
                  <a:srgbClr val="FF0000"/>
                </a:solidFill>
                <a:sym typeface="+mn-ea"/>
              </a:rPr>
              <a:t>立定跳远</a:t>
            </a:r>
            <a:endParaRPr lang="zh-CN" sz="2800" b="1">
              <a:solidFill>
                <a:srgbClr val="FF0000"/>
              </a:solidFill>
              <a:latin typeface="Arial" panose="020B0604020202020204" pitchFamily="34" charset="0"/>
              <a:ea typeface="宋体" panose="02010600030101010101" pitchFamily="2" charset="-122"/>
              <a:sym typeface="+mn-ea"/>
            </a:endParaRPr>
          </a:p>
        </p:txBody>
      </p:sp>
      <p:pic>
        <p:nvPicPr>
          <p:cNvPr id="2" name="图片 1" descr="IMG_6226"/>
          <p:cNvPicPr>
            <a:picLocks noChangeAspect="1"/>
          </p:cNvPicPr>
          <p:nvPr/>
        </p:nvPicPr>
        <p:blipFill>
          <a:blip r:embed="rId2"/>
          <a:stretch>
            <a:fillRect/>
          </a:stretch>
        </p:blipFill>
        <p:spPr>
          <a:xfrm>
            <a:off x="3599815" y="1628775"/>
            <a:ext cx="5192395" cy="4352925"/>
          </a:xfrm>
          <a:prstGeom prst="rect">
            <a:avLst/>
          </a:prstGeom>
        </p:spPr>
      </p:pic>
      <p:sp>
        <p:nvSpPr>
          <p:cNvPr id="3" name="文本框 2"/>
          <p:cNvSpPr txBox="1"/>
          <p:nvPr/>
        </p:nvSpPr>
        <p:spPr>
          <a:xfrm>
            <a:off x="107950" y="2205355"/>
            <a:ext cx="3276600" cy="1783715"/>
          </a:xfrm>
          <a:prstGeom prst="rect">
            <a:avLst/>
          </a:prstGeom>
          <a:noFill/>
        </p:spPr>
        <p:txBody>
          <a:bodyPr wrap="square" rtlCol="0" anchor="t">
            <a:spAutoFit/>
          </a:bodyPr>
          <a:lstStyle/>
          <a:p>
            <a:pPr marL="457200" indent="-4572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学生证（身份证）交给体测老师</a:t>
            </a:r>
          </a:p>
          <a:p>
            <a:pPr marL="457200" indent="-457200" eaLnBrk="1" latinLnBrk="0" hangingPunct="1">
              <a:spcAft>
                <a:spcPts val="1200"/>
              </a:spcAft>
              <a:buFont typeface="+mj-ea"/>
              <a:buAutoNum type="circleNumDbPlain"/>
            </a:pPr>
            <a:r>
              <a:rPr lang="zh-CN" altLang="en-US" sz="2000">
                <a:latin typeface="微软雅黑" panose="020B0503020204020204" charset="-122"/>
                <a:ea typeface="微软雅黑" panose="020B0503020204020204" charset="-122"/>
                <a:sym typeface="+mn-ea"/>
              </a:rPr>
              <a:t>站于起跳线之后，听到工作人员指令后开始测试。</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14</a:t>
            </a:fld>
            <a:endParaRPr lang="zh-CN" altLang="en-US"/>
          </a:p>
        </p:txBody>
      </p:sp>
      <p:sp>
        <p:nvSpPr>
          <p:cNvPr id="7170" name="文本框 3"/>
          <p:cNvSpPr txBox="1"/>
          <p:nvPr/>
        </p:nvSpPr>
        <p:spPr>
          <a:xfrm>
            <a:off x="177165" y="954405"/>
            <a:ext cx="4568825"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5</a:t>
            </a:r>
            <a:r>
              <a:rPr lang="zh-CN" altLang="en-US" sz="2800" b="1">
                <a:solidFill>
                  <a:srgbClr val="FF0000"/>
                </a:solidFill>
                <a:sym typeface="+mn-ea"/>
              </a:rPr>
              <a:t>.</a:t>
            </a:r>
            <a:r>
              <a:rPr lang="zh-CN" sz="2800" b="1">
                <a:solidFill>
                  <a:srgbClr val="FF0000"/>
                </a:solidFill>
                <a:sym typeface="+mn-ea"/>
              </a:rPr>
              <a:t>一分钟仰卧起坐（女生）</a:t>
            </a:r>
            <a:endParaRPr lang="zh-CN" sz="2800" b="1">
              <a:solidFill>
                <a:srgbClr val="FF0000"/>
              </a:solidFill>
              <a:latin typeface="Arial" panose="020B0604020202020204" pitchFamily="34" charset="0"/>
              <a:ea typeface="宋体" panose="02010600030101010101" pitchFamily="2" charset="-122"/>
              <a:sym typeface="+mn-ea"/>
            </a:endParaRPr>
          </a:p>
        </p:txBody>
      </p:sp>
      <p:pic>
        <p:nvPicPr>
          <p:cNvPr id="11266" name="图片 3"/>
          <p:cNvPicPr/>
          <p:nvPr/>
        </p:nvPicPr>
        <p:blipFill>
          <a:blip r:embed="rId2"/>
          <a:stretch>
            <a:fillRect/>
          </a:stretch>
        </p:blipFill>
        <p:spPr>
          <a:xfrm>
            <a:off x="227330" y="1645285"/>
            <a:ext cx="4320000" cy="3060000"/>
          </a:xfrm>
          <a:prstGeom prst="rect">
            <a:avLst/>
          </a:prstGeom>
          <a:noFill/>
          <a:ln w="9525">
            <a:noFill/>
          </a:ln>
        </p:spPr>
      </p:pic>
      <p:pic>
        <p:nvPicPr>
          <p:cNvPr id="11267" name="图片 4"/>
          <p:cNvPicPr/>
          <p:nvPr/>
        </p:nvPicPr>
        <p:blipFill>
          <a:blip r:embed="rId3"/>
          <a:stretch>
            <a:fillRect/>
          </a:stretch>
        </p:blipFill>
        <p:spPr>
          <a:xfrm>
            <a:off x="4598035" y="1644968"/>
            <a:ext cx="4320000" cy="3060000"/>
          </a:xfrm>
          <a:prstGeom prst="rect">
            <a:avLst/>
          </a:prstGeom>
          <a:noFill/>
          <a:ln w="9525">
            <a:noFill/>
          </a:ln>
        </p:spPr>
      </p:pic>
      <p:sp>
        <p:nvSpPr>
          <p:cNvPr id="11268" name="文本框 5"/>
          <p:cNvSpPr txBox="1"/>
          <p:nvPr/>
        </p:nvSpPr>
        <p:spPr>
          <a:xfrm>
            <a:off x="142875" y="4942840"/>
            <a:ext cx="4489450" cy="829945"/>
          </a:xfrm>
          <a:prstGeom prst="rect">
            <a:avLst/>
          </a:prstGeom>
          <a:noFill/>
          <a:ln w="9525">
            <a:noFill/>
          </a:ln>
        </p:spPr>
        <p:txBody>
          <a:bodyPr wrap="square" anchor="t" anchorCtr="0">
            <a:spAutoFit/>
          </a:bodyPr>
          <a:lstStyle/>
          <a:p>
            <a:pPr marL="457200" indent="-457200">
              <a:buFont typeface="+mj-ea"/>
              <a:buAutoNum type="circleNumDbPlain"/>
            </a:pPr>
            <a:r>
              <a:rPr lang="zh-CN" altLang="en-US" sz="2400">
                <a:latin typeface="Arial" panose="020B0604020202020204" pitchFamily="34" charset="0"/>
                <a:ea typeface="宋体" panose="02010600030101010101" pitchFamily="2" charset="-122"/>
              </a:rPr>
              <a:t>双手抱头躺平、膝关节</a:t>
            </a:r>
            <a:r>
              <a:rPr lang="en-US" altLang="zh-CN" sz="2400">
                <a:latin typeface="Arial" panose="020B0604020202020204" pitchFamily="34" charset="0"/>
                <a:ea typeface="宋体" panose="02010600030101010101" pitchFamily="2" charset="-122"/>
              </a:rPr>
              <a:t>90</a:t>
            </a:r>
            <a:r>
              <a:rPr lang="zh-CN" altLang="en-US" sz="2400">
                <a:latin typeface="Arial" panose="020B0604020202020204" pitchFamily="34" charset="0"/>
                <a:ea typeface="宋体" panose="02010600030101010101" pitchFamily="2" charset="-122"/>
              </a:rPr>
              <a:t>°弯曲；</a:t>
            </a:r>
          </a:p>
        </p:txBody>
      </p:sp>
      <p:sp>
        <p:nvSpPr>
          <p:cNvPr id="11269" name="文本框 6"/>
          <p:cNvSpPr txBox="1"/>
          <p:nvPr/>
        </p:nvSpPr>
        <p:spPr>
          <a:xfrm>
            <a:off x="4788535" y="4942840"/>
            <a:ext cx="4130040" cy="829945"/>
          </a:xfrm>
          <a:prstGeom prst="rect">
            <a:avLst/>
          </a:prstGeom>
          <a:noFill/>
          <a:ln w="9525">
            <a:noFill/>
          </a:ln>
        </p:spPr>
        <p:txBody>
          <a:bodyPr wrap="square" anchor="t" anchorCtr="0">
            <a:spAutoFit/>
          </a:bodyPr>
          <a:lstStyle/>
          <a:p>
            <a:pPr marL="457200" indent="-457200" algn="l">
              <a:buClrTx/>
              <a:buSzTx/>
              <a:buFont typeface="+mj-ea"/>
              <a:buAutoNum type="circleNumDbPlain" startAt="2"/>
            </a:pPr>
            <a:r>
              <a:rPr lang="zh-CN" altLang="en-US" sz="2400">
                <a:latin typeface="Arial" panose="020B0604020202020204" pitchFamily="34" charset="0"/>
                <a:ea typeface="宋体" panose="02010600030101010101" pitchFamily="2" charset="-122"/>
              </a:rPr>
              <a:t>听到指令后开始测试，肘关节碰到膝盖计一次。</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15</a:t>
            </a:fld>
            <a:endParaRPr lang="zh-CN" altLang="en-US"/>
          </a:p>
        </p:txBody>
      </p:sp>
      <p:sp>
        <p:nvSpPr>
          <p:cNvPr id="7170" name="文本框 3"/>
          <p:cNvSpPr txBox="1"/>
          <p:nvPr/>
        </p:nvSpPr>
        <p:spPr>
          <a:xfrm>
            <a:off x="894715" y="954405"/>
            <a:ext cx="4568825"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6</a:t>
            </a:r>
            <a:r>
              <a:rPr lang="zh-CN" altLang="en-US" sz="2800" b="1">
                <a:solidFill>
                  <a:srgbClr val="FF0000"/>
                </a:solidFill>
                <a:sym typeface="+mn-ea"/>
              </a:rPr>
              <a:t>.</a:t>
            </a:r>
            <a:r>
              <a:rPr lang="zh-CN" sz="2800" b="1">
                <a:solidFill>
                  <a:srgbClr val="FF0000"/>
                </a:solidFill>
                <a:sym typeface="+mn-ea"/>
              </a:rPr>
              <a:t>引体向上（男生）</a:t>
            </a:r>
            <a:endParaRPr lang="zh-CN" sz="2800" b="1">
              <a:solidFill>
                <a:srgbClr val="FF0000"/>
              </a:solidFill>
              <a:latin typeface="Arial" panose="020B0604020202020204" pitchFamily="34" charset="0"/>
              <a:ea typeface="宋体" panose="02010600030101010101" pitchFamily="2" charset="-122"/>
              <a:sym typeface="+mn-ea"/>
            </a:endParaRPr>
          </a:p>
        </p:txBody>
      </p:sp>
      <p:sp>
        <p:nvSpPr>
          <p:cNvPr id="12292" name="文本框 5"/>
          <p:cNvSpPr txBox="1"/>
          <p:nvPr/>
        </p:nvSpPr>
        <p:spPr>
          <a:xfrm>
            <a:off x="828040" y="1917065"/>
            <a:ext cx="3194050" cy="3322955"/>
          </a:xfrm>
          <a:prstGeom prst="rect">
            <a:avLst/>
          </a:prstGeom>
          <a:noFill/>
          <a:ln w="9525">
            <a:noFill/>
          </a:ln>
        </p:spPr>
        <p:txBody>
          <a:bodyPr wrap="square" anchor="t" anchorCtr="0">
            <a:spAutoFit/>
          </a:bodyPr>
          <a:lstStyle/>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sym typeface="+mn-ea"/>
              </a:rPr>
              <a:t>学生证（身份证）交给体测老师</a:t>
            </a:r>
            <a:endParaRPr lang="zh-CN" altLang="en-US" sz="2000">
              <a:latin typeface="微软雅黑" panose="020B0503020204020204" charset="-122"/>
              <a:ea typeface="微软雅黑" panose="020B0503020204020204" charset="-122"/>
            </a:endParaRPr>
          </a:p>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rPr>
              <a:t>双手</a:t>
            </a:r>
            <a:r>
              <a:rPr lang="zh-CN" altLang="en-US" sz="2000">
                <a:solidFill>
                  <a:srgbClr val="FF0000"/>
                </a:solidFill>
                <a:latin typeface="微软雅黑" panose="020B0503020204020204" charset="-122"/>
                <a:ea typeface="微软雅黑" panose="020B0503020204020204" charset="-122"/>
              </a:rPr>
              <a:t>掌心向前</a:t>
            </a:r>
            <a:r>
              <a:rPr lang="zh-CN" altLang="en-US" sz="2000">
                <a:latin typeface="微软雅黑" panose="020B0503020204020204" charset="-122"/>
                <a:ea typeface="微软雅黑" panose="020B0503020204020204" charset="-122"/>
              </a:rPr>
              <a:t>握杠；</a:t>
            </a:r>
          </a:p>
          <a:p>
            <a:pPr marL="342900" indent="-342900" eaLnBrk="1" latinLnBrk="0" hangingPunct="1">
              <a:spcAft>
                <a:spcPts val="1200"/>
              </a:spcAft>
              <a:buFont typeface="Arial" panose="020B0604020202020204" pitchFamily="34" charset="0"/>
              <a:buAutoNum type="circleNumDbPlain"/>
            </a:pPr>
            <a:r>
              <a:rPr lang="zh-CN" altLang="en-US" sz="2000">
                <a:latin typeface="微软雅黑" panose="020B0503020204020204" charset="-122"/>
                <a:ea typeface="微软雅黑" panose="020B0503020204020204" charset="-122"/>
              </a:rPr>
              <a:t>抓杠后，身体</a:t>
            </a:r>
            <a:r>
              <a:rPr lang="zh-CN" altLang="en-US" sz="2000">
                <a:solidFill>
                  <a:srgbClr val="FF0000"/>
                </a:solidFill>
                <a:latin typeface="微软雅黑" panose="020B0503020204020204" charset="-122"/>
                <a:ea typeface="微软雅黑" panose="020B0503020204020204" charset="-122"/>
              </a:rPr>
              <a:t>平稳</a:t>
            </a:r>
            <a:r>
              <a:rPr lang="zh-CN" altLang="en-US" sz="2000">
                <a:latin typeface="微软雅黑" panose="020B0503020204020204" charset="-122"/>
                <a:ea typeface="微软雅黑" panose="020B0503020204020204" charset="-122"/>
              </a:rPr>
              <a:t>后再上拉，第一个向</a:t>
            </a:r>
            <a:r>
              <a:rPr lang="zh-CN" altLang="en-US" sz="2000">
                <a:solidFill>
                  <a:srgbClr val="FF0000"/>
                </a:solidFill>
                <a:latin typeface="微软雅黑" panose="020B0503020204020204" charset="-122"/>
                <a:ea typeface="微软雅黑" panose="020B0503020204020204" charset="-122"/>
              </a:rPr>
              <a:t>上冲</a:t>
            </a:r>
            <a:r>
              <a:rPr lang="zh-CN" altLang="en-US" sz="2000">
                <a:latin typeface="微软雅黑" panose="020B0503020204020204" charset="-122"/>
                <a:ea typeface="微软雅黑" panose="020B0503020204020204" charset="-122"/>
              </a:rPr>
              <a:t>的不算；</a:t>
            </a:r>
          </a:p>
          <a:p>
            <a:pPr marL="342900" indent="-342900" eaLnBrk="1" latinLnBrk="0" hangingPunct="1">
              <a:spcAft>
                <a:spcPts val="1200"/>
              </a:spcAft>
              <a:buFont typeface="Arial" panose="020B0604020202020204" pitchFamily="34" charset="0"/>
              <a:buAutoNum type="circleNumDbPlain"/>
            </a:pPr>
            <a:r>
              <a:rPr lang="zh-CN" altLang="en-US" sz="2000">
                <a:solidFill>
                  <a:srgbClr val="FF0000"/>
                </a:solidFill>
                <a:latin typeface="微软雅黑" panose="020B0503020204020204" charset="-122"/>
                <a:ea typeface="微软雅黑" panose="020B0503020204020204" charset="-122"/>
              </a:rPr>
              <a:t>下巴过杠</a:t>
            </a:r>
            <a:r>
              <a:rPr lang="zh-CN" altLang="en-US" sz="2000">
                <a:latin typeface="微软雅黑" panose="020B0503020204020204" charset="-122"/>
                <a:ea typeface="微软雅黑" panose="020B0503020204020204" charset="-122"/>
              </a:rPr>
              <a:t>算一个，放下后双肘</a:t>
            </a:r>
            <a:r>
              <a:rPr lang="zh-CN" altLang="en-US" sz="2000">
                <a:solidFill>
                  <a:srgbClr val="FF0000"/>
                </a:solidFill>
                <a:latin typeface="微软雅黑" panose="020B0503020204020204" charset="-122"/>
                <a:ea typeface="微软雅黑" panose="020B0503020204020204" charset="-122"/>
              </a:rPr>
              <a:t>伸直</a:t>
            </a:r>
            <a:r>
              <a:rPr lang="zh-CN" altLang="en-US" sz="2000">
                <a:latin typeface="微软雅黑" panose="020B0503020204020204" charset="-122"/>
                <a:ea typeface="微软雅黑" panose="020B0503020204020204" charset="-122"/>
              </a:rPr>
              <a:t>再拉下一个，双肘不伸直不算。</a:t>
            </a:r>
          </a:p>
        </p:txBody>
      </p:sp>
      <p:pic>
        <p:nvPicPr>
          <p:cNvPr id="2" name="图片 1" descr="IMG_6233"/>
          <p:cNvPicPr>
            <a:picLocks noChangeAspect="1"/>
          </p:cNvPicPr>
          <p:nvPr/>
        </p:nvPicPr>
        <p:blipFill>
          <a:blip r:embed="rId2" cstate="print"/>
          <a:stretch>
            <a:fillRect/>
          </a:stretch>
        </p:blipFill>
        <p:spPr>
          <a:xfrm>
            <a:off x="4952365" y="810895"/>
            <a:ext cx="3081655" cy="2311400"/>
          </a:xfrm>
          <a:prstGeom prst="rect">
            <a:avLst/>
          </a:prstGeom>
        </p:spPr>
      </p:pic>
      <p:pic>
        <p:nvPicPr>
          <p:cNvPr id="3" name="图片 2"/>
          <p:cNvPicPr>
            <a:picLocks noChangeAspect="1"/>
          </p:cNvPicPr>
          <p:nvPr/>
        </p:nvPicPr>
        <p:blipFill>
          <a:blip r:embed="rId3"/>
          <a:stretch>
            <a:fillRect/>
          </a:stretch>
        </p:blipFill>
        <p:spPr>
          <a:xfrm>
            <a:off x="4952365" y="3194050"/>
            <a:ext cx="3081020" cy="2812415"/>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3"/>
          <p:cNvSpPr txBox="1"/>
          <p:nvPr>
            <p:custDataLst>
              <p:tags r:id="rId1"/>
            </p:custDataLst>
          </p:nvPr>
        </p:nvSpPr>
        <p:spPr>
          <a:xfrm>
            <a:off x="894715" y="954405"/>
            <a:ext cx="4568825"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7</a:t>
            </a:r>
            <a:r>
              <a:rPr lang="zh-CN" altLang="en-US" sz="2800" b="1">
                <a:solidFill>
                  <a:srgbClr val="FF0000"/>
                </a:solidFill>
                <a:sym typeface="+mn-ea"/>
              </a:rPr>
              <a:t>.</a:t>
            </a:r>
            <a:r>
              <a:rPr lang="en-US" altLang="zh-CN" sz="2800" b="1">
                <a:solidFill>
                  <a:srgbClr val="FF0000"/>
                </a:solidFill>
                <a:sym typeface="+mn-ea"/>
              </a:rPr>
              <a:t>  50</a:t>
            </a:r>
            <a:r>
              <a:rPr lang="zh-CN" altLang="en-US" sz="2800" b="1">
                <a:solidFill>
                  <a:srgbClr val="FF0000"/>
                </a:solidFill>
                <a:sym typeface="+mn-ea"/>
              </a:rPr>
              <a:t>米跑</a:t>
            </a:r>
            <a:endParaRPr lang="zh-CN" altLang="en-US" sz="2800" b="1">
              <a:solidFill>
                <a:srgbClr val="FF0000"/>
              </a:solidFill>
              <a:latin typeface="Arial" panose="020B0604020202020204" pitchFamily="34" charset="0"/>
              <a:ea typeface="宋体" panose="02010600030101010101" pitchFamily="2" charset="-122"/>
              <a:sym typeface="+mn-ea"/>
            </a:endParaRPr>
          </a:p>
        </p:txBody>
      </p:sp>
      <p:sp>
        <p:nvSpPr>
          <p:cNvPr id="100" name="文本框 99"/>
          <p:cNvSpPr txBox="1"/>
          <p:nvPr/>
        </p:nvSpPr>
        <p:spPr>
          <a:xfrm>
            <a:off x="539115" y="1557020"/>
            <a:ext cx="3645535" cy="4246245"/>
          </a:xfrm>
          <a:prstGeom prst="rect">
            <a:avLst/>
          </a:prstGeom>
          <a:noFill/>
          <a:ln w="9525">
            <a:noFill/>
          </a:ln>
        </p:spPr>
        <p:txBody>
          <a:bodyPr wrap="square">
            <a:spAutoFit/>
          </a:bodyPr>
          <a:lstStyle/>
          <a:p>
            <a:pPr marL="0" indent="0">
              <a:spcAft>
                <a:spcPts val="1200"/>
              </a:spcAft>
              <a:buClrTx/>
              <a:buSzTx/>
              <a:buFont typeface="Arial" panose="020B0604020202020204" pitchFamily="34" charset="0"/>
              <a:buNone/>
            </a:pPr>
            <a:endParaRPr lang="zh-CN" altLang="en-US" sz="2000" b="0">
              <a:latin typeface="微软雅黑" panose="020B0503020204020204" charset="-122"/>
              <a:ea typeface="微软雅黑" panose="020B0503020204020204" charset="-122"/>
            </a:endParaRP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受试者</a:t>
            </a:r>
            <a:r>
              <a:rPr lang="en-US" altLang="zh-CN" sz="2000" b="0">
                <a:latin typeface="微软雅黑" panose="020B0503020204020204" charset="-122"/>
                <a:ea typeface="微软雅黑" panose="020B0503020204020204" charset="-122"/>
              </a:rPr>
              <a:t>2-4</a:t>
            </a:r>
            <a:r>
              <a:rPr lang="zh-CN" altLang="en-US" sz="2000" b="0">
                <a:latin typeface="微软雅黑" panose="020B0503020204020204" charset="-122"/>
                <a:ea typeface="微软雅黑" panose="020B0503020204020204" charset="-122"/>
              </a:rPr>
              <a:t>人一组，采用站立式起跑姿势站于起跑线后。</a:t>
            </a: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听到“跑”的口令后开始起跑。受试者躯干部到达终点线的垂直面停表。</a:t>
            </a: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跑完后按名次排队找计时人员刷卡记录成绩；</a:t>
            </a:r>
          </a:p>
          <a:p>
            <a:pPr marL="342900" indent="-342900">
              <a:spcAft>
                <a:spcPts val="1200"/>
              </a:spcAft>
              <a:buClrTx/>
              <a:buSzTx/>
              <a:buFont typeface="Arial" panose="020B0604020202020204" pitchFamily="34" charset="0"/>
              <a:buAutoNum type="circleNumDbPlain"/>
            </a:pPr>
            <a:r>
              <a:rPr lang="zh-CN" altLang="en-US" sz="2000" b="0">
                <a:latin typeface="微软雅黑" panose="020B0503020204020204" charset="-122"/>
                <a:ea typeface="微软雅黑" panose="020B0503020204020204" charset="-122"/>
              </a:rPr>
              <a:t>以秒为单位记录测试成绩，精确到小数点后一位。</a:t>
            </a:r>
          </a:p>
          <a:p>
            <a:pPr marL="0" indent="0">
              <a:spcAft>
                <a:spcPts val="1200"/>
              </a:spcAft>
              <a:buClrTx/>
              <a:buSzTx/>
              <a:buFont typeface="Arial" panose="020B0604020202020204" pitchFamily="34" charset="0"/>
              <a:buNone/>
            </a:pPr>
            <a:endParaRPr lang="zh-CN" altLang="en-US" sz="2000" b="0">
              <a:latin typeface="微软雅黑" panose="020B0503020204020204" charset="-122"/>
              <a:ea typeface="微软雅黑" panose="020B0503020204020204" charset="-122"/>
            </a:endParaRPr>
          </a:p>
        </p:txBody>
      </p:sp>
      <p:pic>
        <p:nvPicPr>
          <p:cNvPr id="5" name="图片 4"/>
          <p:cNvPicPr>
            <a:picLocks noChangeAspect="1"/>
          </p:cNvPicPr>
          <p:nvPr>
            <p:custDataLst>
              <p:tags r:id="rId2"/>
            </p:custDataLst>
          </p:nvPr>
        </p:nvPicPr>
        <p:blipFill>
          <a:blip r:embed="rId4"/>
          <a:stretch>
            <a:fillRect/>
          </a:stretch>
        </p:blipFill>
        <p:spPr>
          <a:xfrm>
            <a:off x="4184650" y="1701165"/>
            <a:ext cx="4543425" cy="3533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3"/>
          <p:cNvSpPr txBox="1"/>
          <p:nvPr>
            <p:custDataLst>
              <p:tags r:id="rId1"/>
            </p:custDataLst>
          </p:nvPr>
        </p:nvSpPr>
        <p:spPr>
          <a:xfrm>
            <a:off x="611505" y="954405"/>
            <a:ext cx="5414010" cy="521970"/>
          </a:xfrm>
          <a:prstGeom prst="rect">
            <a:avLst/>
          </a:prstGeom>
          <a:noFill/>
          <a:ln w="9525">
            <a:noFill/>
          </a:ln>
        </p:spPr>
        <p:txBody>
          <a:bodyPr wrap="square" anchor="t" anchorCtr="0">
            <a:spAutoFit/>
          </a:bodyPr>
          <a:lstStyle/>
          <a:p>
            <a:pPr indent="0" eaLnBrk="1" latinLnBrk="0" hangingPunct="1">
              <a:spcAft>
                <a:spcPts val="1200"/>
              </a:spcAft>
            </a:pPr>
            <a:r>
              <a:rPr lang="en-US" altLang="zh-CN" sz="2800" b="1">
                <a:solidFill>
                  <a:srgbClr val="FF0000"/>
                </a:solidFill>
                <a:sym typeface="+mn-ea"/>
              </a:rPr>
              <a:t>8</a:t>
            </a:r>
            <a:r>
              <a:rPr lang="zh-CN" altLang="en-US" sz="2800" b="1">
                <a:solidFill>
                  <a:srgbClr val="FF0000"/>
                </a:solidFill>
                <a:sym typeface="+mn-ea"/>
              </a:rPr>
              <a:t>.</a:t>
            </a:r>
            <a:r>
              <a:rPr lang="en-US" altLang="zh-CN" sz="2800" b="1">
                <a:solidFill>
                  <a:srgbClr val="FF0000"/>
                </a:solidFill>
                <a:sym typeface="+mn-ea"/>
              </a:rPr>
              <a:t>  </a:t>
            </a:r>
            <a:r>
              <a:rPr sz="2800" b="1">
                <a:solidFill>
                  <a:srgbClr val="FF0000"/>
                </a:solidFill>
                <a:sym typeface="+mn-ea"/>
              </a:rPr>
              <a:t>800米</a:t>
            </a:r>
            <a:r>
              <a:rPr lang="zh-CN" sz="2800" b="1">
                <a:solidFill>
                  <a:srgbClr val="FF0000"/>
                </a:solidFill>
                <a:sym typeface="+mn-ea"/>
              </a:rPr>
              <a:t>（女）和</a:t>
            </a:r>
            <a:r>
              <a:rPr sz="2800" b="1">
                <a:solidFill>
                  <a:srgbClr val="FF0000"/>
                </a:solidFill>
                <a:sym typeface="+mn-ea"/>
              </a:rPr>
              <a:t>1000米跑</a:t>
            </a:r>
            <a:r>
              <a:rPr lang="zh-CN" sz="2800" b="1">
                <a:solidFill>
                  <a:srgbClr val="FF0000"/>
                </a:solidFill>
                <a:sym typeface="+mn-ea"/>
              </a:rPr>
              <a:t>（男）</a:t>
            </a:r>
          </a:p>
        </p:txBody>
      </p:sp>
      <p:sp>
        <p:nvSpPr>
          <p:cNvPr id="101" name="文本框 100"/>
          <p:cNvSpPr txBox="1"/>
          <p:nvPr/>
        </p:nvSpPr>
        <p:spPr>
          <a:xfrm>
            <a:off x="539115" y="2061210"/>
            <a:ext cx="4691380" cy="3169285"/>
          </a:xfrm>
          <a:prstGeom prst="rect">
            <a:avLst/>
          </a:prstGeom>
          <a:noFill/>
          <a:ln w="9525">
            <a:noFill/>
          </a:ln>
        </p:spPr>
        <p:txBody>
          <a:bodyPr wrap="square">
            <a:spAutoFit/>
          </a:bodyPr>
          <a:lstStyle/>
          <a:p>
            <a:pPr marL="457200" indent="-457200">
              <a:buFont typeface="+mj-ea"/>
              <a:buAutoNum type="circleNumDbPlain"/>
            </a:pPr>
            <a:r>
              <a:rPr lang="zh-CN" altLang="en-US" sz="2000" b="0">
                <a:latin typeface="微软雅黑" panose="020B0503020204020204" charset="-122"/>
                <a:ea typeface="微软雅黑" panose="020B0503020204020204" charset="-122"/>
              </a:rPr>
              <a:t>受试者</a:t>
            </a:r>
            <a:r>
              <a:rPr lang="zh-CN" altLang="en-US" sz="2000">
                <a:latin typeface="微软雅黑" panose="020B0503020204020204" charset="-122"/>
                <a:ea typeface="微软雅黑" panose="020B0503020204020204" charset="-122"/>
                <a:sym typeface="+mn-ea"/>
              </a:rPr>
              <a:t>携</a:t>
            </a:r>
            <a:r>
              <a:rPr lang="zh-CN" sz="2000">
                <a:latin typeface="微软雅黑" panose="020B0503020204020204" charset="-122"/>
                <a:ea typeface="微软雅黑" panose="020B0503020204020204" charset="-122"/>
                <a:sym typeface="+mn-ea"/>
              </a:rPr>
              <a:t>多人一组</a:t>
            </a:r>
            <a:r>
              <a:rPr lang="zh-CN" altLang="en-US" sz="2000" b="0">
                <a:latin typeface="微软雅黑" panose="020B0503020204020204" charset="-122"/>
                <a:ea typeface="微软雅黑" panose="020B0503020204020204" charset="-122"/>
              </a:rPr>
              <a:t>进行测试，站立式起跑。</a:t>
            </a:r>
          </a:p>
          <a:p>
            <a:pPr marL="457200" indent="-457200">
              <a:buFont typeface="+mj-ea"/>
              <a:buAutoNum type="circleNumDbPlain"/>
            </a:pPr>
            <a:r>
              <a:rPr lang="zh-CN" altLang="en-US" sz="2000" b="0">
                <a:latin typeface="微软雅黑" panose="020B0503020204020204" charset="-122"/>
                <a:ea typeface="微软雅黑" panose="020B0503020204020204" charset="-122"/>
              </a:rPr>
              <a:t>当听到“跑”的口令后开始起跑。当受试者的躯干部到达终点线垂直面时停表。</a:t>
            </a:r>
          </a:p>
          <a:p>
            <a:pPr marL="457200" indent="-457200">
              <a:buFont typeface="+mj-ea"/>
              <a:buAutoNum type="circleNumDbPlain"/>
            </a:pPr>
            <a:r>
              <a:rPr lang="zh-CN" altLang="en-US" sz="2000">
                <a:latin typeface="微软雅黑" panose="020B0503020204020204" charset="-122"/>
                <a:ea typeface="微软雅黑" panose="020B0503020204020204" charset="-122"/>
                <a:sym typeface="+mn-ea"/>
              </a:rPr>
              <a:t>跑完后按名次排队找计时人员刷卡记录成绩；</a:t>
            </a:r>
            <a:endParaRPr lang="zh-CN" altLang="en-US" sz="2000" b="0">
              <a:latin typeface="微软雅黑" panose="020B0503020204020204" charset="-122"/>
              <a:ea typeface="微软雅黑" panose="020B0503020204020204" charset="-122"/>
            </a:endParaRPr>
          </a:p>
          <a:p>
            <a:pPr marL="457200" indent="-457200">
              <a:buFont typeface="+mj-ea"/>
              <a:buAutoNum type="circleNumDbPlain"/>
            </a:pPr>
            <a:r>
              <a:rPr lang="zh-CN" altLang="en-US" sz="2000" b="0">
                <a:latin typeface="微软雅黑" panose="020B0503020204020204" charset="-122"/>
                <a:ea typeface="微软雅黑" panose="020B0503020204020204" charset="-122"/>
              </a:rPr>
              <a:t>以分、秒为单位记录测试成绩，不计小数。</a:t>
            </a:r>
          </a:p>
          <a:p>
            <a:pPr marL="457200" indent="-457200">
              <a:buFont typeface="+mj-ea"/>
              <a:buAutoNum type="circleNumDbPlain"/>
            </a:pPr>
            <a:endParaRPr lang="zh-CN" altLang="en-US" sz="2000" b="0">
              <a:latin typeface="微软雅黑" panose="020B0503020204020204" charset="-122"/>
              <a:ea typeface="微软雅黑" panose="020B0503020204020204" charset="-122"/>
            </a:endParaRPr>
          </a:p>
        </p:txBody>
      </p:sp>
      <p:pic>
        <p:nvPicPr>
          <p:cNvPr id="4" name="图片 4"/>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a:xfrm>
            <a:off x="5075555" y="2132965"/>
            <a:ext cx="3743960" cy="28086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18</a:t>
            </a:fld>
            <a:endParaRPr lang="zh-CN" altLang="en-US"/>
          </a:p>
        </p:txBody>
      </p:sp>
      <p:sp>
        <p:nvSpPr>
          <p:cNvPr id="13314" name="内容占位符 2"/>
          <p:cNvSpPr>
            <a:spLocks noGrp="1"/>
          </p:cNvSpPr>
          <p:nvPr>
            <p:ph idx="4294967295"/>
          </p:nvPr>
        </p:nvSpPr>
        <p:spPr>
          <a:xfrm>
            <a:off x="357158" y="1643050"/>
            <a:ext cx="8553798" cy="4940935"/>
          </a:xfrm>
        </p:spPr>
        <p:txBody>
          <a:bodyPr anchor="t" anchorCtr="0"/>
          <a:lstStyle/>
          <a:p>
            <a:pPr marL="514350" indent="-514350" latinLnBrk="0">
              <a:lnSpc>
                <a:spcPct val="150000"/>
              </a:lnSpc>
              <a:spcBef>
                <a:spcPts val="0"/>
              </a:spcBef>
              <a:spcAft>
                <a:spcPts val="600"/>
              </a:spcAft>
              <a:buAutoNum type="arabicPeriod"/>
            </a:pPr>
            <a:r>
              <a:rPr lang="zh-CN" altLang="en-US" sz="2000" dirty="0">
                <a:latin typeface="微软雅黑" panose="020B0503020204020204" charset="-122"/>
                <a:ea typeface="微软雅黑" panose="020B0503020204020204" charset="-122"/>
                <a:cs typeface="微软雅黑" panose="020B0503020204020204" charset="-122"/>
                <a:sym typeface="+mn-ea"/>
              </a:rPr>
              <a:t>纪律：每次</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身份证</a:t>
            </a:r>
            <a:r>
              <a:rPr lang="zh-CN" altLang="en-US" sz="2000" dirty="0">
                <a:latin typeface="微软雅黑" panose="020B0503020204020204" charset="-122"/>
                <a:ea typeface="微软雅黑" panose="020B0503020204020204" charset="-122"/>
                <a:cs typeface="微软雅黑" panose="020B0503020204020204" charset="-122"/>
                <a:sym typeface="+mn-ea"/>
              </a:rPr>
              <a:t>或</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学生证（二选一）</a:t>
            </a:r>
            <a:r>
              <a:rPr lang="zh-CN" altLang="en-US"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不准顶替</a:t>
            </a:r>
            <a:r>
              <a:rPr lang="zh-CN" altLang="en-US" sz="2000" dirty="0">
                <a:latin typeface="微软雅黑" panose="020B0503020204020204" charset="-122"/>
                <a:ea typeface="微软雅黑" panose="020B0503020204020204" charset="-122"/>
                <a:cs typeface="微软雅黑" panose="020B0503020204020204" charset="-122"/>
                <a:sym typeface="+mn-ea"/>
              </a:rPr>
              <a:t>，一经发现，上报学校，</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按作弊处理！！！</a:t>
            </a:r>
          </a:p>
          <a:p>
            <a:pPr marL="514350" indent="-514350" latinLnBrk="0">
              <a:lnSpc>
                <a:spcPct val="150000"/>
              </a:lnSpc>
              <a:spcBef>
                <a:spcPts val="0"/>
              </a:spcBef>
              <a:spcAft>
                <a:spcPts val="600"/>
              </a:spcAft>
              <a:buAutoNum type="arabicPeriod"/>
            </a:pPr>
            <a:r>
              <a:rPr lang="zh-CN" altLang="en-US" sz="2000" dirty="0">
                <a:latin typeface="微软雅黑" panose="020B0503020204020204" charset="-122"/>
                <a:ea typeface="微软雅黑" panose="020B0503020204020204" charset="-122"/>
                <a:cs typeface="微软雅黑" panose="020B0503020204020204" charset="-122"/>
                <a:sym typeface="+mn-ea"/>
              </a:rPr>
              <a:t>能量：测试前必须正常饮食，特别是长跑；</a:t>
            </a:r>
            <a:endParaRPr lang="en-US" altLang="zh-CN" sz="2000" dirty="0">
              <a:latin typeface="微软雅黑" panose="020B0503020204020204" charset="-122"/>
              <a:ea typeface="微软雅黑" panose="020B0503020204020204" charset="-122"/>
              <a:cs typeface="微软雅黑" panose="020B0503020204020204" charset="-122"/>
              <a:sym typeface="+mn-ea"/>
            </a:endParaRPr>
          </a:p>
          <a:p>
            <a:pPr marL="514350" indent="-514350" eaLnBrk="1" latinLnBrk="0" hangingPunct="1">
              <a:lnSpc>
                <a:spcPct val="150000"/>
              </a:lnSpc>
              <a:spcBef>
                <a:spcPts val="0"/>
              </a:spcBef>
              <a:spcAft>
                <a:spcPts val="2400"/>
              </a:spcAft>
              <a:buNone/>
            </a:pPr>
            <a:r>
              <a:rPr lang="en-US" altLang="zh-CN" sz="2000" dirty="0">
                <a:latin typeface="微软雅黑" panose="020B0503020204020204" charset="-122"/>
                <a:ea typeface="微软雅黑" panose="020B0503020204020204" charset="-122"/>
                <a:cs typeface="微软雅黑" panose="020B0503020204020204" charset="-122"/>
              </a:rPr>
              <a:t>3.    </a:t>
            </a:r>
            <a:r>
              <a:rPr lang="zh-CN" altLang="en-US" sz="2000" dirty="0">
                <a:latin typeface="微软雅黑" panose="020B0503020204020204" charset="-122"/>
                <a:ea typeface="微软雅黑" panose="020B0503020204020204" charset="-122"/>
                <a:cs typeface="微软雅黑" panose="020B0503020204020204" charset="-122"/>
              </a:rPr>
              <a:t>补测：因实习或个人原因不能按时测试者，后期会通知统一进行补测，不需要办理缓测手续；</a:t>
            </a:r>
            <a:endParaRPr lang="en-US" altLang="zh-CN" sz="2000" dirty="0">
              <a:latin typeface="微软雅黑" panose="020B0503020204020204" charset="-122"/>
              <a:ea typeface="微软雅黑" panose="020B0503020204020204" charset="-122"/>
              <a:cs typeface="微软雅黑" panose="020B0503020204020204" charset="-122"/>
            </a:endParaRPr>
          </a:p>
          <a:p>
            <a:pPr marL="514350" indent="-514350" eaLnBrk="1" latinLnBrk="0" hangingPunct="1">
              <a:lnSpc>
                <a:spcPct val="150000"/>
              </a:lnSpc>
              <a:spcBef>
                <a:spcPts val="0"/>
              </a:spcBef>
              <a:spcAft>
                <a:spcPts val="2400"/>
              </a:spcAft>
              <a:buNone/>
            </a:pPr>
            <a:r>
              <a:rPr lang="en-US" altLang="zh-CN" sz="2000" dirty="0">
                <a:latin typeface="微软雅黑" panose="020B0503020204020204" charset="-122"/>
                <a:ea typeface="微软雅黑" panose="020B0503020204020204" charset="-122"/>
                <a:cs typeface="微软雅黑" panose="020B0503020204020204" charset="-122"/>
              </a:rPr>
              <a:t>4.    </a:t>
            </a:r>
            <a:r>
              <a:rPr lang="zh-CN" altLang="en-US" sz="2000" dirty="0">
                <a:latin typeface="微软雅黑" panose="020B0503020204020204" charset="-122"/>
                <a:ea typeface="微软雅黑" panose="020B0503020204020204" charset="-122"/>
                <a:cs typeface="微软雅黑" panose="020B0503020204020204" charset="-122"/>
              </a:rPr>
              <a:t>免测：按照《安徽商贸职业技术学院体质测试免测相关规定》办理。</a:t>
            </a:r>
          </a:p>
          <a:p>
            <a:pPr marL="514350" indent="-514350" eaLnBrk="1" latinLnBrk="0" hangingPunct="1">
              <a:lnSpc>
                <a:spcPct val="150000"/>
              </a:lnSpc>
              <a:spcBef>
                <a:spcPts val="0"/>
              </a:spcBef>
              <a:spcAft>
                <a:spcPts val="2400"/>
              </a:spcAft>
              <a:buNone/>
            </a:pPr>
            <a:r>
              <a:rPr lang="en-US" altLang="zh-CN" sz="2000" dirty="0">
                <a:latin typeface="微软雅黑" panose="020B0503020204020204" charset="-122"/>
                <a:ea typeface="微软雅黑" panose="020B0503020204020204" charset="-122"/>
                <a:cs typeface="微软雅黑" panose="020B0503020204020204" charset="-122"/>
              </a:rPr>
              <a:t>5.    </a:t>
            </a:r>
            <a:r>
              <a:rPr lang="zh-CN" altLang="en-US" sz="2000" dirty="0">
                <a:latin typeface="微软雅黑" panose="020B0503020204020204" charset="-122"/>
                <a:ea typeface="微软雅黑" panose="020B0503020204020204" charset="-122"/>
                <a:cs typeface="微软雅黑" panose="020B0503020204020204" charset="-122"/>
              </a:rPr>
              <a:t>要求：测试时注意</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保持纪律</a:t>
            </a:r>
            <a:r>
              <a:rPr lang="zh-CN" altLang="en-US" sz="2000" dirty="0">
                <a:latin typeface="微软雅黑" panose="020B0503020204020204" charset="-122"/>
                <a:ea typeface="微软雅黑" panose="020B0503020204020204" charset="-122"/>
                <a:cs typeface="微软雅黑" panose="020B0503020204020204" charset="-122"/>
              </a:rPr>
              <a:t>，维护班级形象。按照工作人员要求及</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测试标准</a:t>
            </a:r>
            <a:r>
              <a:rPr lang="zh-CN" altLang="en-US" sz="2000" dirty="0">
                <a:latin typeface="微软雅黑" panose="020B0503020204020204" charset="-122"/>
                <a:ea typeface="微软雅黑" panose="020B0503020204020204" charset="-122"/>
                <a:cs typeface="微软雅黑" panose="020B0503020204020204" charset="-122"/>
              </a:rPr>
              <a:t>测试，不准与工作人员发生冲突，有意见者，学生向班长反映，班长通过</a:t>
            </a:r>
            <a:r>
              <a:rPr lang="en-US" altLang="zh-CN" sz="2000" dirty="0">
                <a:latin typeface="微软雅黑" panose="020B0503020204020204" charset="-122"/>
                <a:ea typeface="微软雅黑" panose="020B0503020204020204" charset="-122"/>
                <a:cs typeface="微软雅黑" panose="020B0503020204020204" charset="-122"/>
              </a:rPr>
              <a:t>QQ</a:t>
            </a:r>
            <a:r>
              <a:rPr lang="zh-CN" altLang="en-US" sz="2000" dirty="0">
                <a:latin typeface="微软雅黑" panose="020B0503020204020204" charset="-122"/>
                <a:ea typeface="微软雅黑" panose="020B0503020204020204" charset="-122"/>
                <a:cs typeface="微软雅黑" panose="020B0503020204020204" charset="-122"/>
              </a:rPr>
              <a:t>群或电话联系体测老师。</a:t>
            </a:r>
          </a:p>
          <a:p>
            <a:pPr marL="514350" indent="-514350" latinLnBrk="0">
              <a:lnSpc>
                <a:spcPct val="150000"/>
              </a:lnSpc>
              <a:spcBef>
                <a:spcPts val="0"/>
              </a:spcBef>
              <a:spcAft>
                <a:spcPts val="600"/>
              </a:spcAft>
              <a:buAutoNum type="arabicPeriod"/>
            </a:pPr>
            <a:endParaRPr lang="zh-CN" altLang="en-US" sz="2000" dirty="0">
              <a:latin typeface="黑体" panose="02010609060101010101" pitchFamily="49" charset="-122"/>
              <a:ea typeface="黑体" panose="02010609060101010101" pitchFamily="49" charset="-122"/>
            </a:endParaRPr>
          </a:p>
          <a:p>
            <a:pPr marL="514350" indent="-514350" latinLnBrk="0">
              <a:lnSpc>
                <a:spcPct val="150000"/>
              </a:lnSpc>
              <a:spcBef>
                <a:spcPts val="0"/>
              </a:spcBef>
              <a:spcAft>
                <a:spcPts val="600"/>
              </a:spcAft>
              <a:buAutoNum type="arabicPeriod"/>
            </a:pPr>
            <a:endParaRPr lang="zh-CN" altLang="en-US" sz="2000" dirty="0">
              <a:latin typeface="黑体" panose="02010609060101010101" pitchFamily="49" charset="-122"/>
              <a:ea typeface="黑体" panose="02010609060101010101" pitchFamily="49" charset="-122"/>
            </a:endParaRPr>
          </a:p>
          <a:p>
            <a:pPr marL="514350" indent="-514350" latinLnBrk="0">
              <a:lnSpc>
                <a:spcPct val="150000"/>
              </a:lnSpc>
              <a:spcBef>
                <a:spcPts val="0"/>
              </a:spcBef>
              <a:spcAft>
                <a:spcPts val="600"/>
              </a:spcAft>
              <a:buAutoNum type="arabicPeriod"/>
            </a:pPr>
            <a:endParaRPr lang="zh-CN" altLang="en-US" sz="2000" dirty="0">
              <a:latin typeface="黑体" panose="02010609060101010101" pitchFamily="49" charset="-122"/>
              <a:ea typeface="黑体" panose="02010609060101010101" pitchFamily="49" charset="-122"/>
            </a:endParaRPr>
          </a:p>
          <a:p>
            <a:pPr marL="0" indent="0">
              <a:buNone/>
            </a:pPr>
            <a:endParaRPr lang="zh-CN" altLang="en-US" sz="2000" dirty="0">
              <a:latin typeface="黑体" panose="02010609060101010101" pitchFamily="49" charset="-122"/>
              <a:ea typeface="黑体" panose="02010609060101010101" pitchFamily="49" charset="-122"/>
            </a:endParaRPr>
          </a:p>
        </p:txBody>
      </p:sp>
      <p:grpSp>
        <p:nvGrpSpPr>
          <p:cNvPr id="47" name="组合 46"/>
          <p:cNvGrpSpPr/>
          <p:nvPr/>
        </p:nvGrpSpPr>
        <p:grpSpPr>
          <a:xfrm>
            <a:off x="161370" y="867900"/>
            <a:ext cx="4449766" cy="521970"/>
            <a:chOff x="1693870" y="5357985"/>
            <a:chExt cx="4449766" cy="521970"/>
          </a:xfrm>
          <a:solidFill>
            <a:schemeClr val="accent1"/>
          </a:solidFill>
        </p:grpSpPr>
        <p:grpSp>
          <p:nvGrpSpPr>
            <p:cNvPr id="37" name="组合 36"/>
            <p:cNvGrpSpPr/>
            <p:nvPr/>
          </p:nvGrpSpPr>
          <p:grpSpPr>
            <a:xfrm>
              <a:off x="1693870" y="5549918"/>
              <a:ext cx="357188" cy="214313"/>
              <a:chOff x="8715375" y="3143250"/>
              <a:chExt cx="357188" cy="214313"/>
            </a:xfrm>
            <a:grpFill/>
          </p:grpSpPr>
          <p:sp>
            <p:nvSpPr>
              <p:cNvPr id="38" name="燕尾形 37"/>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9" name="燕尾形 38"/>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0" name="燕尾形 39"/>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42" name="TextBox 3"/>
            <p:cNvSpPr txBox="1">
              <a:spLocks noChangeArrowheads="1"/>
            </p:cNvSpPr>
            <p:nvPr/>
          </p:nvSpPr>
          <p:spPr bwMode="auto">
            <a:xfrm>
              <a:off x="2265374" y="5357985"/>
              <a:ext cx="3878262" cy="521970"/>
            </a:xfrm>
            <a:prstGeom prst="rect">
              <a:avLst/>
            </a:prstGeom>
            <a:grpFill/>
            <a:ln w="9525">
              <a:solidFill>
                <a:schemeClr val="accent1">
                  <a:lumMod val="60000"/>
                  <a:lumOff val="40000"/>
                </a:schemeClr>
              </a:solidFill>
              <a:miter lim="800000"/>
            </a:ln>
          </p:spPr>
          <p:txBody>
            <a:bodyPr anchor="ctr">
              <a:spAutoFit/>
            </a:bodyPr>
            <a:lstStyle/>
            <a:p>
              <a:pPr marL="342900" indent="-342900" algn="ctr"/>
              <a:r>
                <a:rPr lang="zh-CN" sz="2800" b="1" dirty="0">
                  <a:solidFill>
                    <a:schemeClr val="bg1"/>
                  </a:solidFill>
                </a:rPr>
                <a:t>五、注意要点</a:t>
              </a:r>
              <a:endParaRPr lang="zh-CN" dirty="0"/>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19</a:t>
            </a:fld>
            <a:endParaRPr lang="zh-CN" altLang="en-US"/>
          </a:p>
        </p:txBody>
      </p:sp>
      <p:sp>
        <p:nvSpPr>
          <p:cNvPr id="4098" name="内容占位符 2"/>
          <p:cNvSpPr>
            <a:spLocks noGrp="1"/>
          </p:cNvSpPr>
          <p:nvPr>
            <p:ph idx="4294967295"/>
          </p:nvPr>
        </p:nvSpPr>
        <p:spPr>
          <a:xfrm>
            <a:off x="303530" y="1845310"/>
            <a:ext cx="8691245" cy="4126397"/>
          </a:xfrm>
        </p:spPr>
        <p:txBody>
          <a:bodyPr anchor="t" anchorCtr="0"/>
          <a:lstStyle/>
          <a:p>
            <a:pPr indent="0" algn="just">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缓测申请</a:t>
            </a:r>
          </a:p>
          <a:p>
            <a:pPr indent="0" algn="just">
              <a:lnSpc>
                <a:spcPct val="150000"/>
              </a:lnSpc>
              <a:buNone/>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测试时因急性疾病如急性肠胃炎、发烧、和肌肉损伤、韧带拉伤、类风湿病发病期等短时间失去运动能力或证件丢失等特殊情形不能在安排时间参测的学生，办理缓测申请</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集中参加下半年测试。</a:t>
            </a:r>
          </a:p>
        </p:txBody>
      </p:sp>
      <p:grpSp>
        <p:nvGrpSpPr>
          <p:cNvPr id="4" name="组合 3"/>
          <p:cNvGrpSpPr/>
          <p:nvPr/>
        </p:nvGrpSpPr>
        <p:grpSpPr>
          <a:xfrm>
            <a:off x="88981" y="886293"/>
            <a:ext cx="4449764" cy="521970"/>
            <a:chOff x="1693872" y="1763863"/>
            <a:chExt cx="4449764" cy="521970"/>
          </a:xfrm>
          <a:solidFill>
            <a:schemeClr val="accent1"/>
          </a:solidFill>
        </p:grpSpPr>
        <p:sp>
          <p:nvSpPr>
            <p:cNvPr id="6"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lstStyle/>
            <a:p>
              <a:pPr marL="342900" indent="-342900" algn="ctr"/>
              <a:r>
                <a:rPr lang="zh-CN" sz="2800" b="1" dirty="0">
                  <a:solidFill>
                    <a:schemeClr val="bg1"/>
                  </a:solidFill>
                </a:rPr>
                <a:t>六、</a:t>
              </a:r>
              <a:r>
                <a:rPr lang="zh-CN" altLang="en-US" sz="2800" b="1" dirty="0">
                  <a:solidFill>
                    <a:schemeClr val="bg1"/>
                  </a:solidFill>
                </a:rPr>
                <a:t>缓测、</a:t>
              </a:r>
              <a:r>
                <a:rPr lang="zh-CN" sz="2800" b="1" dirty="0">
                  <a:solidFill>
                    <a:schemeClr val="bg1"/>
                  </a:solidFill>
                </a:rPr>
                <a:t>免测申请</a:t>
              </a:r>
              <a:endParaRPr lang="zh-CN" dirty="0"/>
            </a:p>
          </p:txBody>
        </p:sp>
        <p:grpSp>
          <p:nvGrpSpPr>
            <p:cNvPr id="10" name="组合 9"/>
            <p:cNvGrpSpPr/>
            <p:nvPr/>
          </p:nvGrpSpPr>
          <p:grpSpPr>
            <a:xfrm>
              <a:off x="1693872" y="1906580"/>
              <a:ext cx="357188" cy="214313"/>
              <a:chOff x="8715375" y="3143250"/>
              <a:chExt cx="357188" cy="214313"/>
            </a:xfrm>
            <a:grpFill/>
          </p:grpSpPr>
          <p:sp>
            <p:nvSpPr>
              <p:cNvPr id="11" name="燕尾形 1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燕尾形 1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燕尾形 12"/>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2</a:t>
            </a:fld>
            <a:endParaRPr lang="zh-CN" altLang="en-US"/>
          </a:p>
        </p:txBody>
      </p:sp>
      <p:sp>
        <p:nvSpPr>
          <p:cNvPr id="69" name="文本框 68"/>
          <p:cNvSpPr txBox="1"/>
          <p:nvPr/>
        </p:nvSpPr>
        <p:spPr>
          <a:xfrm>
            <a:off x="2988310" y="1268730"/>
            <a:ext cx="4413885" cy="3768725"/>
          </a:xfrm>
          <a:prstGeom prst="rect">
            <a:avLst/>
          </a:prstGeom>
          <a:noFill/>
        </p:spPr>
        <p:txBody>
          <a:bodyPr wrap="square" rtlCol="0">
            <a:noAutofit/>
          </a:bodyPr>
          <a:lstStyle/>
          <a:p>
            <a:endParaRPr lang="zh-CN" altLang="en-US" sz="2800" dirty="0">
              <a:solidFill>
                <a:schemeClr val="tx1"/>
              </a:solidFill>
              <a:latin typeface="微软雅黑" panose="020B0503020204020204" charset="-122"/>
              <a:ea typeface="微软雅黑" panose="020B0503020204020204" charset="-122"/>
            </a:endParaRPr>
          </a:p>
          <a:p>
            <a:r>
              <a:rPr lang="zh-CN" altLang="en-US" sz="2800" dirty="0">
                <a:solidFill>
                  <a:schemeClr val="tx1"/>
                </a:solidFill>
                <a:latin typeface="微软雅黑" panose="020B0503020204020204" charset="-122"/>
                <a:ea typeface="微软雅黑" panose="020B0503020204020204" charset="-122"/>
              </a:rPr>
              <a:t>一、政策文件</a:t>
            </a:r>
          </a:p>
          <a:p>
            <a:r>
              <a:rPr lang="zh-CN" altLang="en-US" sz="2800" dirty="0">
                <a:solidFill>
                  <a:schemeClr val="tx1"/>
                </a:solidFill>
                <a:latin typeface="微软雅黑" panose="020B0503020204020204" charset="-122"/>
                <a:ea typeface="微软雅黑" panose="020B0503020204020204" charset="-122"/>
              </a:rPr>
              <a:t>二、测试项目</a:t>
            </a:r>
          </a:p>
          <a:p>
            <a:r>
              <a:rPr lang="zh-CN" altLang="en-US" sz="2800" dirty="0">
                <a:solidFill>
                  <a:schemeClr val="tx1"/>
                </a:solidFill>
                <a:latin typeface="微软雅黑" panose="020B0503020204020204" charset="-122"/>
                <a:ea typeface="微软雅黑" panose="020B0503020204020204" charset="-122"/>
              </a:rPr>
              <a:t>三、准备事项</a:t>
            </a:r>
          </a:p>
          <a:p>
            <a:r>
              <a:rPr lang="zh-CN" altLang="en-US" sz="2800" dirty="0">
                <a:solidFill>
                  <a:schemeClr val="tx1"/>
                </a:solidFill>
                <a:latin typeface="微软雅黑" panose="020B0503020204020204" charset="-122"/>
                <a:ea typeface="微软雅黑" panose="020B0503020204020204" charset="-122"/>
              </a:rPr>
              <a:t>四、测试方法</a:t>
            </a:r>
          </a:p>
          <a:p>
            <a:r>
              <a:rPr lang="zh-CN" altLang="en-US" sz="2800" dirty="0">
                <a:solidFill>
                  <a:schemeClr val="tx1"/>
                </a:solidFill>
                <a:latin typeface="微软雅黑" panose="020B0503020204020204" charset="-122"/>
                <a:ea typeface="微软雅黑" panose="020B0503020204020204" charset="-122"/>
              </a:rPr>
              <a:t>五、注意要点</a:t>
            </a:r>
          </a:p>
          <a:p>
            <a:r>
              <a:rPr lang="zh-CN" altLang="en-US" sz="2800" dirty="0">
                <a:solidFill>
                  <a:schemeClr val="tx1"/>
                </a:solidFill>
                <a:latin typeface="微软雅黑" panose="020B0503020204020204" charset="-122"/>
                <a:ea typeface="微软雅黑" panose="020B0503020204020204" charset="-122"/>
                <a:sym typeface="+mn-ea"/>
              </a:rPr>
              <a:t>六、</a:t>
            </a:r>
            <a:r>
              <a:rPr lang="zh-CN" sz="2800" dirty="0">
                <a:solidFill>
                  <a:schemeClr val="tx1"/>
                </a:solidFill>
                <a:latin typeface="微软雅黑" panose="020B0503020204020204" charset="-122"/>
                <a:ea typeface="微软雅黑" panose="020B0503020204020204" charset="-122"/>
                <a:sym typeface="+mn-ea"/>
              </a:rPr>
              <a:t>免测申请</a:t>
            </a:r>
            <a:endParaRPr lang="zh-CN" altLang="en-US" sz="2800" dirty="0">
              <a:solidFill>
                <a:schemeClr val="tx1"/>
              </a:solidFill>
              <a:latin typeface="微软雅黑" panose="020B0503020204020204" charset="-122"/>
              <a:ea typeface="微软雅黑" panose="020B0503020204020204" charset="-122"/>
            </a:endParaRPr>
          </a:p>
          <a:p>
            <a:pPr marL="400050" indent="-400050">
              <a:buFont typeface="+mj-ea"/>
              <a:buAutoNum type="ea1JpnChsDbPeriod"/>
            </a:pPr>
            <a:endParaRPr lang="zh-CN" altLang="en-US" sz="2800" dirty="0">
              <a:solidFill>
                <a:schemeClr val="tx1"/>
              </a:solidFill>
              <a:latin typeface="微软雅黑" panose="020B0503020204020204" charset="-122"/>
              <a:ea typeface="微软雅黑" panose="020B0503020204020204" charset="-122"/>
            </a:endParaRPr>
          </a:p>
        </p:txBody>
      </p:sp>
      <p:sp>
        <p:nvSpPr>
          <p:cNvPr id="70" name="文本框 69"/>
          <p:cNvSpPr txBox="1"/>
          <p:nvPr/>
        </p:nvSpPr>
        <p:spPr>
          <a:xfrm>
            <a:off x="2124075" y="981075"/>
            <a:ext cx="4572000" cy="521970"/>
          </a:xfrm>
          <a:prstGeom prst="rect">
            <a:avLst/>
          </a:prstGeom>
          <a:noFill/>
        </p:spPr>
        <p:txBody>
          <a:bodyPr wrap="square" rtlCol="0" anchor="t">
            <a:spAutoFit/>
          </a:bodyPr>
          <a:lstStyle/>
          <a:p>
            <a:pPr algn="ctr"/>
            <a:r>
              <a:rPr lang="zh-CN" altLang="en-US" sz="2800">
                <a:latin typeface="微软雅黑" panose="020B0503020204020204" charset="-122"/>
                <a:ea typeface="微软雅黑" panose="020B0503020204020204" charset="-122"/>
                <a:sym typeface="+mn-ea"/>
              </a:rPr>
              <a:t>目</a:t>
            </a:r>
            <a:r>
              <a:rPr lang="en-US" altLang="zh-CN" sz="2800">
                <a:latin typeface="微软雅黑" panose="020B0503020204020204" charset="-122"/>
                <a:ea typeface="微软雅黑" panose="020B0503020204020204" charset="-122"/>
                <a:sym typeface="+mn-ea"/>
              </a:rPr>
              <a:t>  </a:t>
            </a:r>
            <a:r>
              <a:rPr lang="zh-CN" altLang="en-US" sz="2800">
                <a:latin typeface="微软雅黑" panose="020B0503020204020204" charset="-122"/>
                <a:ea typeface="微软雅黑" panose="020B0503020204020204" charset="-122"/>
                <a:sym typeface="+mn-ea"/>
              </a:rPr>
              <a:t>录</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20</a:t>
            </a:fld>
            <a:endParaRPr lang="zh-CN" altLang="en-US"/>
          </a:p>
        </p:txBody>
      </p:sp>
      <p:sp>
        <p:nvSpPr>
          <p:cNvPr id="4098" name="内容占位符 2"/>
          <p:cNvSpPr>
            <a:spLocks noGrp="1"/>
          </p:cNvSpPr>
          <p:nvPr>
            <p:ph idx="4294967295"/>
          </p:nvPr>
        </p:nvSpPr>
        <p:spPr>
          <a:xfrm>
            <a:off x="323850" y="1125220"/>
            <a:ext cx="8691245" cy="2019935"/>
          </a:xfrm>
        </p:spPr>
        <p:txBody>
          <a:bodyPr anchor="t" anchorCtr="0"/>
          <a:lstStyle/>
          <a:p>
            <a:pPr marL="0" indent="0" latinLnBrk="0">
              <a:lnSpc>
                <a:spcPct val="150000"/>
              </a:lnSpc>
              <a:spcBef>
                <a:spcPts val="0"/>
              </a:spcBef>
              <a:spcAft>
                <a:spcPts val="1200"/>
              </a:spcAft>
              <a:buFont typeface="Wingdings" panose="05000000000000000000" charset="0"/>
              <a:buNone/>
            </a:pPr>
            <a:r>
              <a:rPr lang="en-US" altLang="zh-CN" sz="2000" dirty="0">
                <a:latin typeface="微软雅黑" panose="020B0503020204020204" charset="-122"/>
                <a:ea typeface="微软雅黑" panose="020B0503020204020204" charset="-122"/>
                <a:cs typeface="微软雅黑" panose="020B0503020204020204" charset="-122"/>
              </a:rPr>
              <a:t>2.  </a:t>
            </a:r>
            <a:r>
              <a:rPr lang="zh-CN" altLang="en-US" sz="2000" dirty="0">
                <a:latin typeface="微软雅黑" panose="020B0503020204020204" charset="-122"/>
                <a:ea typeface="微软雅黑" panose="020B0503020204020204" charset="-122"/>
                <a:cs typeface="微软雅黑" panose="020B0503020204020204" charset="-122"/>
              </a:rPr>
              <a:t>免测材料</a:t>
            </a:r>
          </a:p>
          <a:p>
            <a:pPr marL="0" indent="0" latinLnBrk="0">
              <a:lnSpc>
                <a:spcPct val="150000"/>
              </a:lnSpc>
              <a:spcBef>
                <a:spcPts val="0"/>
              </a:spcBef>
              <a:spcAft>
                <a:spcPts val="1200"/>
              </a:spcAft>
              <a:buFont typeface="+mj-ea"/>
              <a:buNone/>
            </a:pP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）材料</a:t>
            </a:r>
            <a:r>
              <a:rPr lang="en-US" altLang="zh-CN" sz="2000" dirty="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：《免予执行&lt;国家学生体质健康标准&gt;申请表》</a:t>
            </a:r>
          </a:p>
          <a:p>
            <a:pPr marL="0" indent="0" latinLnBrk="0">
              <a:lnSpc>
                <a:spcPct val="150000"/>
              </a:lnSpc>
              <a:spcBef>
                <a:spcPts val="0"/>
              </a:spcBef>
              <a:spcAft>
                <a:spcPts val="1200"/>
              </a:spcAft>
              <a:buFont typeface="Wingdings" panose="05000000000000000000" charset="0"/>
              <a:buNone/>
            </a:pPr>
            <a:r>
              <a:rPr lang="en-US" altLang="zh-CN" sz="2000" dirty="0">
                <a:latin typeface="微软雅黑" panose="020B0503020204020204" charset="-122"/>
                <a:ea typeface="微软雅黑" panose="020B0503020204020204" charset="-122"/>
                <a:cs typeface="微软雅黑" panose="020B0503020204020204" charset="-122"/>
              </a:rPr>
              <a:t>      </a:t>
            </a:r>
            <a:endParaRPr lang="zh-CN" altLang="en-US" sz="2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915285" y="3429000"/>
            <a:ext cx="3048000" cy="1838960"/>
          </a:xfrm>
          <a:prstGeom prst="rect">
            <a:avLst/>
          </a:prstGeom>
          <a:noFill/>
        </p:spPr>
        <p:txBody>
          <a:bodyPr wrap="square" rtlCol="0">
            <a:noAutofit/>
          </a:bodyPr>
          <a:lstStyle/>
          <a:p>
            <a:endParaRPr lang="zh-CN" altLang="en-US"/>
          </a:p>
        </p:txBody>
      </p:sp>
      <p:pic>
        <p:nvPicPr>
          <p:cNvPr id="3" name="图片 2" descr="QQ_1746963526469"/>
          <p:cNvPicPr>
            <a:picLocks noChangeAspect="1"/>
          </p:cNvPicPr>
          <p:nvPr/>
        </p:nvPicPr>
        <p:blipFill>
          <a:blip r:embed="rId2"/>
          <a:stretch>
            <a:fillRect/>
          </a:stretch>
        </p:blipFill>
        <p:spPr>
          <a:xfrm>
            <a:off x="1537970" y="2420620"/>
            <a:ext cx="5472430" cy="344932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21</a:t>
            </a:fld>
            <a:endParaRPr lang="zh-CN" altLang="en-US"/>
          </a:p>
        </p:txBody>
      </p:sp>
      <p:sp>
        <p:nvSpPr>
          <p:cNvPr id="15" name="文本框 14"/>
          <p:cNvSpPr txBox="1"/>
          <p:nvPr/>
        </p:nvSpPr>
        <p:spPr>
          <a:xfrm>
            <a:off x="251460" y="1052195"/>
            <a:ext cx="7890510" cy="1476375"/>
          </a:xfrm>
          <a:prstGeom prst="rect">
            <a:avLst/>
          </a:prstGeom>
          <a:noFill/>
        </p:spPr>
        <p:txBody>
          <a:bodyPr wrap="square" rtlCol="0" anchor="t">
            <a:spAutoFit/>
          </a:bodyPr>
          <a:lstStyle/>
          <a:p>
            <a:pPr marL="0" indent="0" latinLnBrk="0">
              <a:lnSpc>
                <a:spcPct val="150000"/>
              </a:lnSpc>
              <a:spcBef>
                <a:spcPts val="0"/>
              </a:spcBef>
              <a:spcAft>
                <a:spcPts val="1200"/>
              </a:spcAft>
              <a:buFont typeface="Wingdings" panose="05000000000000000000" charset="0"/>
              <a:buNone/>
            </a:pP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en-US" sz="2000" dirty="0">
                <a:latin typeface="微软雅黑" panose="020B0503020204020204" charset="-122"/>
                <a:ea typeface="微软雅黑" panose="020B0503020204020204" charset="-122"/>
                <a:cs typeface="微软雅黑" panose="020B0503020204020204" charset="-122"/>
                <a:sym typeface="+mn-ea"/>
              </a:rPr>
              <a:t>此申请表可在安徽商贸职业技术学院基础教学部网站进行下载，也可通过体测通知及相关学院体测QQ群下载。申请表需按顺序由</a:t>
            </a:r>
            <a:r>
              <a:rPr lang="zh-CN" altLang="en-US" sz="2000" u="sng" dirty="0">
                <a:solidFill>
                  <a:srgbClr val="FF0000"/>
                </a:solidFill>
                <a:latin typeface="微软雅黑" panose="020B0503020204020204" charset="-122"/>
                <a:ea typeface="微软雅黑" panose="020B0503020204020204" charset="-122"/>
                <a:cs typeface="微软雅黑" panose="020B0503020204020204" charset="-122"/>
                <a:sym typeface="+mn-ea"/>
              </a:rPr>
              <a:t>本人、辅导员签字、校医院、测试部门审核盖章</a:t>
            </a:r>
            <a:r>
              <a:rPr lang="zh-CN" altLang="en-US" sz="2000" dirty="0">
                <a:latin typeface="微软雅黑" panose="020B0503020204020204" charset="-122"/>
                <a:ea typeface="微软雅黑" panose="020B0503020204020204" charset="-122"/>
                <a:cs typeface="微软雅黑" panose="020B0503020204020204" charset="-122"/>
                <a:sym typeface="+mn-ea"/>
              </a:rPr>
              <a:t>。</a:t>
            </a:r>
          </a:p>
        </p:txBody>
      </p:sp>
      <p:pic>
        <p:nvPicPr>
          <p:cNvPr id="6" name="图片 5" descr="QQ_1746963526469"/>
          <p:cNvPicPr>
            <a:picLocks noChangeAspect="1"/>
          </p:cNvPicPr>
          <p:nvPr/>
        </p:nvPicPr>
        <p:blipFill>
          <a:blip r:embed="rId2"/>
          <a:stretch>
            <a:fillRect/>
          </a:stretch>
        </p:blipFill>
        <p:spPr>
          <a:xfrm>
            <a:off x="971550" y="2427605"/>
            <a:ext cx="6602730" cy="3929380"/>
          </a:xfrm>
          <a:prstGeom prst="rect">
            <a:avLst/>
          </a:prstGeom>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22</a:t>
            </a:fld>
            <a:endParaRPr lang="zh-CN" altLang="en-US"/>
          </a:p>
        </p:txBody>
      </p:sp>
      <p:sp>
        <p:nvSpPr>
          <p:cNvPr id="14337" name="文本框 4"/>
          <p:cNvSpPr txBox="1"/>
          <p:nvPr/>
        </p:nvSpPr>
        <p:spPr>
          <a:xfrm>
            <a:off x="323850" y="908685"/>
            <a:ext cx="8587740" cy="4862870"/>
          </a:xfrm>
          <a:prstGeom prst="rect">
            <a:avLst/>
          </a:prstGeom>
          <a:noFill/>
          <a:ln w="9525">
            <a:noFill/>
          </a:ln>
        </p:spPr>
        <p:txBody>
          <a:bodyPr wrap="square" anchor="t" anchorCtr="0">
            <a:spAutoFit/>
          </a:bodyPr>
          <a:lstStyle/>
          <a:p>
            <a:pPr marL="0" indent="0" eaLnBrk="1" latinLnBrk="0" hangingPunct="1">
              <a:lnSpc>
                <a:spcPct val="150000"/>
              </a:lnSpc>
              <a:spcBef>
                <a:spcPts val="0"/>
              </a:spcBef>
              <a:spcAft>
                <a:spcPts val="2400"/>
              </a:spcAft>
              <a:buNone/>
            </a:pPr>
            <a:r>
              <a:rPr lang="zh-CN"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2</a:t>
            </a:r>
            <a:r>
              <a:rPr 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免测材料</a:t>
            </a:r>
            <a:r>
              <a:rPr lang="en-US" altLang="zh-CN" sz="2000" dirty="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：证明材料原件和复印件</a:t>
            </a:r>
          </a:p>
          <a:p>
            <a:pPr marL="0" indent="0" eaLnBrk="1" latinLnBrk="0" hangingPunct="1">
              <a:lnSpc>
                <a:spcPct val="150000"/>
              </a:lnSpc>
              <a:spcBef>
                <a:spcPts val="0"/>
              </a:spcBef>
              <a:spcAft>
                <a:spcPts val="2400"/>
              </a:spcAft>
              <a:buNone/>
            </a:pP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dirty="0">
                <a:latin typeface="微软雅黑" panose="020B0503020204020204" charset="-122"/>
                <a:ea typeface="微软雅黑" panose="020B0503020204020204" charset="-122"/>
                <a:cs typeface="微软雅黑" panose="020B0503020204020204" charset="-122"/>
              </a:rPr>
              <a:t>由二级甲等以上医院</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（公立医院）</a:t>
            </a:r>
            <a:r>
              <a:rPr lang="zh-CN" altLang="en-US" sz="2000" dirty="0">
                <a:latin typeface="微软雅黑" panose="020B0503020204020204" charset="-122"/>
                <a:ea typeface="微软雅黑" panose="020B0503020204020204" charset="-122"/>
                <a:cs typeface="微软雅黑" panose="020B0503020204020204" charset="-122"/>
              </a:rPr>
              <a:t>开具的诊断证明或残疾证等材料原件（学院、校医院审核使用）及复印件（体测中心留存使用）。</a:t>
            </a:r>
          </a:p>
          <a:p>
            <a:pPr marL="0" indent="0" eaLnBrk="1" latinLnBrk="0" hangingPunct="1">
              <a:lnSpc>
                <a:spcPct val="100000"/>
              </a:lnSpc>
              <a:spcBef>
                <a:spcPts val="0"/>
              </a:spcBef>
              <a:spcAft>
                <a:spcPts val="2400"/>
              </a:spcAft>
              <a:buNone/>
            </a:pPr>
            <a:r>
              <a:rPr lang="zh-CN" altLang="en-US" sz="2000" dirty="0">
                <a:latin typeface="微软雅黑" panose="020B0503020204020204" charset="-122"/>
                <a:ea typeface="微软雅黑" panose="020B0503020204020204" charset="-122"/>
                <a:cs typeface="微软雅黑" panose="020B0503020204020204" charset="-122"/>
              </a:rPr>
              <a:t>注：</a:t>
            </a:r>
          </a:p>
          <a:p>
            <a:pPr marL="914400" lvl="1" indent="-457200" eaLnBrk="1" latinLnBrk="0" hangingPunct="1">
              <a:lnSpc>
                <a:spcPct val="100000"/>
              </a:lnSpc>
              <a:spcBef>
                <a:spcPts val="0"/>
              </a:spcBef>
              <a:spcAft>
                <a:spcPts val="2400"/>
              </a:spcAft>
              <a:buFont typeface="+mj-ea"/>
              <a:buAutoNum type="circleNumDbPlain"/>
            </a:pPr>
            <a:r>
              <a:rPr lang="zh-CN" altLang="en-US" sz="2000" dirty="0">
                <a:latin typeface="微软雅黑" panose="020B0503020204020204" charset="-122"/>
                <a:ea typeface="微软雅黑" panose="020B0503020204020204" charset="-122"/>
                <a:cs typeface="微软雅黑" panose="020B0503020204020204" charset="-122"/>
              </a:rPr>
              <a:t>医院诊断证明、病历和检查报告时间为</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近</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个月</a:t>
            </a:r>
            <a:r>
              <a:rPr lang="zh-CN" altLang="en-US" sz="2000" dirty="0">
                <a:latin typeface="微软雅黑" panose="020B0503020204020204" charset="-122"/>
                <a:ea typeface="微软雅黑" panose="020B0503020204020204" charset="-122"/>
                <a:cs typeface="微软雅黑" panose="020B0503020204020204" charset="-122"/>
              </a:rPr>
              <a:t>。</a:t>
            </a:r>
          </a:p>
          <a:p>
            <a:pPr marL="914400" lvl="1" indent="-457200" eaLnBrk="1" latinLnBrk="0" hangingPunct="1">
              <a:lnSpc>
                <a:spcPct val="100000"/>
              </a:lnSpc>
              <a:spcBef>
                <a:spcPts val="0"/>
              </a:spcBef>
              <a:spcAft>
                <a:spcPts val="2400"/>
              </a:spcAft>
              <a:buFont typeface="+mj-ea"/>
              <a:buAutoNum type="circleNumDbPlain"/>
            </a:pPr>
            <a:r>
              <a:rPr lang="zh-CN" altLang="en-US" sz="2000" dirty="0">
                <a:latin typeface="微软雅黑" panose="020B0503020204020204" charset="-122"/>
                <a:ea typeface="微软雅黑" panose="020B0503020204020204" charset="-122"/>
                <a:cs typeface="微软雅黑" panose="020B0503020204020204" charset="-122"/>
              </a:rPr>
              <a:t>免测申请只适用于当年度（非学年），不可以跨年申请。</a:t>
            </a:r>
            <a:endParaRPr lang="en-US" altLang="zh-CN" sz="2000" dirty="0">
              <a:latin typeface="微软雅黑" panose="020B0503020204020204" charset="-122"/>
              <a:ea typeface="微软雅黑" panose="020B0503020204020204" charset="-122"/>
              <a:cs typeface="微软雅黑" panose="020B0503020204020204" charset="-122"/>
            </a:endParaRPr>
          </a:p>
          <a:p>
            <a:pPr latinLnBrk="0">
              <a:lnSpc>
                <a:spcPct val="150000"/>
              </a:lnSpc>
              <a:spcBef>
                <a:spcPts val="0"/>
              </a:spcBef>
              <a:spcAft>
                <a:spcPts val="1200"/>
              </a:spcAft>
            </a:pP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000" b="0" i="0" dirty="0">
                <a:solidFill>
                  <a:srgbClr val="333333"/>
                </a:solidFill>
                <a:effectLst/>
                <a:latin typeface="Arial" panose="020B0604020202020204" pitchFamily="34" charset="0"/>
              </a:rPr>
              <a:t>③ </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免测同学的体测成绩显示为</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免测</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，不是</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及格</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或</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rPr>
              <a:t>“60</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分。</a:t>
            </a:r>
          </a:p>
          <a:p>
            <a:pPr marL="914400" lvl="1" indent="-457200" eaLnBrk="1" latinLnBrk="0" hangingPunct="1">
              <a:lnSpc>
                <a:spcPct val="100000"/>
              </a:lnSpc>
              <a:spcBef>
                <a:spcPts val="0"/>
              </a:spcBef>
              <a:spcAft>
                <a:spcPts val="2400"/>
              </a:spcAft>
              <a:buFont typeface="+mj-ea"/>
              <a:buAutoNum type="circleNumDbPlain"/>
            </a:pPr>
            <a:endParaRPr lang="zh-CN" altLang="en-US"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63059E46-943A-4A44-9176-CFE9E762BF60}" type="slidenum">
              <a:rPr lang="zh-CN" altLang="en-US"/>
              <a:t>23</a:t>
            </a:fld>
            <a:endParaRPr lang="zh-CN" altLang="en-US"/>
          </a:p>
        </p:txBody>
      </p:sp>
      <p:sp>
        <p:nvSpPr>
          <p:cNvPr id="16385" name="标题 1"/>
          <p:cNvSpPr>
            <a:spLocks noGrp="1"/>
          </p:cNvSpPr>
          <p:nvPr>
            <p:ph type="title"/>
          </p:nvPr>
        </p:nvSpPr>
        <p:spPr bwMode="auto">
          <a:xfrm>
            <a:off x="455295" y="2708910"/>
            <a:ext cx="8231505" cy="1322070"/>
          </a:xfrm>
          <a:noFill/>
          <a:ln w="9525">
            <a:noFill/>
            <a:bevel/>
          </a:ln>
        </p:spPr>
        <p:txBody>
          <a:bodyPr wrap="square" anchor="ctr" anchorCtr="0">
            <a:spAutoFit/>
          </a:bodyPr>
          <a:lstStyle/>
          <a:p>
            <a:pPr lvl="0" algn="ctr" eaLnBrk="1" hangingPunct="1">
              <a:buClrTx/>
              <a:buSzTx/>
              <a:buFontTx/>
            </a:pPr>
            <a:b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br>
            <a:endPar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nvSpPr>
        <p:spPr>
          <a:xfrm>
            <a:off x="35560" y="764540"/>
            <a:ext cx="8709660" cy="5118100"/>
          </a:xfrm>
          <a:prstGeom prst="rect">
            <a:avLst/>
          </a:prstGeom>
          <a:noFill/>
          <a:ln w="9525">
            <a:noFill/>
          </a:ln>
        </p:spPr>
        <p:txBody>
          <a:bodyPr wrap="square" anchor="t" anchorCtr="0">
            <a:spAutoFit/>
          </a:bodyPr>
          <a:lstStyle/>
          <a:p>
            <a:pPr lvl="0" indent="406400" algn="just" defTabSz="266700">
              <a:lnSpc>
                <a:spcPts val="2800"/>
              </a:lnSpc>
              <a:spcBef>
                <a:spcPts val="0"/>
              </a:spcBef>
              <a:buClrTx/>
              <a:buSzTx/>
              <a:buFontTx/>
            </a:pPr>
            <a:r>
              <a:rPr lang="zh-CN" altLang="en-US" sz="1600" dirty="0">
                <a:latin typeface="微软雅黑" panose="020B0503020204020204" charset="-122"/>
                <a:ea typeface="微软雅黑" panose="020B0503020204020204" charset="-122"/>
                <a:cs typeface="微软雅黑" panose="020B0503020204020204" charset="-122"/>
                <a:sym typeface="+mn-ea"/>
              </a:rPr>
              <a:t>3.  关于免测的认定</a:t>
            </a:r>
            <a:r>
              <a:rPr lang="zh-CN" sz="1600" dirty="0">
                <a:latin typeface="微软雅黑" panose="020B0503020204020204" charset="-122"/>
                <a:ea typeface="微软雅黑" panose="020B0503020204020204" charset="-122"/>
                <a:cs typeface="微软雅黑" panose="020B0503020204020204" charset="-122"/>
                <a:sym typeface="+mn-ea"/>
              </a:rPr>
              <a:t>（由辅导员、校医院初审，提交后体测中心终审）</a:t>
            </a:r>
          </a:p>
          <a:p>
            <a:pPr lvl="0" indent="406400" algn="just" defTabSz="266700">
              <a:lnSpc>
                <a:spcPts val="2800"/>
              </a:lnSpc>
              <a:spcBef>
                <a:spcPts val="0"/>
              </a:spcBef>
              <a:buClrTx/>
              <a:buSzTx/>
              <a:buFontTx/>
            </a:pP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1</a:t>
            </a:r>
            <a:r>
              <a:rPr lang="zh-CN" altLang="en-US" sz="1600" dirty="0">
                <a:latin typeface="微软雅黑" panose="020B0503020204020204" charset="-122"/>
                <a:ea typeface="微软雅黑" panose="020B0503020204020204" charset="-122"/>
                <a:cs typeface="微软雅黑" panose="020B0503020204020204" charset="-122"/>
                <a:sym typeface="+mn-ea"/>
              </a:rPr>
              <a:t>）身体残疾</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明确条件：学生因身体残疾（需有残疾证）且确实丧失运动能力者，可申请免测。</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证明材料：需提供残疾证等官方证明文件。</a:t>
            </a:r>
          </a:p>
          <a:p>
            <a:pPr lvl="0" indent="406400" algn="just" defTabSz="266700">
              <a:lnSpc>
                <a:spcPts val="2800"/>
              </a:lnSpc>
              <a:spcBef>
                <a:spcPts val="0"/>
              </a:spcBef>
              <a:buClrTx/>
              <a:buSzTx/>
              <a:buFontTx/>
            </a:pP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2</a:t>
            </a:r>
            <a:r>
              <a:rPr lang="zh-CN" altLang="en-US" sz="1600" dirty="0">
                <a:latin typeface="微软雅黑" panose="020B0503020204020204" charset="-122"/>
                <a:ea typeface="微软雅黑" panose="020B0503020204020204" charset="-122"/>
                <a:cs typeface="微软雅黑" panose="020B0503020204020204" charset="-122"/>
                <a:sym typeface="+mn-ea"/>
              </a:rPr>
              <a:t>）患有不适合运动的相关疾病</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疾病范围：包括但不限于呼吸系统疾病（如气管炎、哮喘、肺病等）、心脑血管疾病（如心率不齐、心脏病、高血压、血管狭窄等）、运动系统疾病（骨折、肌腱断裂、韧带撕裂等）、神经系统疾病（癫痫、脑血管疾病、椎间盘突出、</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视网膜脱落</a:t>
            </a:r>
            <a:r>
              <a:rPr lang="zh-CN" altLang="en-US" sz="1600" dirty="0">
                <a:latin typeface="微软雅黑" panose="020B0503020204020204" charset="-122"/>
                <a:ea typeface="微软雅黑" panose="020B0503020204020204" charset="-122"/>
                <a:cs typeface="微软雅黑" panose="020B0503020204020204" charset="-122"/>
                <a:sym typeface="+mn-ea"/>
              </a:rPr>
              <a:t>等）、慢性病以及其他医院认为不合适运动的疾病（如红斑狼疮、恶性肿瘤等），具体见通知。</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证明材料：需提供二甲及以上医院（公立医院）的疾病证明书或疾病诊断书。</a:t>
            </a:r>
          </a:p>
          <a:p>
            <a:pPr lvl="0" indent="406400" algn="just" defTabSz="266700">
              <a:lnSpc>
                <a:spcPts val="2800"/>
              </a:lnSpc>
              <a:spcBef>
                <a:spcPts val="0"/>
              </a:spcBef>
              <a:buClrTx/>
              <a:buSzTx/>
              <a:buFontTx/>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3</a:t>
            </a:r>
            <a:r>
              <a:rPr lang="zh-CN" altLang="en-US" sz="1600" dirty="0">
                <a:latin typeface="微软雅黑" panose="020B0503020204020204" charset="-122"/>
                <a:ea typeface="微软雅黑" panose="020B0503020204020204" charset="-122"/>
                <a:cs typeface="微软雅黑" panose="020B0503020204020204" charset="-122"/>
                <a:sym typeface="+mn-ea"/>
              </a:rPr>
              <a:t>）住院及术后康复期</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条件说明：住院学生或术后康复期的学生，可根据具体情况申请免测。</a:t>
            </a:r>
          </a:p>
          <a:p>
            <a:pPr marL="1257300" lvl="2" indent="-342900" algn="just" defTabSz="266700">
              <a:lnSpc>
                <a:spcPts val="2800"/>
              </a:lnSpc>
              <a:spcBef>
                <a:spcPts val="0"/>
              </a:spcBef>
              <a:buClrTx/>
              <a:buSzTx/>
              <a:buFont typeface="+mj-ea"/>
              <a:buAutoNum type="circleNumDbPlain"/>
            </a:pPr>
            <a:r>
              <a:rPr lang="zh-CN" altLang="en-US" sz="1600" dirty="0">
                <a:latin typeface="微软雅黑" panose="020B0503020204020204" charset="-122"/>
                <a:ea typeface="微软雅黑" panose="020B0503020204020204" charset="-122"/>
                <a:cs typeface="微软雅黑" panose="020B0503020204020204" charset="-122"/>
                <a:sym typeface="+mn-ea"/>
              </a:rPr>
              <a:t>证明材料：住院病历复印件和诊断证明，康复期截止时间为本年度12月1</a:t>
            </a:r>
            <a:r>
              <a:rPr lang="en-US" altLang="zh-CN" sz="1600" dirty="0">
                <a:latin typeface="微软雅黑" panose="020B0503020204020204" charset="-122"/>
                <a:ea typeface="微软雅黑" panose="020B0503020204020204" charset="-122"/>
                <a:cs typeface="微软雅黑" panose="020B0503020204020204" charset="-122"/>
                <a:sym typeface="+mn-ea"/>
              </a:rPr>
              <a:t>0</a:t>
            </a:r>
            <a:r>
              <a:rPr lang="zh-CN" altLang="en-US" sz="1600" dirty="0">
                <a:latin typeface="微软雅黑" panose="020B0503020204020204" charset="-122"/>
                <a:ea typeface="微软雅黑" panose="020B0503020204020204" charset="-122"/>
                <a:cs typeface="微软雅黑" panose="020B0503020204020204" charset="-122"/>
                <a:sym typeface="+mn-ea"/>
              </a:rPr>
              <a:t>日。</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63059E46-943A-4A44-9176-CFE9E762BF60}" type="slidenum">
              <a:rPr lang="zh-CN" altLang="en-US"/>
              <a:t>24</a:t>
            </a:fld>
            <a:endParaRPr lang="zh-CN" altLang="en-US"/>
          </a:p>
        </p:txBody>
      </p:sp>
      <p:sp>
        <p:nvSpPr>
          <p:cNvPr id="16385" name="标题 1"/>
          <p:cNvSpPr>
            <a:spLocks noGrp="1"/>
          </p:cNvSpPr>
          <p:nvPr>
            <p:ph type="title"/>
          </p:nvPr>
        </p:nvSpPr>
        <p:spPr bwMode="auto">
          <a:xfrm>
            <a:off x="116205" y="2061210"/>
            <a:ext cx="8597265" cy="1322070"/>
          </a:xfrm>
          <a:noFill/>
          <a:ln w="9525">
            <a:noFill/>
            <a:bevel/>
          </a:ln>
        </p:spPr>
        <p:txBody>
          <a:bodyPr wrap="square" anchor="ctr" anchorCtr="0">
            <a:spAutoFit/>
          </a:bodyPr>
          <a:lstStyle/>
          <a:p>
            <a:pPr lvl="0" algn="ctr" eaLnBrk="1" hangingPunct="1">
              <a:buClrTx/>
              <a:buSzTx/>
              <a:buFontTx/>
            </a:pPr>
            <a: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t>预祝同学们取得优异成绩，</a:t>
            </a:r>
            <a:b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br>
            <a:r>
              <a:rPr lang="zh-CN" sz="4000" b="1" dirty="0">
                <a:solidFill>
                  <a:srgbClr val="002B98"/>
                </a:solidFill>
                <a:latin typeface="华文新魏" panose="02010800040101010101" charset="-122"/>
                <a:ea typeface="华文新魏" panose="02010800040101010101" charset="-122"/>
                <a:cs typeface="华文新魏" panose="02010800040101010101" charset="-122"/>
                <a:sym typeface="+mn-ea"/>
              </a:rPr>
              <a:t>为建设新时代体育强国贡献青春力量！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3</a:t>
            </a:fld>
            <a:endParaRPr lang="zh-CN" altLang="en-US"/>
          </a:p>
        </p:txBody>
      </p:sp>
      <p:grpSp>
        <p:nvGrpSpPr>
          <p:cNvPr id="14" name="组合 13"/>
          <p:cNvGrpSpPr/>
          <p:nvPr/>
        </p:nvGrpSpPr>
        <p:grpSpPr>
          <a:xfrm>
            <a:off x="78821" y="869783"/>
            <a:ext cx="4064635" cy="521970"/>
            <a:chOff x="1693872" y="1763863"/>
            <a:chExt cx="4064635" cy="521970"/>
          </a:xfrm>
          <a:solidFill>
            <a:schemeClr val="accent1"/>
          </a:solidFill>
        </p:grpSpPr>
        <p:sp>
          <p:nvSpPr>
            <p:cNvPr id="15" name="TextBox 3"/>
            <p:cNvSpPr txBox="1">
              <a:spLocks noChangeArrowheads="1"/>
            </p:cNvSpPr>
            <p:nvPr/>
          </p:nvSpPr>
          <p:spPr bwMode="auto">
            <a:xfrm>
              <a:off x="2265372" y="1763863"/>
              <a:ext cx="3493135" cy="521970"/>
            </a:xfrm>
            <a:prstGeom prst="rect">
              <a:avLst/>
            </a:prstGeom>
            <a:grpFill/>
            <a:ln w="9525">
              <a:solidFill>
                <a:schemeClr val="accent1">
                  <a:lumMod val="60000"/>
                  <a:lumOff val="40000"/>
                </a:schemeClr>
              </a:solidFill>
              <a:miter lim="800000"/>
            </a:ln>
          </p:spPr>
          <p:txBody>
            <a:bodyPr wrap="square" anchor="ctr">
              <a:spAutoFit/>
            </a:bodyPr>
            <a:lstStyle/>
            <a:p>
              <a:pPr marL="342900" indent="-342900" algn="ctr"/>
              <a:r>
                <a:rPr lang="zh-CN" sz="2800" b="1" dirty="0">
                  <a:solidFill>
                    <a:schemeClr val="bg1"/>
                  </a:solidFill>
                </a:rPr>
                <a:t>一、政策文件</a:t>
              </a:r>
              <a:endParaRPr lang="zh-CN" dirty="0"/>
            </a:p>
          </p:txBody>
        </p:sp>
        <p:grpSp>
          <p:nvGrpSpPr>
            <p:cNvPr id="16" name="组合 15"/>
            <p:cNvGrpSpPr/>
            <p:nvPr/>
          </p:nvGrpSpPr>
          <p:grpSpPr>
            <a:xfrm>
              <a:off x="1693872" y="1906580"/>
              <a:ext cx="357188" cy="214313"/>
              <a:chOff x="8715375" y="3143250"/>
              <a:chExt cx="357188" cy="214313"/>
            </a:xfrm>
            <a:grpFill/>
          </p:grpSpPr>
          <p:sp>
            <p:nvSpPr>
              <p:cNvPr id="21" name="燕尾形 2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燕尾形 2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5" name="燕尾形 24"/>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文本框 1"/>
          <p:cNvSpPr txBox="1"/>
          <p:nvPr/>
        </p:nvSpPr>
        <p:spPr>
          <a:xfrm>
            <a:off x="650240" y="1628775"/>
            <a:ext cx="3564255" cy="4323080"/>
          </a:xfrm>
          <a:prstGeom prst="rect">
            <a:avLst/>
          </a:prstGeom>
        </p:spPr>
        <p:txBody>
          <a:bodyPr wrap="square">
            <a:spAutoFit/>
          </a:bodyPr>
          <a:lstStyle/>
          <a:p>
            <a:pPr marL="0" indent="0" algn="l">
              <a:lnSpc>
                <a:spcPts val="3300"/>
              </a:lnSpc>
              <a:spcBef>
                <a:spcPct val="0"/>
              </a:spcBef>
              <a:spcAft>
                <a:spcPct val="0"/>
              </a:spcAft>
            </a:pPr>
            <a:r>
              <a:rPr lang="en-US" altLang="zh-CN" sz="1800" i="0" dirty="0">
                <a:solidFill>
                  <a:schemeClr val="tx1"/>
                </a:solidFill>
                <a:latin typeface="微软雅黑" panose="020B0503020204020204" charset="-122"/>
                <a:ea typeface="微软雅黑" panose="020B0503020204020204" charset="-122"/>
              </a:rPr>
              <a:t>    </a:t>
            </a:r>
            <a:r>
              <a:rPr lang="zh-CN" altLang="en-US" sz="1800" i="0" dirty="0">
                <a:solidFill>
                  <a:schemeClr val="tx1"/>
                </a:solidFill>
                <a:latin typeface="微软雅黑" panose="020B0503020204020204" charset="-122"/>
                <a:ea typeface="微软雅黑" panose="020B0503020204020204" charset="-122"/>
              </a:rPr>
              <a:t>《国家学生体质健康标准（</a:t>
            </a:r>
            <a:r>
              <a:rPr lang="en-US" altLang="zh-CN" sz="1800" i="0" dirty="0">
                <a:solidFill>
                  <a:schemeClr val="tx1"/>
                </a:solidFill>
                <a:latin typeface="微软雅黑" panose="020B0503020204020204" charset="-122"/>
                <a:ea typeface="微软雅黑" panose="020B0503020204020204" charset="-122"/>
              </a:rPr>
              <a:t>2014</a:t>
            </a:r>
            <a:r>
              <a:rPr lang="zh-CN" altLang="en-US" sz="1800" i="0" dirty="0">
                <a:solidFill>
                  <a:schemeClr val="tx1"/>
                </a:solidFill>
                <a:latin typeface="微软雅黑" panose="020B0503020204020204" charset="-122"/>
                <a:ea typeface="微软雅黑" panose="020B0503020204020204" charset="-122"/>
              </a:rPr>
              <a:t>）》（以下简称《标准》）是国家学校教育工作的基础性指导文件和教育质量基本标准，是</a:t>
            </a:r>
            <a:r>
              <a:rPr lang="zh-CN" altLang="en-US" sz="1800" i="0" u="sng" dirty="0">
                <a:solidFill>
                  <a:srgbClr val="FF0000"/>
                </a:solidFill>
                <a:latin typeface="微软雅黑" panose="020B0503020204020204" charset="-122"/>
                <a:ea typeface="微软雅黑" panose="020B0503020204020204" charset="-122"/>
              </a:rPr>
              <a:t>评价学生综合素质、评估学校工作和衡量各地教育发展</a:t>
            </a:r>
            <a:r>
              <a:rPr lang="zh-CN" altLang="en-US" sz="1800" i="0" dirty="0">
                <a:solidFill>
                  <a:schemeClr val="tx1"/>
                </a:solidFill>
                <a:latin typeface="微软雅黑" panose="020B0503020204020204" charset="-122"/>
                <a:ea typeface="微软雅黑" panose="020B0503020204020204" charset="-122"/>
              </a:rPr>
              <a:t>的重要依据。</a:t>
            </a:r>
            <a:r>
              <a:rPr lang="zh-CN" altLang="en-US" sz="1800" dirty="0">
                <a:solidFill>
                  <a:schemeClr val="tx1"/>
                </a:solidFill>
                <a:latin typeface="微软雅黑" panose="020B0503020204020204" charset="-122"/>
                <a:ea typeface="微软雅黑" panose="020B0503020204020204" charset="-122"/>
                <a:sym typeface="+mn-ea"/>
              </a:rPr>
              <a:t>《标准》</a:t>
            </a:r>
            <a:r>
              <a:rPr lang="zh-CN" altLang="en-US" sz="1800" i="0" dirty="0">
                <a:solidFill>
                  <a:schemeClr val="tx1"/>
                </a:solidFill>
                <a:latin typeface="微软雅黑" panose="020B0503020204020204" charset="-122"/>
                <a:ea typeface="微软雅黑" panose="020B0503020204020204" charset="-122"/>
              </a:rPr>
              <a:t>规定，全体在校大学生须参加</a:t>
            </a:r>
            <a:r>
              <a:rPr lang="zh-CN" altLang="en-US" sz="1800" b="1" i="0" dirty="0">
                <a:solidFill>
                  <a:srgbClr val="FF0000"/>
                </a:solidFill>
                <a:latin typeface="微软雅黑" panose="020B0503020204020204" charset="-122"/>
                <a:ea typeface="微软雅黑" panose="020B0503020204020204" charset="-122"/>
              </a:rPr>
              <a:t>每年一次</a:t>
            </a:r>
            <a:r>
              <a:rPr lang="zh-CN" altLang="en-US" sz="1800" i="0" dirty="0">
                <a:solidFill>
                  <a:schemeClr val="tx1"/>
                </a:solidFill>
                <a:latin typeface="微软雅黑" panose="020B0503020204020204" charset="-122"/>
                <a:ea typeface="微软雅黑" panose="020B0503020204020204" charset="-122"/>
              </a:rPr>
              <a:t>的《国家学生体质健康标准》测试活动，成绩记入档案。</a:t>
            </a:r>
          </a:p>
        </p:txBody>
      </p:sp>
      <p:pic>
        <p:nvPicPr>
          <p:cNvPr id="7" name="图片 6"/>
          <p:cNvPicPr/>
          <p:nvPr/>
        </p:nvPicPr>
        <p:blipFill>
          <a:blip r:embed="rId2"/>
          <a:stretch>
            <a:fillRect/>
          </a:stretch>
        </p:blipFill>
        <p:spPr>
          <a:xfrm>
            <a:off x="4500245" y="1412875"/>
            <a:ext cx="3876675" cy="5016500"/>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4</a:t>
            </a:fld>
            <a:endParaRPr lang="zh-CN" altLang="en-US"/>
          </a:p>
        </p:txBody>
      </p:sp>
      <p:grpSp>
        <p:nvGrpSpPr>
          <p:cNvPr id="14" name="组合 13"/>
          <p:cNvGrpSpPr/>
          <p:nvPr/>
        </p:nvGrpSpPr>
        <p:grpSpPr>
          <a:xfrm>
            <a:off x="78821" y="869783"/>
            <a:ext cx="4064635" cy="521970"/>
            <a:chOff x="1693872" y="1763863"/>
            <a:chExt cx="4064635" cy="521970"/>
          </a:xfrm>
          <a:solidFill>
            <a:schemeClr val="accent1"/>
          </a:solidFill>
        </p:grpSpPr>
        <p:sp>
          <p:nvSpPr>
            <p:cNvPr id="15" name="TextBox 3"/>
            <p:cNvSpPr txBox="1">
              <a:spLocks noChangeArrowheads="1"/>
            </p:cNvSpPr>
            <p:nvPr/>
          </p:nvSpPr>
          <p:spPr bwMode="auto">
            <a:xfrm>
              <a:off x="2265372" y="1763863"/>
              <a:ext cx="3493135" cy="521970"/>
            </a:xfrm>
            <a:prstGeom prst="rect">
              <a:avLst/>
            </a:prstGeom>
            <a:grpFill/>
            <a:ln w="9525">
              <a:solidFill>
                <a:schemeClr val="accent1">
                  <a:lumMod val="60000"/>
                  <a:lumOff val="40000"/>
                </a:schemeClr>
              </a:solidFill>
              <a:miter lim="800000"/>
            </a:ln>
          </p:spPr>
          <p:txBody>
            <a:bodyPr wrap="square" anchor="ctr">
              <a:spAutoFit/>
            </a:bodyPr>
            <a:lstStyle/>
            <a:p>
              <a:pPr marL="342900" indent="-342900" algn="ctr"/>
              <a:r>
                <a:rPr lang="zh-CN" sz="2800" b="1" dirty="0">
                  <a:solidFill>
                    <a:schemeClr val="bg1"/>
                  </a:solidFill>
                </a:rPr>
                <a:t>相关文件</a:t>
              </a:r>
              <a:endParaRPr lang="zh-CN" dirty="0"/>
            </a:p>
          </p:txBody>
        </p:sp>
        <p:grpSp>
          <p:nvGrpSpPr>
            <p:cNvPr id="16" name="组合 15"/>
            <p:cNvGrpSpPr/>
            <p:nvPr/>
          </p:nvGrpSpPr>
          <p:grpSpPr>
            <a:xfrm>
              <a:off x="1693872" y="1906580"/>
              <a:ext cx="357188" cy="214313"/>
              <a:chOff x="8715375" y="3143250"/>
              <a:chExt cx="357188" cy="214313"/>
            </a:xfrm>
            <a:grpFill/>
          </p:grpSpPr>
          <p:sp>
            <p:nvSpPr>
              <p:cNvPr id="21" name="燕尾形 2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燕尾形 2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5" name="燕尾形 24"/>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pic>
        <p:nvPicPr>
          <p:cNvPr id="6" name="图片 5"/>
          <p:cNvPicPr/>
          <p:nvPr/>
        </p:nvPicPr>
        <p:blipFill>
          <a:blip r:embed="rId2"/>
          <a:stretch>
            <a:fillRect/>
          </a:stretch>
        </p:blipFill>
        <p:spPr>
          <a:xfrm>
            <a:off x="150495" y="1628775"/>
            <a:ext cx="3754120" cy="4509135"/>
          </a:xfrm>
          <a:prstGeom prst="rect">
            <a:avLst/>
          </a:prstGeom>
        </p:spPr>
      </p:pic>
      <p:pic>
        <p:nvPicPr>
          <p:cNvPr id="8" name="图片 7"/>
          <p:cNvPicPr/>
          <p:nvPr/>
        </p:nvPicPr>
        <p:blipFill>
          <a:blip r:embed="rId3"/>
          <a:stretch>
            <a:fillRect/>
          </a:stretch>
        </p:blipFill>
        <p:spPr>
          <a:xfrm>
            <a:off x="3564255" y="1628775"/>
            <a:ext cx="5090795" cy="1940560"/>
          </a:xfrm>
          <a:prstGeom prst="rect">
            <a:avLst/>
          </a:prstGeom>
        </p:spPr>
      </p:pic>
      <p:pic>
        <p:nvPicPr>
          <p:cNvPr id="9" name="图片 8"/>
          <p:cNvPicPr/>
          <p:nvPr/>
        </p:nvPicPr>
        <p:blipFill>
          <a:blip r:embed="rId4"/>
          <a:stretch>
            <a:fillRect/>
          </a:stretch>
        </p:blipFill>
        <p:spPr>
          <a:xfrm>
            <a:off x="3708400" y="4003040"/>
            <a:ext cx="4864100" cy="224028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5</a:t>
            </a:fld>
            <a:endParaRPr lang="zh-CN" altLang="en-US"/>
          </a:p>
        </p:txBody>
      </p:sp>
      <p:sp>
        <p:nvSpPr>
          <p:cNvPr id="3" name="内容占位符 2"/>
          <p:cNvSpPr>
            <a:spLocks noGrp="1"/>
          </p:cNvSpPr>
          <p:nvPr>
            <p:ph idx="4294967295"/>
          </p:nvPr>
        </p:nvSpPr>
        <p:spPr>
          <a:xfrm>
            <a:off x="650240" y="1359535"/>
            <a:ext cx="6631940" cy="4526280"/>
          </a:xfrm>
        </p:spPr>
        <p:txBody>
          <a:bodyPr/>
          <a:lstStyle/>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肺活量</a:t>
            </a: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身高体重</a:t>
            </a: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坐位体前屈</a:t>
            </a: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立定跳远</a:t>
            </a:r>
          </a:p>
          <a:p>
            <a:pPr marL="514350" indent="-514350" latinLnBrk="0">
              <a:lnSpc>
                <a:spcPct val="150000"/>
              </a:lnSpc>
              <a:spcBef>
                <a:spcPts val="0"/>
              </a:spcBef>
              <a:spcAft>
                <a:spcPts val="600"/>
              </a:spcAft>
              <a:buFont typeface="+mj-lt"/>
              <a:buAutoNum type="arabicPeriod"/>
            </a:pPr>
            <a:r>
              <a:rPr lang="zh-CN" altLang="en-US" sz="2400">
                <a:latin typeface="微软雅黑" panose="020B0503020204020204" charset="-122"/>
                <a:ea typeface="微软雅黑" panose="020B0503020204020204" charset="-122"/>
                <a:cs typeface="微软雅黑" panose="020B0503020204020204" charset="-122"/>
              </a:rPr>
              <a:t>一分钟仰卧起坐（女）</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引体向上（男）</a:t>
            </a:r>
          </a:p>
          <a:p>
            <a:pPr marL="514350" indent="-514350" latinLnBrk="0">
              <a:lnSpc>
                <a:spcPct val="150000"/>
              </a:lnSpc>
              <a:spcBef>
                <a:spcPts val="0"/>
              </a:spcBef>
              <a:spcAft>
                <a:spcPts val="600"/>
              </a:spcAft>
              <a:buFont typeface="+mj-lt"/>
              <a:buAutoNum type="arabicPeriod"/>
            </a:pPr>
            <a:r>
              <a:rPr lang="en-US" altLang="zh-CN" sz="2400">
                <a:latin typeface="微软雅黑" panose="020B0503020204020204" charset="-122"/>
                <a:ea typeface="微软雅黑" panose="020B0503020204020204" charset="-122"/>
                <a:cs typeface="微软雅黑" panose="020B0503020204020204" charset="-122"/>
              </a:rPr>
              <a:t>50</a:t>
            </a:r>
            <a:r>
              <a:rPr lang="zh-CN" altLang="en-US" sz="2400">
                <a:latin typeface="微软雅黑" panose="020B0503020204020204" charset="-122"/>
                <a:ea typeface="微软雅黑" panose="020B0503020204020204" charset="-122"/>
                <a:cs typeface="微软雅黑" panose="020B0503020204020204" charset="-122"/>
              </a:rPr>
              <a:t>米跑</a:t>
            </a:r>
          </a:p>
          <a:p>
            <a:pPr marL="514350" indent="-514350" latinLnBrk="0">
              <a:lnSpc>
                <a:spcPct val="150000"/>
              </a:lnSpc>
              <a:spcBef>
                <a:spcPts val="0"/>
              </a:spcBef>
              <a:spcAft>
                <a:spcPts val="600"/>
              </a:spcAft>
              <a:buFont typeface="+mj-lt"/>
              <a:buAutoNum type="arabicPeriod"/>
            </a:pPr>
            <a:r>
              <a:rPr lang="en-US" altLang="zh-CN" sz="2400">
                <a:latin typeface="微软雅黑" panose="020B0503020204020204" charset="-122"/>
                <a:ea typeface="微软雅黑" panose="020B0503020204020204" charset="-122"/>
                <a:cs typeface="微软雅黑" panose="020B0503020204020204" charset="-122"/>
              </a:rPr>
              <a:t>800</a:t>
            </a:r>
            <a:r>
              <a:rPr lang="zh-CN" altLang="en-US" sz="2400">
                <a:latin typeface="微软雅黑" panose="020B0503020204020204" charset="-122"/>
                <a:ea typeface="微软雅黑" panose="020B0503020204020204" charset="-122"/>
                <a:cs typeface="微软雅黑" panose="020B0503020204020204" charset="-122"/>
              </a:rPr>
              <a:t>米跑（女）</a:t>
            </a:r>
            <a:r>
              <a:rPr lang="en-US" altLang="zh-CN" sz="2400">
                <a:latin typeface="微软雅黑" panose="020B0503020204020204" charset="-122"/>
                <a:ea typeface="微软雅黑" panose="020B0503020204020204" charset="-122"/>
                <a:cs typeface="微软雅黑" panose="020B0503020204020204" charset="-122"/>
              </a:rPr>
              <a:t>/1000</a:t>
            </a:r>
            <a:r>
              <a:rPr lang="zh-CN" altLang="en-US" sz="2400">
                <a:latin typeface="微软雅黑" panose="020B0503020204020204" charset="-122"/>
                <a:ea typeface="微软雅黑" panose="020B0503020204020204" charset="-122"/>
                <a:cs typeface="微软雅黑" panose="020B0503020204020204" charset="-122"/>
              </a:rPr>
              <a:t>米跑（男）</a:t>
            </a:r>
          </a:p>
        </p:txBody>
      </p:sp>
      <p:grpSp>
        <p:nvGrpSpPr>
          <p:cNvPr id="14" name="组合 13"/>
          <p:cNvGrpSpPr/>
          <p:nvPr/>
        </p:nvGrpSpPr>
        <p:grpSpPr>
          <a:xfrm>
            <a:off x="78821" y="869783"/>
            <a:ext cx="4449764" cy="521970"/>
            <a:chOff x="1693872" y="1763863"/>
            <a:chExt cx="4449764" cy="521970"/>
          </a:xfrm>
          <a:solidFill>
            <a:schemeClr val="accent1"/>
          </a:solidFill>
        </p:grpSpPr>
        <p:sp>
          <p:nvSpPr>
            <p:cNvPr id="15"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lstStyle/>
            <a:p>
              <a:pPr marL="342900" indent="-342900" algn="ctr"/>
              <a:r>
                <a:rPr lang="zh-CN" sz="2800" b="1" dirty="0">
                  <a:solidFill>
                    <a:schemeClr val="bg1"/>
                  </a:solidFill>
                </a:rPr>
                <a:t>二、测试项目</a:t>
              </a:r>
              <a:endParaRPr lang="zh-CN" dirty="0"/>
            </a:p>
          </p:txBody>
        </p:sp>
        <p:grpSp>
          <p:nvGrpSpPr>
            <p:cNvPr id="16" name="组合 15"/>
            <p:cNvGrpSpPr/>
            <p:nvPr/>
          </p:nvGrpSpPr>
          <p:grpSpPr>
            <a:xfrm>
              <a:off x="1693872" y="1906580"/>
              <a:ext cx="357188" cy="214313"/>
              <a:chOff x="8715375" y="3143250"/>
              <a:chExt cx="357188" cy="214313"/>
            </a:xfrm>
            <a:grpFill/>
          </p:grpSpPr>
          <p:sp>
            <p:nvSpPr>
              <p:cNvPr id="21" name="燕尾形 2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燕尾形 2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5" name="燕尾形 24"/>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683260" y="621030"/>
          <a:ext cx="7430135" cy="3048000"/>
        </p:xfrm>
        <a:graphic>
          <a:graphicData uri="http://schemas.openxmlformats.org/drawingml/2006/table">
            <a:tbl>
              <a:tblPr firstRow="1" bandRow="1">
                <a:tableStyleId>{5C22544A-7EE6-4342-B048-85BDC9FD1C3A}</a:tableStyleId>
              </a:tblPr>
              <a:tblGrid>
                <a:gridCol w="2132330">
                  <a:extLst>
                    <a:ext uri="{9D8B030D-6E8A-4147-A177-3AD203B41FA5}">
                      <a16:colId xmlns:a16="http://schemas.microsoft.com/office/drawing/2014/main" val="20000"/>
                    </a:ext>
                  </a:extLst>
                </a:gridCol>
                <a:gridCol w="3959860">
                  <a:extLst>
                    <a:ext uri="{9D8B030D-6E8A-4147-A177-3AD203B41FA5}">
                      <a16:colId xmlns:a16="http://schemas.microsoft.com/office/drawing/2014/main" val="20001"/>
                    </a:ext>
                  </a:extLst>
                </a:gridCol>
                <a:gridCol w="1337945">
                  <a:extLst>
                    <a:ext uri="{9D8B030D-6E8A-4147-A177-3AD203B41FA5}">
                      <a16:colId xmlns:a16="http://schemas.microsoft.com/office/drawing/2014/main" val="20002"/>
                    </a:ext>
                  </a:extLst>
                </a:gridCol>
              </a:tblGrid>
              <a:tr h="381000">
                <a:tc>
                  <a:txBody>
                    <a:bodyPr/>
                    <a:lstStyle/>
                    <a:p>
                      <a:pPr indent="0" algn="ctr">
                        <a:buNone/>
                      </a:pPr>
                      <a:r>
                        <a:rPr lang="en-US" sz="1600" b="0" dirty="0" err="1">
                          <a:latin typeface="仿宋_GB2312" charset="0"/>
                          <a:cs typeface="仿宋_GB2312" charset="0"/>
                        </a:rPr>
                        <a:t>测试对象</a:t>
                      </a:r>
                      <a:endParaRPr lang="en-US" altLang="en-US" sz="1600" b="0" dirty="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单项指标</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权重（%）</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0"/>
                  </a:ext>
                </a:extLst>
              </a:tr>
              <a:tr h="381000">
                <a:tc rowSpan="7">
                  <a:txBody>
                    <a:bodyPr/>
                    <a:lstStyle/>
                    <a:p>
                      <a:pPr indent="0" algn="ctr">
                        <a:buNone/>
                      </a:pPr>
                      <a:r>
                        <a:rPr lang="en-US" altLang="zh-CN" sz="1600" dirty="0">
                          <a:latin typeface="仿宋_GB2312" charset="0"/>
                        </a:rPr>
                        <a:t> </a:t>
                      </a:r>
                    </a:p>
                    <a:p>
                      <a:pPr indent="0" algn="ctr">
                        <a:buNone/>
                      </a:pPr>
                      <a:r>
                        <a:rPr lang="en-US" altLang="zh-CN" sz="2800" dirty="0">
                          <a:latin typeface="仿宋_GB2312" charset="0"/>
                        </a:rPr>
                        <a:t>大学1-3年级</a:t>
                      </a:r>
                    </a:p>
                    <a:p>
                      <a:pPr indent="0" algn="ctr">
                        <a:buNone/>
                      </a:pPr>
                      <a:r>
                        <a:rPr lang="en-US" altLang="zh-CN" sz="1600" dirty="0">
                          <a:latin typeface="仿宋_GB2312" charset="0"/>
                        </a:rPr>
                        <a:t> </a:t>
                      </a:r>
                    </a:p>
                    <a:p>
                      <a:pPr indent="0" algn="ctr">
                        <a:buNone/>
                      </a:pPr>
                      <a:r>
                        <a:rPr lang="en-US" altLang="zh-CN" sz="1600" dirty="0">
                          <a:latin typeface="仿宋_GB2312" charset="0"/>
                        </a:rPr>
                        <a:t> </a:t>
                      </a:r>
                    </a:p>
                    <a:p>
                      <a:pPr indent="0" algn="ctr">
                        <a:buNone/>
                      </a:pPr>
                      <a:r>
                        <a:rPr lang="en-US" altLang="zh-CN" sz="1600" dirty="0">
                          <a:latin typeface="仿宋_GB2312" charset="0"/>
                        </a:rPr>
                        <a:t> </a:t>
                      </a:r>
                    </a:p>
                    <a:p>
                      <a:pPr indent="0" algn="ctr">
                        <a:buNone/>
                      </a:pPr>
                      <a:r>
                        <a:rPr lang="en-US" altLang="zh-CN" sz="1600" dirty="0">
                          <a:latin typeface="仿宋_GB2312" charset="0"/>
                        </a:rPr>
                        <a:t> </a:t>
                      </a:r>
                      <a:endParaRPr lang="en-US" altLang="zh-CN" sz="1600" b="0" dirty="0">
                        <a:latin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体重指数（BMI</a:t>
                      </a:r>
                      <a:r>
                        <a:rPr lang="zh-CN" altLang="en-US" sz="1600" b="0">
                          <a:latin typeface="仿宋_GB2312" charset="0"/>
                          <a:cs typeface="仿宋_GB2312" charset="0"/>
                        </a:rPr>
                        <a:t>：体重</a:t>
                      </a:r>
                      <a:r>
                        <a:rPr lang="en-US" altLang="zh-CN" sz="1600" b="0">
                          <a:latin typeface="仿宋_GB2312" charset="0"/>
                          <a:cs typeface="仿宋_GB2312" charset="0"/>
                        </a:rPr>
                        <a:t>/</a:t>
                      </a:r>
                      <a:r>
                        <a:rPr lang="zh-CN" altLang="en-US" sz="1600" b="0">
                          <a:latin typeface="仿宋_GB2312" charset="0"/>
                          <a:cs typeface="仿宋_GB2312" charset="0"/>
                        </a:rPr>
                        <a:t>身高</a:t>
                      </a:r>
                      <a:r>
                        <a:rPr lang="en-US" altLang="zh-CN" sz="1600" b="0" baseline="30000">
                          <a:latin typeface="仿宋_GB2312" charset="0"/>
                          <a:cs typeface="仿宋_GB2312" charset="0"/>
                        </a:rPr>
                        <a:t>2</a:t>
                      </a:r>
                      <a:r>
                        <a:rPr lang="en-US" sz="1600" b="0">
                          <a:latin typeface="仿宋_GB2312" charset="0"/>
                          <a:cs typeface="仿宋_GB2312" charset="0"/>
                        </a:rPr>
                        <a:t>）</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15</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1"/>
                  </a:ext>
                </a:extLst>
              </a:tr>
              <a:tr h="381000">
                <a:tc vMerge="1">
                  <a:txBody>
                    <a:bodyPr/>
                    <a:lstStyle/>
                    <a:p>
                      <a:endParaRPr lang="zh-CN"/>
                    </a:p>
                  </a:txBody>
                  <a:tcPr marL="68580" marR="68580" marT="0" marB="0" anchor="ctr"/>
                </a:tc>
                <a:tc>
                  <a:txBody>
                    <a:bodyPr/>
                    <a:lstStyle/>
                    <a:p>
                      <a:pPr indent="0" algn="ctr">
                        <a:buNone/>
                      </a:pPr>
                      <a:r>
                        <a:rPr lang="en-US" sz="1600" b="0">
                          <a:latin typeface="仿宋_GB2312" charset="0"/>
                          <a:cs typeface="仿宋_GB2312" charset="0"/>
                        </a:rPr>
                        <a:t>肺活量</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15</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2"/>
                  </a:ext>
                </a:extLst>
              </a:tr>
              <a:tr h="381000">
                <a:tc vMerge="1">
                  <a:txBody>
                    <a:bodyPr/>
                    <a:lstStyle/>
                    <a:p>
                      <a:endParaRPr lang="zh-CN"/>
                    </a:p>
                  </a:txBody>
                  <a:tcPr marL="68580" marR="68580" marT="0" marB="0"/>
                </a:tc>
                <a:tc>
                  <a:txBody>
                    <a:bodyPr/>
                    <a:lstStyle/>
                    <a:p>
                      <a:pPr indent="0" algn="ctr">
                        <a:buNone/>
                      </a:pPr>
                      <a:r>
                        <a:rPr lang="en-US" sz="1600" b="0">
                          <a:latin typeface="仿宋_GB2312" charset="0"/>
                          <a:cs typeface="仿宋_GB2312" charset="0"/>
                        </a:rPr>
                        <a:t>坐位体前屈</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10</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3"/>
                  </a:ext>
                </a:extLst>
              </a:tr>
              <a:tr h="381000">
                <a:tc vMerge="1">
                  <a:txBody>
                    <a:bodyPr/>
                    <a:lstStyle/>
                    <a:p>
                      <a:endParaRPr lang="zh-CN"/>
                    </a:p>
                  </a:txBody>
                  <a:tcPr marL="68580" marR="68580" marT="0" marB="0"/>
                </a:tc>
                <a:tc>
                  <a:txBody>
                    <a:bodyPr/>
                    <a:lstStyle/>
                    <a:p>
                      <a:pPr indent="0" algn="ctr">
                        <a:buNone/>
                      </a:pPr>
                      <a:r>
                        <a:rPr lang="en-US" sz="1600" b="0">
                          <a:latin typeface="仿宋_GB2312" charset="0"/>
                          <a:cs typeface="仿宋_GB2312" charset="0"/>
                        </a:rPr>
                        <a:t>立定跳远</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10</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4"/>
                  </a:ext>
                </a:extLst>
              </a:tr>
              <a:tr h="381000">
                <a:tc vMerge="1">
                  <a:txBody>
                    <a:bodyPr/>
                    <a:lstStyle/>
                    <a:p>
                      <a:endParaRPr lang="zh-CN"/>
                    </a:p>
                  </a:txBody>
                  <a:tcPr marL="68580" marR="68580" marT="0" marB="0"/>
                </a:tc>
                <a:tc>
                  <a:txBody>
                    <a:bodyPr/>
                    <a:lstStyle/>
                    <a:p>
                      <a:pPr indent="0" algn="ctr">
                        <a:buNone/>
                      </a:pPr>
                      <a:r>
                        <a:rPr lang="en-US" sz="1600" b="0">
                          <a:latin typeface="仿宋_GB2312" charset="0"/>
                          <a:cs typeface="仿宋_GB2312" charset="0"/>
                        </a:rPr>
                        <a:t>引体向上（男）/1分钟仰卧起坐（女）</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10</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5"/>
                  </a:ext>
                </a:extLst>
              </a:tr>
              <a:tr h="381000">
                <a:tc vMerge="1">
                  <a:txBody>
                    <a:bodyPr/>
                    <a:lstStyle/>
                    <a:p>
                      <a:endParaRPr lang="zh-CN"/>
                    </a:p>
                  </a:txBody>
                  <a:tcPr/>
                </a:tc>
                <a:tc>
                  <a:txBody>
                    <a:bodyPr/>
                    <a:lstStyle/>
                    <a:p>
                      <a:pPr indent="0" algn="ctr">
                        <a:buNone/>
                      </a:pPr>
                      <a:r>
                        <a:rPr lang="en-US" sz="1600" b="0">
                          <a:latin typeface="仿宋_GB2312" charset="0"/>
                          <a:cs typeface="仿宋_GB2312" charset="0"/>
                        </a:rPr>
                        <a:t>50米跑</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20</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6"/>
                  </a:ext>
                </a:extLst>
              </a:tr>
              <a:tr h="381000">
                <a:tc vMerge="1">
                  <a:txBody>
                    <a:bodyPr/>
                    <a:lstStyle/>
                    <a:p>
                      <a:endParaRPr lang="zh-CN"/>
                    </a:p>
                  </a:txBody>
                  <a:tcPr marL="68580" marR="68580" marT="0" marB="0"/>
                </a:tc>
                <a:tc>
                  <a:txBody>
                    <a:bodyPr/>
                    <a:lstStyle/>
                    <a:p>
                      <a:pPr indent="0" algn="ctr">
                        <a:buNone/>
                      </a:pPr>
                      <a:r>
                        <a:rPr lang="en-US" sz="1600" b="0">
                          <a:latin typeface="仿宋_GB2312" charset="0"/>
                          <a:cs typeface="仿宋_GB2312" charset="0"/>
                        </a:rPr>
                        <a:t>1000米跑（男）/800米跑（女）</a:t>
                      </a:r>
                      <a:endParaRPr lang="en-US" altLang="en-US" sz="1600" b="0">
                        <a:latin typeface="仿宋_GB2312" charset="0"/>
                        <a:ea typeface="仿宋_GB2312" charset="0"/>
                        <a:cs typeface="仿宋_GB2312" charset="0"/>
                      </a:endParaRPr>
                    </a:p>
                  </a:txBody>
                  <a:tcPr marL="68580" marR="68580" marT="0" marB="0" anchor="ctr"/>
                </a:tc>
                <a:tc>
                  <a:txBody>
                    <a:bodyPr/>
                    <a:lstStyle/>
                    <a:p>
                      <a:pPr indent="0" algn="ctr">
                        <a:buNone/>
                      </a:pPr>
                      <a:r>
                        <a:rPr lang="en-US" sz="1600" b="0">
                          <a:latin typeface="仿宋_GB2312" charset="0"/>
                          <a:cs typeface="仿宋_GB2312" charset="0"/>
                        </a:rPr>
                        <a:t>20</a:t>
                      </a:r>
                      <a:endParaRPr lang="en-US" altLang="en-US" sz="1600" b="0">
                        <a:latin typeface="仿宋_GB2312" charset="0"/>
                        <a:ea typeface="仿宋_GB2312" charset="0"/>
                        <a:cs typeface="仿宋_GB2312"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文本框 2"/>
          <p:cNvSpPr txBox="1"/>
          <p:nvPr/>
        </p:nvSpPr>
        <p:spPr>
          <a:xfrm>
            <a:off x="526415" y="3861435"/>
            <a:ext cx="8063865" cy="1886585"/>
          </a:xfrm>
          <a:prstGeom prst="rect">
            <a:avLst/>
          </a:prstGeom>
        </p:spPr>
        <p:txBody>
          <a:bodyPr wrap="square">
            <a:spAutoFit/>
          </a:bodyPr>
          <a:lstStyle/>
          <a:p>
            <a:pPr marL="0" indent="406400" algn="just" defTabSz="266700">
              <a:lnSpc>
                <a:spcPts val="28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本标准的学年总分由</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标准分</a:t>
            </a:r>
            <a:r>
              <a:rPr lang="zh-CN" altLang="en-US" sz="2000">
                <a:latin typeface="微软雅黑" panose="020B0503020204020204" charset="-122"/>
                <a:ea typeface="微软雅黑" panose="020B0503020204020204" charset="-122"/>
                <a:cs typeface="微软雅黑" panose="020B0503020204020204" charset="-122"/>
              </a:rPr>
              <a:t>与</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附加分</a:t>
            </a:r>
            <a:r>
              <a:rPr lang="zh-CN" altLang="en-US" sz="2000">
                <a:latin typeface="微软雅黑" panose="020B0503020204020204" charset="-122"/>
                <a:ea typeface="微软雅黑" panose="020B0503020204020204" charset="-122"/>
                <a:cs typeface="微软雅黑" panose="020B0503020204020204" charset="-122"/>
              </a:rPr>
              <a:t>之和构成，满分为120分。</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标准分</a:t>
            </a:r>
            <a:r>
              <a:rPr lang="zh-CN" altLang="en-US" sz="2000">
                <a:latin typeface="微软雅黑" panose="020B0503020204020204" charset="-122"/>
                <a:ea typeface="微软雅黑" panose="020B0503020204020204" charset="-122"/>
                <a:cs typeface="微软雅黑" panose="020B0503020204020204" charset="-122"/>
              </a:rPr>
              <a:t>由各单项指标得分与权重乘积之和组成，满分为</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100</a:t>
            </a:r>
            <a:r>
              <a:rPr lang="zh-CN" altLang="en-US" sz="2000">
                <a:latin typeface="微软雅黑" panose="020B0503020204020204" charset="-122"/>
                <a:ea typeface="微软雅黑" panose="020B0503020204020204" charset="-122"/>
                <a:cs typeface="微软雅黑" panose="020B0503020204020204" charset="-122"/>
              </a:rPr>
              <a:t>分。</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附加分</a:t>
            </a:r>
            <a:r>
              <a:rPr lang="zh-CN" altLang="en-US" sz="2000">
                <a:latin typeface="微软雅黑" panose="020B0503020204020204" charset="-122"/>
                <a:ea typeface="微软雅黑" panose="020B0503020204020204" charset="-122"/>
                <a:cs typeface="微软雅黑" panose="020B0503020204020204" charset="-122"/>
              </a:rPr>
              <a:t>根据实测成绩确定，即对成绩超过100分的加分指标进行加分，满分为</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2000">
                <a:latin typeface="微软雅黑" panose="020B0503020204020204" charset="-122"/>
                <a:ea typeface="微软雅黑" panose="020B0503020204020204" charset="-122"/>
                <a:cs typeface="微软雅黑" panose="020B0503020204020204" charset="-122"/>
              </a:rPr>
              <a:t>分；大学的加分指标为</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男生引体向</a:t>
            </a:r>
            <a:r>
              <a:rPr lang="zh-CN" altLang="en-US" sz="2000">
                <a:latin typeface="微软雅黑" panose="020B0503020204020204" charset="-122"/>
                <a:ea typeface="微软雅黑" panose="020B0503020204020204" charset="-122"/>
                <a:cs typeface="微软雅黑" panose="020B0503020204020204" charset="-122"/>
              </a:rPr>
              <a:t>上和</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1000米</a:t>
            </a:r>
            <a:r>
              <a:rPr lang="zh-CN" altLang="en-US" sz="2000">
                <a:latin typeface="微软雅黑" panose="020B0503020204020204" charset="-122"/>
                <a:ea typeface="微软雅黑" panose="020B0503020204020204" charset="-122"/>
                <a:cs typeface="微软雅黑" panose="020B0503020204020204" charset="-122"/>
              </a:rPr>
              <a:t>跑，</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女生1分钟仰卧起坐</a:t>
            </a:r>
            <a:r>
              <a:rPr lang="zh-CN" altLang="en-US" sz="2000">
                <a:latin typeface="微软雅黑" panose="020B0503020204020204" charset="-122"/>
                <a:ea typeface="微软雅黑" panose="020B0503020204020204" charset="-122"/>
                <a:cs typeface="微软雅黑" panose="020B0503020204020204" charset="-122"/>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800</a:t>
            </a:r>
            <a:r>
              <a:rPr lang="zh-CN" altLang="en-US" sz="2000">
                <a:latin typeface="微软雅黑" panose="020B0503020204020204" charset="-122"/>
                <a:ea typeface="微软雅黑" panose="020B0503020204020204" charset="-122"/>
                <a:cs typeface="微软雅黑" panose="020B0503020204020204" charset="-122"/>
              </a:rPr>
              <a:t>米跑，各指标加分幅度均为</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10</a:t>
            </a:r>
            <a:r>
              <a:rPr lang="zh-CN" altLang="en-US" sz="2000">
                <a:latin typeface="微软雅黑" panose="020B0503020204020204" charset="-122"/>
                <a:ea typeface="微软雅黑" panose="020B0503020204020204" charset="-122"/>
                <a:cs typeface="微软雅黑" panose="020B0503020204020204" charset="-122"/>
              </a:rPr>
              <a:t>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3850" y="1196975"/>
            <a:ext cx="8486140" cy="3425190"/>
          </a:xfrm>
          <a:prstGeom prst="rect">
            <a:avLst/>
          </a:prstGeom>
        </p:spPr>
        <p:txBody>
          <a:bodyPr wrap="square">
            <a:spAutoFit/>
          </a:bodyPr>
          <a:lstStyle/>
          <a:p>
            <a:pPr marL="342900" indent="-342900" algn="just" defTabSz="266700">
              <a:lnSpc>
                <a:spcPts val="2600"/>
              </a:lnSpc>
              <a:spcBef>
                <a:spcPct val="0"/>
              </a:spcBef>
              <a:spcAft>
                <a:spcPct val="0"/>
              </a:spcAft>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rPr>
              <a:t>根据学生学年总分评定等级：90.0分及以上为优秀，80.0～89.9分为良好，60.0～79.9分为及格，59.9分及以下为不及格。</a:t>
            </a:r>
          </a:p>
          <a:p>
            <a:pPr marL="342900" indent="-342900" algn="just" defTabSz="266700">
              <a:lnSpc>
                <a:spcPts val="2600"/>
              </a:lnSpc>
              <a:spcBef>
                <a:spcPct val="0"/>
              </a:spcBef>
              <a:spcAft>
                <a:spcPct val="0"/>
              </a:spcAft>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rPr>
              <a:t>每个学生每学年评定一次，记入成绩档案。学生毕业时的成绩和等级，按</a:t>
            </a:r>
            <a:r>
              <a:rPr lang="zh-CN" altLang="en-US" sz="2000" u="sng">
                <a:solidFill>
                  <a:srgbClr val="FF0000"/>
                </a:solidFill>
                <a:latin typeface="微软雅黑" panose="020B0503020204020204" charset="-122"/>
                <a:ea typeface="微软雅黑" panose="020B0503020204020204" charset="-122"/>
                <a:cs typeface="微软雅黑" panose="020B0503020204020204" charset="-122"/>
              </a:rPr>
              <a:t>毕业当年学年总分的50%</a:t>
            </a:r>
            <a:r>
              <a:rPr lang="zh-CN" altLang="en-US" sz="2000">
                <a:latin typeface="微软雅黑" panose="020B0503020204020204" charset="-122"/>
                <a:ea typeface="微软雅黑" panose="020B0503020204020204" charset="-122"/>
                <a:cs typeface="微软雅黑" panose="020B0503020204020204" charset="-122"/>
              </a:rPr>
              <a:t>与</a:t>
            </a:r>
            <a:r>
              <a:rPr lang="zh-CN" altLang="en-US" sz="2000" u="sng">
                <a:solidFill>
                  <a:srgbClr val="FF0000"/>
                </a:solidFill>
                <a:latin typeface="微软雅黑" panose="020B0503020204020204" charset="-122"/>
                <a:ea typeface="微软雅黑" panose="020B0503020204020204" charset="-122"/>
                <a:cs typeface="微软雅黑" panose="020B0503020204020204" charset="-122"/>
              </a:rPr>
              <a:t>其他学年总分平均得分的50%之和</a:t>
            </a:r>
            <a:r>
              <a:rPr lang="zh-CN" altLang="en-US" sz="2000">
                <a:latin typeface="微软雅黑" panose="020B0503020204020204" charset="-122"/>
                <a:ea typeface="微软雅黑" panose="020B0503020204020204" charset="-122"/>
                <a:cs typeface="微软雅黑" panose="020B0503020204020204" charset="-122"/>
              </a:rPr>
              <a:t>进行评定。</a:t>
            </a:r>
          </a:p>
          <a:p>
            <a:pPr marL="342900" indent="-342900" algn="just" defTabSz="266700">
              <a:lnSpc>
                <a:spcPts val="2600"/>
              </a:lnSpc>
              <a:spcBef>
                <a:spcPct val="0"/>
              </a:spcBef>
              <a:spcAft>
                <a:spcPct val="0"/>
              </a:spcAft>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rPr>
              <a:t>学生测试成绩评定达到</a:t>
            </a:r>
            <a:r>
              <a:rPr lang="zh-CN" altLang="en-US" sz="2000" u="sng">
                <a:solidFill>
                  <a:srgbClr val="FF0000"/>
                </a:solidFill>
                <a:latin typeface="微软雅黑" panose="020B0503020204020204" charset="-122"/>
                <a:ea typeface="微软雅黑" panose="020B0503020204020204" charset="-122"/>
                <a:cs typeface="微软雅黑" panose="020B0503020204020204" charset="-122"/>
              </a:rPr>
              <a:t>良好</a:t>
            </a:r>
            <a:r>
              <a:rPr lang="zh-CN" altLang="en-US" sz="2000">
                <a:latin typeface="微软雅黑" panose="020B0503020204020204" charset="-122"/>
                <a:ea typeface="微软雅黑" panose="020B0503020204020204" charset="-122"/>
                <a:cs typeface="微软雅黑" panose="020B0503020204020204" charset="-122"/>
              </a:rPr>
              <a:t>及以上者，方可参加</a:t>
            </a:r>
            <a:r>
              <a:rPr lang="zh-CN" altLang="en-US" sz="2000" u="sng">
                <a:solidFill>
                  <a:srgbClr val="FF0000"/>
                </a:solidFill>
                <a:latin typeface="微软雅黑" panose="020B0503020204020204" charset="-122"/>
                <a:ea typeface="微软雅黑" panose="020B0503020204020204" charset="-122"/>
                <a:cs typeface="微软雅黑" panose="020B0503020204020204" charset="-122"/>
              </a:rPr>
              <a:t>评优与评奖</a:t>
            </a:r>
            <a:r>
              <a:rPr lang="zh-CN" altLang="en-US" sz="2000">
                <a:latin typeface="微软雅黑" panose="020B0503020204020204" charset="-122"/>
                <a:ea typeface="微软雅黑" panose="020B0503020204020204" charset="-122"/>
                <a:cs typeface="微软雅黑" panose="020B0503020204020204" charset="-122"/>
              </a:rPr>
              <a:t>；成绩达到</a:t>
            </a:r>
            <a:r>
              <a:rPr lang="zh-CN" altLang="en-US" sz="2000" u="sng">
                <a:solidFill>
                  <a:srgbClr val="FF0000"/>
                </a:solidFill>
                <a:latin typeface="微软雅黑" panose="020B0503020204020204" charset="-122"/>
                <a:ea typeface="微软雅黑" panose="020B0503020204020204" charset="-122"/>
                <a:cs typeface="微软雅黑" panose="020B0503020204020204" charset="-122"/>
              </a:rPr>
              <a:t>优秀者</a:t>
            </a:r>
            <a:r>
              <a:rPr lang="zh-CN" altLang="en-US" sz="2000">
                <a:latin typeface="微软雅黑" panose="020B0503020204020204" charset="-122"/>
                <a:ea typeface="微软雅黑" panose="020B0503020204020204" charset="-122"/>
                <a:cs typeface="微软雅黑" panose="020B0503020204020204" charset="-122"/>
              </a:rPr>
              <a:t>。测试成绩评定不及格者，在本学年度准予补测一次，补测仍不及格，则学年成绩评定为不及格。</a:t>
            </a:r>
          </a:p>
          <a:p>
            <a:pPr marL="342900" indent="-342900" algn="just" defTabSz="266700">
              <a:lnSpc>
                <a:spcPts val="2600"/>
              </a:lnSpc>
              <a:spcBef>
                <a:spcPct val="0"/>
              </a:spcBef>
              <a:spcAft>
                <a:spcPct val="0"/>
              </a:spcAft>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rPr>
              <a:t>普通高等学校学生毕业时，《标准》测试的成绩达不到50分者按结业或肄业处理。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8</a:t>
            </a:fld>
            <a:endParaRPr lang="zh-CN" altLang="en-US"/>
          </a:p>
        </p:txBody>
      </p:sp>
      <p:sp>
        <p:nvSpPr>
          <p:cNvPr id="4098" name="内容占位符 2"/>
          <p:cNvSpPr>
            <a:spLocks noGrp="1"/>
          </p:cNvSpPr>
          <p:nvPr>
            <p:ph idx="4294967295"/>
          </p:nvPr>
        </p:nvSpPr>
        <p:spPr>
          <a:xfrm>
            <a:off x="303530" y="1765300"/>
            <a:ext cx="8691245" cy="4237355"/>
          </a:xfrm>
        </p:spPr>
        <p:txBody>
          <a:bodyPr anchor="t" anchorCtr="0"/>
          <a:lstStyle/>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前期先测室内项目，后期测</a:t>
            </a:r>
            <a:r>
              <a:rPr lang="en-US" altLang="zh-CN" sz="2400">
                <a:latin typeface="微软雅黑" panose="020B0503020204020204" charset="-122"/>
                <a:ea typeface="微软雅黑" panose="020B0503020204020204" charset="-122"/>
                <a:cs typeface="微软雅黑" panose="020B0503020204020204" charset="-122"/>
              </a:rPr>
              <a:t>50m/800m/1000m</a:t>
            </a:r>
            <a:r>
              <a:rPr lang="zh-CN" altLang="en-US" sz="2400">
                <a:latin typeface="微软雅黑" panose="020B0503020204020204" charset="-122"/>
                <a:ea typeface="微软雅黑" panose="020B0503020204020204" charset="-122"/>
                <a:cs typeface="微软雅黑" panose="020B0503020204020204" charset="-122"/>
              </a:rPr>
              <a:t>。</a:t>
            </a: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安全第一：测试前班长组织做</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准备活动</a:t>
            </a:r>
            <a:endParaRPr lang="zh-CN" altLang="en-US" sz="2400">
              <a:latin typeface="微软雅黑" panose="020B0503020204020204" charset="-122"/>
              <a:ea typeface="微软雅黑" panose="020B0503020204020204" charset="-122"/>
              <a:cs typeface="微软雅黑" panose="020B0503020204020204" charset="-122"/>
            </a:endParaRP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服装：运动服、运动鞋。</a:t>
            </a:r>
          </a:p>
          <a:p>
            <a:pPr marL="514350" indent="-514350" latinLnBrk="0">
              <a:lnSpc>
                <a:spcPct val="150000"/>
              </a:lnSpc>
              <a:spcBef>
                <a:spcPts val="0"/>
              </a:spcBef>
              <a:spcAft>
                <a:spcPts val="1200"/>
              </a:spcAft>
              <a:buAutoNum type="arabicPeriod"/>
            </a:pPr>
            <a:r>
              <a:rPr lang="zh-CN" altLang="en-US" sz="2400">
                <a:latin typeface="微软雅黑" panose="020B0503020204020204" charset="-122"/>
                <a:ea typeface="微软雅黑" panose="020B0503020204020204" charset="-122"/>
                <a:cs typeface="微软雅黑" panose="020B0503020204020204" charset="-122"/>
              </a:rPr>
              <a:t>按校体测中心安排的</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规定时间</a:t>
            </a:r>
            <a:r>
              <a:rPr lang="zh-CN" altLang="en-US" sz="2400">
                <a:latin typeface="微软雅黑" panose="020B0503020204020204" charset="-122"/>
                <a:ea typeface="微软雅黑" panose="020B0503020204020204" charset="-122"/>
                <a:cs typeface="微软雅黑" panose="020B0503020204020204" charset="-122"/>
              </a:rPr>
              <a:t>测试，私自提前或延后测试</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成绩无效</a:t>
            </a:r>
            <a:r>
              <a:rPr lang="zh-CN" altLang="en-US" sz="2400">
                <a:latin typeface="微软雅黑" panose="020B0503020204020204" charset="-122"/>
                <a:ea typeface="微软雅黑" panose="020B0503020204020204" charset="-122"/>
                <a:cs typeface="微软雅黑" panose="020B0503020204020204" charset="-122"/>
              </a:rPr>
              <a:t>。</a:t>
            </a:r>
          </a:p>
        </p:txBody>
      </p:sp>
      <p:grpSp>
        <p:nvGrpSpPr>
          <p:cNvPr id="4" name="组合 3"/>
          <p:cNvGrpSpPr/>
          <p:nvPr/>
        </p:nvGrpSpPr>
        <p:grpSpPr>
          <a:xfrm>
            <a:off x="88981" y="886293"/>
            <a:ext cx="4449764" cy="521970"/>
            <a:chOff x="1693872" y="1763863"/>
            <a:chExt cx="4449764" cy="521970"/>
          </a:xfrm>
          <a:solidFill>
            <a:schemeClr val="accent1"/>
          </a:solidFill>
        </p:grpSpPr>
        <p:sp>
          <p:nvSpPr>
            <p:cNvPr id="6" name="TextBox 3"/>
            <p:cNvSpPr txBox="1">
              <a:spLocks noChangeArrowheads="1"/>
            </p:cNvSpPr>
            <p:nvPr/>
          </p:nvSpPr>
          <p:spPr bwMode="auto">
            <a:xfrm>
              <a:off x="2265374" y="1763863"/>
              <a:ext cx="3878262" cy="521970"/>
            </a:xfrm>
            <a:prstGeom prst="rect">
              <a:avLst/>
            </a:prstGeom>
            <a:grpFill/>
            <a:ln w="9525">
              <a:solidFill>
                <a:schemeClr val="accent1">
                  <a:lumMod val="60000"/>
                  <a:lumOff val="40000"/>
                </a:schemeClr>
              </a:solidFill>
              <a:miter lim="800000"/>
            </a:ln>
          </p:spPr>
          <p:txBody>
            <a:bodyPr anchor="ctr">
              <a:spAutoFit/>
            </a:bodyPr>
            <a:lstStyle/>
            <a:p>
              <a:pPr marL="342900" indent="-342900" algn="ctr"/>
              <a:r>
                <a:rPr lang="zh-CN" sz="2800" b="1" dirty="0">
                  <a:solidFill>
                    <a:schemeClr val="bg1"/>
                  </a:solidFill>
                </a:rPr>
                <a:t>三、准备事项</a:t>
              </a:r>
              <a:endParaRPr lang="zh-CN" dirty="0"/>
            </a:p>
          </p:txBody>
        </p:sp>
        <p:grpSp>
          <p:nvGrpSpPr>
            <p:cNvPr id="10" name="组合 9"/>
            <p:cNvGrpSpPr/>
            <p:nvPr/>
          </p:nvGrpSpPr>
          <p:grpSpPr>
            <a:xfrm>
              <a:off x="1693872" y="1906580"/>
              <a:ext cx="357188" cy="214313"/>
              <a:chOff x="8715375" y="3143250"/>
              <a:chExt cx="357188" cy="214313"/>
            </a:xfrm>
            <a:grpFill/>
          </p:grpSpPr>
          <p:sp>
            <p:nvSpPr>
              <p:cNvPr id="11" name="燕尾形 10"/>
              <p:cNvSpPr/>
              <p:nvPr/>
            </p:nvSpPr>
            <p:spPr>
              <a:xfrm>
                <a:off x="900112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燕尾形 11"/>
              <p:cNvSpPr/>
              <p:nvPr/>
            </p:nvSpPr>
            <p:spPr>
              <a:xfrm>
                <a:off x="8858250"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燕尾形 12"/>
              <p:cNvSpPr/>
              <p:nvPr/>
            </p:nvSpPr>
            <p:spPr>
              <a:xfrm>
                <a:off x="8715375" y="3143250"/>
                <a:ext cx="71438" cy="214313"/>
              </a:xfrm>
              <a:prstGeom prst="chevron">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356350"/>
            <a:ext cx="2133600" cy="365125"/>
          </a:xfrm>
          <a:prstGeom prst="rect">
            <a:avLst/>
          </a:prstGeom>
        </p:spPr>
        <p:txBody>
          <a:bodyPr/>
          <a:lstStyle/>
          <a:p>
            <a:pPr>
              <a:defRPr/>
            </a:pPr>
            <a:fld id="{70AA550D-B2B2-4D5E-8579-6960E95D11EC}" type="slidenum">
              <a:rPr lang="zh-CN" altLang="en-US"/>
              <a:t>9</a:t>
            </a:fld>
            <a:endParaRPr lang="zh-CN" altLang="en-US"/>
          </a:p>
        </p:txBody>
      </p:sp>
      <p:sp>
        <p:nvSpPr>
          <p:cNvPr id="6145" name="文本框 29"/>
          <p:cNvSpPr txBox="1"/>
          <p:nvPr/>
        </p:nvSpPr>
        <p:spPr>
          <a:xfrm>
            <a:off x="179705" y="794385"/>
            <a:ext cx="8885555" cy="460375"/>
          </a:xfrm>
          <a:prstGeom prst="rect">
            <a:avLst/>
          </a:prstGeom>
          <a:noFill/>
          <a:ln w="9525">
            <a:noFill/>
          </a:ln>
        </p:spPr>
        <p:txBody>
          <a:bodyPr wrap="square" anchor="t" anchorCtr="0">
            <a:spAutoFit/>
          </a:bodyPr>
          <a:lstStyle/>
          <a:p>
            <a:r>
              <a:rPr lang="zh-CN" altLang="en-US" sz="2400">
                <a:latin typeface="黑体" panose="02010609060101010101" pitchFamily="49" charset="-122"/>
                <a:ea typeface="黑体" panose="02010609060101010101" pitchFamily="49" charset="-122"/>
              </a:rPr>
              <a:t>（二）室外项目：田径场，先测</a:t>
            </a:r>
            <a:r>
              <a:rPr lang="en-US" altLang="zh-CN" sz="2400">
                <a:latin typeface="黑体" panose="02010609060101010101" pitchFamily="49" charset="-122"/>
                <a:ea typeface="黑体" panose="02010609060101010101" pitchFamily="49" charset="-122"/>
              </a:rPr>
              <a:t>50</a:t>
            </a:r>
            <a:r>
              <a:rPr lang="zh-CN" altLang="en-US" sz="2400">
                <a:latin typeface="黑体" panose="02010609060101010101" pitchFamily="49" charset="-122"/>
                <a:ea typeface="黑体" panose="02010609060101010101" pitchFamily="49" charset="-122"/>
              </a:rPr>
              <a:t>米，后测</a:t>
            </a:r>
            <a:r>
              <a:rPr lang="en-US" altLang="zh-CN" sz="2400">
                <a:latin typeface="黑体" panose="02010609060101010101" pitchFamily="49" charset="-122"/>
                <a:ea typeface="黑体" panose="02010609060101010101" pitchFamily="49" charset="-122"/>
              </a:rPr>
              <a:t>800</a:t>
            </a:r>
            <a:r>
              <a:rPr lang="zh-CN" altLang="en-US" sz="2400">
                <a:latin typeface="黑体" panose="02010609060101010101" pitchFamily="49" charset="-122"/>
                <a:ea typeface="黑体" panose="02010609060101010101" pitchFamily="49" charset="-122"/>
              </a:rPr>
              <a:t>米</a:t>
            </a:r>
            <a:r>
              <a:rPr lang="en-US" altLang="zh-CN" sz="2400">
                <a:latin typeface="黑体" panose="02010609060101010101" pitchFamily="49" charset="-122"/>
                <a:ea typeface="黑体" panose="02010609060101010101" pitchFamily="49" charset="-122"/>
              </a:rPr>
              <a:t>/1000</a:t>
            </a:r>
            <a:r>
              <a:rPr lang="zh-CN" altLang="en-US" sz="2400">
                <a:latin typeface="黑体" panose="02010609060101010101" pitchFamily="49" charset="-122"/>
                <a:ea typeface="黑体" panose="02010609060101010101" pitchFamily="49" charset="-122"/>
              </a:rPr>
              <a:t>米。</a:t>
            </a:r>
          </a:p>
        </p:txBody>
      </p:sp>
      <p:pic>
        <p:nvPicPr>
          <p:cNvPr id="14" name="图片 13"/>
          <p:cNvPicPr>
            <a:picLocks noChangeAspect="1"/>
          </p:cNvPicPr>
          <p:nvPr>
            <p:custDataLst>
              <p:tags r:id="rId1"/>
            </p:custDataLst>
          </p:nvPr>
        </p:nvPicPr>
        <p:blipFill>
          <a:blip r:embed="rId3"/>
          <a:srcRect l="976" t="3181" r="-976" b="-3181"/>
          <a:stretch>
            <a:fillRect/>
          </a:stretch>
        </p:blipFill>
        <p:spPr>
          <a:xfrm>
            <a:off x="755650" y="1628775"/>
            <a:ext cx="7417435" cy="4531995"/>
          </a:xfrm>
          <a:prstGeom prst="rect">
            <a:avLst/>
          </a:prstGeom>
        </p:spPr>
      </p:pic>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7268c658-1dcf-4e8d-962f-e8f99bd56694"/>
  <p:tag name="COMMONDATA" val="eyJoZGlkIjoiZGQ5ZTQ2YzlmZmUxNzBmMDAwYmYyZDA0YWZlM2Y3ND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杨利琛">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1594</Words>
  <Application>Microsoft Office PowerPoint</Application>
  <PresentationFormat>全屏显示(4:3)</PresentationFormat>
  <Paragraphs>146</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24</vt:i4>
      </vt:variant>
    </vt:vector>
  </HeadingPairs>
  <TitlesOfParts>
    <vt:vector size="37" baseType="lpstr">
      <vt:lpstr>仿宋_GB2312</vt:lpstr>
      <vt:lpstr>黑体</vt:lpstr>
      <vt:lpstr>华文新魏</vt:lpstr>
      <vt:lpstr>微软雅黑</vt:lpstr>
      <vt:lpstr>Arial</vt:lpstr>
      <vt:lpstr>Calibri</vt:lpstr>
      <vt:lpstr>Cambria</vt:lpstr>
      <vt:lpstr>Maiandra GD</vt:lpstr>
      <vt:lpstr>Wingdings</vt:lpstr>
      <vt:lpstr>Wingdings 2</vt:lpstr>
      <vt:lpstr>杨利琛</vt:lpstr>
      <vt:lpstr>1_自定义设计方案</vt:lpstr>
      <vt:lpstr>龙腾四海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预祝同学们取得优异成绩， 为建设新时代体育强国贡献青春力量！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杨利琛</dc:creator>
  <cp:lastModifiedBy>Hwie Chern</cp:lastModifiedBy>
  <cp:revision>1057</cp:revision>
  <dcterms:created xsi:type="dcterms:W3CDTF">2011-12-06T06:29:00Z</dcterms:created>
  <dcterms:modified xsi:type="dcterms:W3CDTF">2025-05-14T00:30:44Z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E12BDD567678448A825A037431C30938</vt:lpwstr>
  </property>
</Properties>
</file>