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16" r:id="rId2"/>
    <p:sldId id="3117" r:id="rId3"/>
    <p:sldId id="3133" r:id="rId4"/>
    <p:sldId id="3134" r:id="rId5"/>
    <p:sldId id="3135" r:id="rId6"/>
    <p:sldId id="3136" r:id="rId7"/>
    <p:sldId id="3140" r:id="rId8"/>
    <p:sldId id="3137" r:id="rId9"/>
    <p:sldId id="3138" r:id="rId10"/>
    <p:sldId id="3139" r:id="rId11"/>
    <p:sldId id="3141" r:id="rId12"/>
    <p:sldId id="3144" r:id="rId13"/>
    <p:sldId id="3142" r:id="rId14"/>
    <p:sldId id="3143" r:id="rId15"/>
    <p:sldId id="3145" r:id="rId16"/>
    <p:sldId id="3146" r:id="rId17"/>
    <p:sldId id="3147" r:id="rId18"/>
    <p:sldId id="3148" r:id="rId19"/>
    <p:sldId id="3149" r:id="rId20"/>
    <p:sldId id="3150" r:id="rId21"/>
    <p:sldId id="3152" r:id="rId22"/>
    <p:sldId id="315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EFE"/>
    <a:srgbClr val="00B369"/>
    <a:srgbClr val="1A8CE1"/>
    <a:srgbClr val="FFFFFF"/>
    <a:srgbClr val="A78357"/>
    <a:srgbClr val="28C7D4"/>
    <a:srgbClr val="F94D4D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6" autoAdjust="0"/>
    <p:restoredTop sz="92986" autoAdjust="0"/>
  </p:normalViewPr>
  <p:slideViewPr>
    <p:cSldViewPr>
      <p:cViewPr varScale="1">
        <p:scale>
          <a:sx n="155" d="100"/>
          <a:sy n="155" d="100"/>
        </p:scale>
        <p:origin x="372" y="13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2019-05-14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2019-05-14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57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302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7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29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728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279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60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112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179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84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81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146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059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1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49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79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5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96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03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38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66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793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2019-05-14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9974719" y="682648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5118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2019-05-14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72292" cy="642993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189015" y="5848573"/>
            <a:ext cx="643509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4681622" y="5560541"/>
            <a:ext cx="3810698" cy="5040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财   务   处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55"/>
          <p:cNvSpPr txBox="1"/>
          <p:nvPr/>
        </p:nvSpPr>
        <p:spPr>
          <a:xfrm>
            <a:off x="2756967" y="1495177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校园“一卡通” 使用</a:t>
            </a:r>
            <a:r>
              <a:rPr lang="zh-CN" altLang="en-US" sz="4800" b="1" spc="300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指南</a:t>
            </a:r>
            <a:endParaRPr lang="zh-CN" altLang="en-US" sz="4800" b="1" spc="30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Box 54"/>
          <p:cNvSpPr txBox="1"/>
          <p:nvPr/>
        </p:nvSpPr>
        <p:spPr>
          <a:xfrm>
            <a:off x="5709295" y="6383373"/>
            <a:ext cx="161133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5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225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25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25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25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11" y="3110214"/>
            <a:ext cx="5205239" cy="8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56767" y="1024037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八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1993832" y="114036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拾遗卡招领</a:t>
            </a:r>
          </a:p>
        </p:txBody>
      </p:sp>
      <p:sp>
        <p:nvSpPr>
          <p:cNvPr id="23" name="矩形 22"/>
          <p:cNvSpPr/>
          <p:nvPr/>
        </p:nvSpPr>
        <p:spPr>
          <a:xfrm>
            <a:off x="2146178" y="20236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主界面</a:t>
            </a:r>
            <a:endParaRPr lang="zh-CN" altLang="en-US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21" y="2607224"/>
            <a:ext cx="3041825" cy="2329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172791" y="5051081"/>
            <a:ext cx="348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点击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招领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 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735048" y="5051081"/>
            <a:ext cx="34893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存在列表中的人员，可持本人                                                                    有效证件至领卡地点办理领                                                                    卡手续。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861423" y="2549216"/>
            <a:ext cx="3240360" cy="2445215"/>
            <a:chOff x="3837087" y="104387"/>
            <a:chExt cx="6116896" cy="483203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087" y="104387"/>
              <a:ext cx="6116896" cy="4832037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15402" y="1298253"/>
              <a:ext cx="904713" cy="153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20454" y="1211076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九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649003" y="1293113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自助补卡</a:t>
            </a:r>
          </a:p>
        </p:txBody>
      </p:sp>
      <p:sp>
        <p:nvSpPr>
          <p:cNvPr id="23" name="矩形 22"/>
          <p:cNvSpPr/>
          <p:nvPr/>
        </p:nvSpPr>
        <p:spPr>
          <a:xfrm>
            <a:off x="2174233" y="213546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主界面</a:t>
            </a:r>
            <a:endParaRPr lang="zh-CN" altLang="en-US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93" y="2619741"/>
            <a:ext cx="2893448" cy="2329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381545" y="5093114"/>
            <a:ext cx="348932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点击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自助补卡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149456" y="5033451"/>
            <a:ext cx="316835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输入身份证号及校园卡密码，或将身份证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放置在读卡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区，点击“读身份证”键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71" y="2613004"/>
            <a:ext cx="2926519" cy="2329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06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20454" y="1211076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九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649003" y="1293113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自助补卡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381545" y="5093114"/>
            <a:ext cx="34893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“开始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补卡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键，若卡内   余额不足</a:t>
            </a:r>
            <a:r>
              <a:rPr lang="en-US" altLang="zh-CN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元的，先进行圈存， 使校园卡余额达到最低</a:t>
            </a:r>
            <a:r>
              <a:rPr lang="en-US" altLang="zh-CN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 </a:t>
            </a:r>
            <a:endParaRPr lang="zh-CN" altLang="en-US" sz="1800" b="0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149456" y="5033451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补卡成功后在补卡机正面屏幕下方</a:t>
            </a:r>
            <a:r>
              <a:rPr lang="en-US" altLang="zh-CN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厘米处黑色出卡口取卡</a:t>
            </a:r>
            <a:endParaRPr lang="zh-CN" altLang="en-US" sz="1800" b="0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55" y="2722073"/>
            <a:ext cx="3024335" cy="21302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97" y="2722073"/>
            <a:ext cx="2818297" cy="21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04839" y="1019821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十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534846" y="114036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缴费</a:t>
            </a:r>
          </a:p>
        </p:txBody>
      </p:sp>
      <p:sp>
        <p:nvSpPr>
          <p:cNvPr id="23" name="矩形 22"/>
          <p:cNvSpPr/>
          <p:nvPr/>
        </p:nvSpPr>
        <p:spPr>
          <a:xfrm>
            <a:off x="2146178" y="20236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主界面</a:t>
            </a:r>
            <a:endParaRPr lang="zh-CN" altLang="en-US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22" y="2607224"/>
            <a:ext cx="2893448" cy="2329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49981" y="5096721"/>
            <a:ext cx="348932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点击</a:t>
            </a:r>
            <a:r>
              <a:rPr lang="zh-CN" altLang="en-US" sz="1800" b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缴费</a:t>
            </a:r>
            <a:r>
              <a:rPr lang="zh-CN" altLang="en-US" sz="1800" b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717407" y="5045232"/>
            <a:ext cx="3489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“状态栏”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“缴费”前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</a:t>
            </a:r>
            <a:endParaRPr lang="en-US" altLang="zh-CN" sz="1800" b="0" dirty="0" smtClean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 2" panose="05020102010507070707" pitchFamily="18" charset="2"/>
              </a:rPr>
              <a:t>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选择缴费项目，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</a:t>
            </a:r>
            <a:endParaRPr lang="en-US" altLang="zh-CN" sz="1800" b="0" dirty="0" smtClean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“确定”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缴费。</a:t>
            </a:r>
            <a:endParaRPr lang="zh-CN" altLang="en-US" sz="1800" b="0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60" y="2607224"/>
            <a:ext cx="2956483" cy="2329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5144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8775" y="1024037"/>
            <a:ext cx="1006205" cy="936104"/>
            <a:chOff x="1221151" y="3604190"/>
            <a:chExt cx="1351085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221151" y="3785974"/>
              <a:ext cx="1351085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十一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046419" y="1226327"/>
            <a:ext cx="39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“一卡通”手机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96927" y="3256285"/>
            <a:ext cx="3489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关注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微信公众号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“安商微服务” ，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进入界面后点击“校园一卡通” 。</a:t>
            </a: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39" y="1764754"/>
            <a:ext cx="2579688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 bwMode="auto">
          <a:xfrm>
            <a:off x="7021314" y="4501604"/>
            <a:ext cx="2360613" cy="423862"/>
          </a:xfrm>
          <a:prstGeom prst="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3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8775" y="1024037"/>
            <a:ext cx="1006205" cy="936104"/>
            <a:chOff x="1221151" y="3604190"/>
            <a:chExt cx="1351085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221151" y="3785974"/>
              <a:ext cx="1351085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十一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046419" y="1226327"/>
            <a:ext cx="39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“一卡通”手机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396927" y="3464049"/>
            <a:ext cx="348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点击相应键选择所需办理业务。</a:t>
            </a:r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55" y="1650503"/>
            <a:ext cx="26606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4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8775" y="1024037"/>
            <a:ext cx="1006205" cy="936104"/>
            <a:chOff x="1221151" y="3604190"/>
            <a:chExt cx="1351085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221151" y="3785974"/>
              <a:ext cx="1351085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十一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046419" y="1226327"/>
            <a:ext cx="39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“一卡通”手机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892871" y="3564377"/>
            <a:ext cx="348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交易记录查询界面</a:t>
            </a: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07" y="1779128"/>
            <a:ext cx="263525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2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8775" y="1024037"/>
            <a:ext cx="1006205" cy="936104"/>
            <a:chOff x="1221151" y="3604190"/>
            <a:chExt cx="1351085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221151" y="3785974"/>
              <a:ext cx="1351085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十一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046419" y="1226327"/>
            <a:ext cx="39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“一卡通”手机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820863" y="3451794"/>
            <a:ext cx="3489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拾遗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卡招领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界面，存在列表中的人员持有效身份证件到食堂一楼卡务中心窗口领取。</a:t>
            </a:r>
            <a:endParaRPr lang="zh-CN" altLang="en-US" sz="1800" b="0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501383" y="1668025"/>
            <a:ext cx="2814637" cy="5003800"/>
            <a:chOff x="6501383" y="1668025"/>
            <a:chExt cx="2814637" cy="5003800"/>
          </a:xfrm>
        </p:grpSpPr>
        <p:pic>
          <p:nvPicPr>
            <p:cNvPr id="16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383" y="1668025"/>
              <a:ext cx="2814637" cy="500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9511" y="2248173"/>
              <a:ext cx="859611" cy="14631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9455" y="2485769"/>
              <a:ext cx="859611" cy="146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6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8775" y="1024037"/>
            <a:ext cx="1006205" cy="936104"/>
            <a:chOff x="1221151" y="3604190"/>
            <a:chExt cx="1351085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221151" y="3785974"/>
              <a:ext cx="1351085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十一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046419" y="1226327"/>
            <a:ext cx="39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“一卡通”手机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288839" y="3645166"/>
            <a:ext cx="3489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校园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卡充值界面，如出现无法充值情况，请到食堂一楼卡务中心咨询办理。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293471" y="1482181"/>
            <a:ext cx="2830512" cy="5033963"/>
            <a:chOff x="7293471" y="1482181"/>
            <a:chExt cx="2830512" cy="5033963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471" y="1482181"/>
              <a:ext cx="2830512" cy="50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8921" y="2134305"/>
              <a:ext cx="859611" cy="14631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8921" y="2449742"/>
              <a:ext cx="859611" cy="14631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8921" y="2821202"/>
              <a:ext cx="859611" cy="146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2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8775" y="1024037"/>
            <a:ext cx="1006205" cy="936104"/>
            <a:chOff x="1221151" y="3604190"/>
            <a:chExt cx="1351085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221151" y="3785974"/>
              <a:ext cx="1351085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十一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046419" y="1226327"/>
            <a:ext cx="39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“一卡通”手机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820863" y="3690768"/>
            <a:ext cx="348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用电系统划款界面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933431" y="1790531"/>
            <a:ext cx="2552700" cy="4537075"/>
            <a:chOff x="6933431" y="1790531"/>
            <a:chExt cx="2552700" cy="4537075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431" y="1790531"/>
              <a:ext cx="2552700" cy="453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9535" y="2392189"/>
              <a:ext cx="859611" cy="14631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9975" y="2655578"/>
              <a:ext cx="859611" cy="146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7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420209" y="2876157"/>
            <a:ext cx="10009112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accent2"/>
                </a:solidFill>
                <a:latin typeface="宋体" panose="02010600030101010101" pitchFamily="2" charset="-122"/>
                <a:cs typeface="+mn-ea"/>
                <a:sym typeface="+mn-lt"/>
              </a:rPr>
              <a:t>    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“校园一卡通”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系统设备包括</a:t>
            </a:r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17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台多媒体圈存机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，分布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在以下地点：</a:t>
            </a:r>
            <a:r>
              <a:rPr lang="en-US" altLang="zh-C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至</a:t>
            </a:r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10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号学生宿舍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楼各</a:t>
            </a:r>
            <a:r>
              <a:rPr lang="en-US" altLang="zh-C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台、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食堂</a:t>
            </a:r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楼</a:t>
            </a:r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台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、食堂</a:t>
            </a:r>
            <a:r>
              <a:rPr lang="en-US" altLang="zh-C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楼</a:t>
            </a:r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台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、食堂</a:t>
            </a:r>
            <a:r>
              <a:rPr lang="en-US" altLang="zh-C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楼</a:t>
            </a:r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台、金融服务中心</a:t>
            </a:r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台；</a:t>
            </a:r>
            <a:r>
              <a:rPr lang="en-US" altLang="zh-C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台自助补卡机（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兼具多媒体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圈存机功能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），分布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在砺能</a:t>
            </a:r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号楼、金融服务中心、食堂</a:t>
            </a:r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楼、学生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宿舍</a:t>
            </a:r>
            <a:r>
              <a:rPr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11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号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楼；刷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卡机数百台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，分布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在食堂、超市、浴室、开水房、校医院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。</a:t>
            </a:r>
            <a:endParaRPr lang="en-US" altLang="zh-CN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ts val="3500"/>
              </a:lnSpc>
            </a:pP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    以下操作</a:t>
            </a:r>
            <a:r>
              <a:rPr lang="zh-CN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如出现异常，请到食堂一楼卡务中心窗口咨询办理</a:t>
            </a:r>
            <a:r>
              <a:rPr lang="zh-CN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。</a:t>
            </a:r>
            <a:endParaRPr lang="zh-CN" alt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01183" y="1456085"/>
            <a:ext cx="936376" cy="902596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87886" y="3698456"/>
              <a:ext cx="817615" cy="84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说</a:t>
              </a:r>
              <a:endParaRPr lang="zh-CN" alt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组合 24"/>
          <p:cNvGrpSpPr/>
          <p:nvPr/>
        </p:nvGrpSpPr>
        <p:grpSpPr>
          <a:xfrm>
            <a:off x="6573119" y="1460095"/>
            <a:ext cx="936376" cy="902596"/>
            <a:chOff x="1325688" y="3604190"/>
            <a:chExt cx="1181594" cy="1181594"/>
          </a:xfrm>
        </p:grpSpPr>
        <p:sp>
          <p:nvSpPr>
            <p:cNvPr id="26" name="圆角矩形 25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87886" y="3698456"/>
              <a:ext cx="817615" cy="84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明</a:t>
              </a:r>
              <a:endParaRPr lang="zh-CN" alt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2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8775" y="1024037"/>
            <a:ext cx="1006205" cy="936104"/>
            <a:chOff x="1221151" y="3604190"/>
            <a:chExt cx="1351085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221151" y="3785974"/>
              <a:ext cx="1351085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十一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046419" y="1226327"/>
            <a:ext cx="39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“一卡通”手机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063391" y="3760341"/>
            <a:ext cx="348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自主挂失界面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573391" y="1807822"/>
            <a:ext cx="2452688" cy="4360863"/>
            <a:chOff x="6573391" y="1807822"/>
            <a:chExt cx="2452688" cy="4360863"/>
          </a:xfrm>
        </p:grpSpPr>
        <p:pic>
          <p:nvPicPr>
            <p:cNvPr id="18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391" y="1807822"/>
              <a:ext cx="2452688" cy="436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7487" y="2320181"/>
              <a:ext cx="859611" cy="14631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9064" y="2661512"/>
              <a:ext cx="859611" cy="14631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7486" y="2961436"/>
              <a:ext cx="859611" cy="146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3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8775" y="1024037"/>
            <a:ext cx="1006205" cy="936104"/>
            <a:chOff x="1221151" y="3604190"/>
            <a:chExt cx="1351085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221151" y="3785974"/>
              <a:ext cx="1351085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十一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046419" y="1226327"/>
            <a:ext cx="39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“一卡通”手机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243530" y="2624921"/>
            <a:ext cx="1065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打开微信公众号“安商微服务”，点击“校园一卡通”，点击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“电子卡”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，生成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付款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码。</a:t>
            </a:r>
            <a:endParaRPr lang="zh-CN" altLang="en-US" sz="1800" b="0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55359" y="3153556"/>
            <a:ext cx="2090139" cy="3751968"/>
            <a:chOff x="5533553" y="1973970"/>
            <a:chExt cx="2465387" cy="4381500"/>
          </a:xfrm>
        </p:grpSpPr>
        <p:pic>
          <p:nvPicPr>
            <p:cNvPr id="19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553" y="1973970"/>
              <a:ext cx="2465387" cy="438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 bwMode="auto">
            <a:xfrm>
              <a:off x="7081664" y="5200501"/>
              <a:ext cx="855662" cy="688975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255767" y="2162414"/>
            <a:ext cx="348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ClrTx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手机刷卡消费步骤</a:t>
            </a:r>
            <a:endParaRPr lang="zh-CN" altLang="en-US" sz="1800" b="0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47" y="3312870"/>
            <a:ext cx="2206576" cy="34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8775" y="1024037"/>
            <a:ext cx="1006205" cy="936104"/>
            <a:chOff x="1221151" y="3604190"/>
            <a:chExt cx="1351085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221151" y="3785974"/>
              <a:ext cx="1351085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十一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046419" y="1226327"/>
            <a:ext cx="39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“一卡通”手机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操作</a:t>
            </a:r>
          </a:p>
        </p:txBody>
      </p:sp>
      <p:pic>
        <p:nvPicPr>
          <p:cNvPr id="16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31" y="1888133"/>
            <a:ext cx="23272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892871" y="2928764"/>
            <a:ext cx="38164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按右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图所示步骤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1800" b="0" dirty="0" smtClean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）工作人员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输入金额并确认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1800" b="0" dirty="0" smtClean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）待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扫码头灯亮起时，持付款码</a:t>
            </a:r>
            <a:endParaRPr lang="en-US" altLang="zh-CN" sz="1800" b="0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斜</a:t>
            </a:r>
            <a:r>
              <a:rPr lang="en-US" altLang="zh-CN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45°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迎向扫码头保持</a:t>
            </a:r>
            <a:r>
              <a:rPr lang="en-US" altLang="zh-CN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㎝左右距离，</a:t>
            </a:r>
            <a:r>
              <a:rPr lang="en-US" altLang="zh-CN" sz="1800" b="0" dirty="0" err="1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pos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机显示字符“</a:t>
            </a:r>
            <a:r>
              <a:rPr lang="en-US" altLang="zh-CN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”，即扫码成功。</a:t>
            </a:r>
          </a:p>
        </p:txBody>
      </p:sp>
    </p:spTree>
    <p:extLst>
      <p:ext uri="{BB962C8B-B14F-4D97-AF65-F5344CB8AC3E}">
        <p14:creationId xmlns:p14="http://schemas.microsoft.com/office/powerpoint/2010/main" val="42317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56767" y="1024037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一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29692" y="1888133"/>
            <a:ext cx="1101722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lnSpc>
                <a:spcPts val="2800"/>
              </a:lnSpc>
              <a:spcBef>
                <a:spcPct val="0"/>
              </a:spcBef>
              <a:buClrTx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首次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使用多媒体圈存机必须修改校园卡密码，初始密码是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身份证后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六位，身份证中“</a:t>
            </a:r>
            <a:r>
              <a:rPr lang="en-US" altLang="zh-CN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1800" b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1800" b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用数字“</a:t>
            </a:r>
            <a:r>
              <a:rPr lang="en-US" altLang="zh-CN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”替代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800" b="0" dirty="0" smtClean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ts val="2800"/>
              </a:lnSpc>
              <a:spcBef>
                <a:spcPct val="0"/>
              </a:spcBef>
              <a:buClrTx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密码为六位数字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密码。</a:t>
            </a:r>
            <a:endParaRPr lang="zh-CN" altLang="en-US" sz="1800" b="0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1911863" y="111364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修改密码</a:t>
            </a:r>
            <a:endParaRPr lang="zh-CN" alt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48855" y="268022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将校园卡置于感应区</a:t>
            </a:r>
          </a:p>
        </p:txBody>
      </p:sp>
      <p:sp>
        <p:nvSpPr>
          <p:cNvPr id="4" name="五边形 3"/>
          <p:cNvSpPr/>
          <p:nvPr/>
        </p:nvSpPr>
        <p:spPr>
          <a:xfrm>
            <a:off x="956767" y="2703301"/>
            <a:ext cx="792088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动作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234419" y="5488533"/>
            <a:ext cx="2449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点击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设置密码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键。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845199" y="5523373"/>
            <a:ext cx="36724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“校园卡密码”键，在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旧密码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栏输入初始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密码，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新密码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栏输入六位数字新密码，在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密码确认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栏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再次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输入新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密码。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8795867" y="5488542"/>
            <a:ext cx="3250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键完成密码修改，密码设置成功。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460823" y="3154727"/>
            <a:ext cx="2991266" cy="2359382"/>
            <a:chOff x="92671" y="611153"/>
            <a:chExt cx="11305256" cy="839938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1" y="611153"/>
              <a:ext cx="11305256" cy="8399389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13" name="矩形 12"/>
            <p:cNvSpPr/>
            <p:nvPr/>
          </p:nvSpPr>
          <p:spPr>
            <a:xfrm>
              <a:off x="1532832" y="3262833"/>
              <a:ext cx="1584175" cy="209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4429" y="3599749"/>
              <a:ext cx="1597290" cy="22557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2138" y="3980790"/>
              <a:ext cx="1597290" cy="22557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2138" y="4353620"/>
              <a:ext cx="1597290" cy="22557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3816" y="4700890"/>
              <a:ext cx="1597290" cy="22557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6187" y="5055626"/>
              <a:ext cx="1597290" cy="225572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4989215" y="3141086"/>
            <a:ext cx="2991266" cy="2333806"/>
            <a:chOff x="2841875" y="-232654"/>
            <a:chExt cx="7815802" cy="60105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875" y="-232654"/>
              <a:ext cx="7815802" cy="6010510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5199" y="1149678"/>
              <a:ext cx="1597290" cy="225572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9291" y="1509718"/>
              <a:ext cx="1597290" cy="22557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9215" y="1833998"/>
              <a:ext cx="1597290" cy="22557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7205" y="2164245"/>
              <a:ext cx="1597290" cy="225572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8929905" y="3177947"/>
            <a:ext cx="2982056" cy="2333806"/>
            <a:chOff x="5760523" y="752836"/>
            <a:chExt cx="6132250" cy="473569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523" y="752836"/>
              <a:ext cx="6132250" cy="4735697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9358" y="1833121"/>
              <a:ext cx="1597290" cy="225572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9358" y="2105190"/>
              <a:ext cx="1597290" cy="225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68935" y="1096045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二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3359549" y="118564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圈存</a:t>
            </a:r>
            <a:endParaRPr lang="zh-CN" alt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03121" y="210415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将校园卡置于感应区</a:t>
            </a:r>
          </a:p>
        </p:txBody>
      </p:sp>
      <p:sp>
        <p:nvSpPr>
          <p:cNvPr id="4" name="五边形 3"/>
          <p:cNvSpPr/>
          <p:nvPr/>
        </p:nvSpPr>
        <p:spPr>
          <a:xfrm>
            <a:off x="2511033" y="2127237"/>
            <a:ext cx="792088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动作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684959" y="5353700"/>
            <a:ext cx="308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点击“圈存”键，选择银行。</a:t>
            </a:r>
            <a:r>
              <a:rPr lang="zh-CN" altLang="en-US" sz="24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259409" y="5390374"/>
            <a:ext cx="38884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圈存金额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栏输入需要圈存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的金额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，在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圈存密码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栏输入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校园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卡密码，点击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键完成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自助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圈存。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748530" y="2648132"/>
            <a:ext cx="3371339" cy="2704166"/>
            <a:chOff x="164679" y="772961"/>
            <a:chExt cx="7776864" cy="60477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79" y="772961"/>
              <a:ext cx="7776864" cy="6047720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669" y="2610033"/>
              <a:ext cx="1021226" cy="14421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7669" y="2861113"/>
              <a:ext cx="1024217" cy="14631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7669" y="3114291"/>
              <a:ext cx="1024217" cy="14631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7669" y="3367469"/>
              <a:ext cx="1024217" cy="14631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8815" y="3620647"/>
              <a:ext cx="1024217" cy="14631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8815" y="3884580"/>
              <a:ext cx="1024217" cy="146317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365479" y="2658135"/>
            <a:ext cx="3371340" cy="2731311"/>
            <a:chOff x="5421263" y="991099"/>
            <a:chExt cx="5472608" cy="42645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263" y="991099"/>
              <a:ext cx="5472608" cy="4264567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1772" y="1956395"/>
              <a:ext cx="1024217" cy="146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7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50182" y="1122562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三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170687" y="1212165"/>
            <a:ext cx="2890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银行卡余额查询 </a:t>
            </a:r>
          </a:p>
        </p:txBody>
      </p:sp>
      <p:sp>
        <p:nvSpPr>
          <p:cNvPr id="2" name="矩形 1"/>
          <p:cNvSpPr/>
          <p:nvPr/>
        </p:nvSpPr>
        <p:spPr>
          <a:xfrm>
            <a:off x="2036887" y="217616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将校园卡置于感应区</a:t>
            </a:r>
          </a:p>
        </p:txBody>
      </p:sp>
      <p:sp>
        <p:nvSpPr>
          <p:cNvPr id="4" name="五边形 3"/>
          <p:cNvSpPr/>
          <p:nvPr/>
        </p:nvSpPr>
        <p:spPr>
          <a:xfrm>
            <a:off x="1244799" y="2199245"/>
            <a:ext cx="792088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动作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367728" y="5232727"/>
            <a:ext cx="3081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点击“圈存”键，选择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银行。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789415" y="5232727"/>
            <a:ext cx="3081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银行卡余额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键，查询银行卡余额。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540943" y="2665591"/>
            <a:ext cx="3168352" cy="2443852"/>
            <a:chOff x="164679" y="772961"/>
            <a:chExt cx="7776864" cy="604772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79" y="772961"/>
              <a:ext cx="7776864" cy="6047720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669" y="2610033"/>
              <a:ext cx="1021226" cy="144219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7669" y="2861113"/>
              <a:ext cx="1024217" cy="146317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7669" y="3114291"/>
              <a:ext cx="1024217" cy="146317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7669" y="3367469"/>
              <a:ext cx="1024217" cy="14631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8815" y="3620647"/>
              <a:ext cx="1024217" cy="146317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8815" y="3884580"/>
              <a:ext cx="1024217" cy="146317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6861423" y="2626322"/>
            <a:ext cx="3312368" cy="2593315"/>
            <a:chOff x="4485159" y="1030362"/>
            <a:chExt cx="5256584" cy="399634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159" y="1030362"/>
              <a:ext cx="5256584" cy="3996348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17" name="矩形 16"/>
            <p:cNvSpPr/>
            <p:nvPr/>
          </p:nvSpPr>
          <p:spPr>
            <a:xfrm>
              <a:off x="6085328" y="1960141"/>
              <a:ext cx="84810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82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42654" y="1024037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四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497750" y="111364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自助挂失</a:t>
            </a:r>
          </a:p>
        </p:txBody>
      </p:sp>
      <p:sp>
        <p:nvSpPr>
          <p:cNvPr id="2" name="矩形 1"/>
          <p:cNvSpPr/>
          <p:nvPr/>
        </p:nvSpPr>
        <p:spPr>
          <a:xfrm>
            <a:off x="2626089" y="195468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主界面</a:t>
            </a:r>
            <a:endParaRPr lang="zh-CN" altLang="en-US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748855" y="5104484"/>
            <a:ext cx="332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点击“挂失”键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573391" y="5059766"/>
            <a:ext cx="35329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学号</a:t>
            </a:r>
            <a:r>
              <a:rPr lang="en-US" altLang="zh-CN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工号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”、“银行卡号”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身份证号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 </a:t>
            </a:r>
            <a:r>
              <a:rPr lang="zh-CN" altLang="en-US" sz="1800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三项中任选一项输入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，在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卡密码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栏输入密码，点击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键完成校园卡自助挂失。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11" y="2643946"/>
            <a:ext cx="2893448" cy="2329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97" y="2667749"/>
            <a:ext cx="2977452" cy="2329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433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42654" y="1024037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五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489703" y="111364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解除挂失</a:t>
            </a:r>
            <a:endParaRPr lang="zh-CN" alt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6089" y="195468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主界面</a:t>
            </a:r>
            <a:endParaRPr lang="zh-CN" altLang="en-US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108895" y="5104484"/>
            <a:ext cx="332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将校园卡放置在感应区</a:t>
            </a:r>
            <a:endParaRPr lang="zh-CN" altLang="en-US" sz="1800" b="0" dirty="0">
              <a:solidFill>
                <a:srgbClr val="11111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11" y="2643946"/>
            <a:ext cx="2893448" cy="2329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7077447" y="2638708"/>
            <a:ext cx="2893448" cy="2413918"/>
            <a:chOff x="9374250" y="2381322"/>
            <a:chExt cx="3077537" cy="251848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505"/>
            <a:stretch/>
          </p:blipFill>
          <p:spPr>
            <a:xfrm>
              <a:off x="9374250" y="2381322"/>
              <a:ext cx="3077537" cy="407488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/>
            <a:srcRect t="10889"/>
            <a:stretch/>
          </p:blipFill>
          <p:spPr>
            <a:xfrm>
              <a:off x="9376877" y="2824237"/>
              <a:ext cx="3074910" cy="207556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933431" y="5104484"/>
            <a:ext cx="3384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输入相应信息后点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</a:t>
            </a:r>
            <a:r>
              <a:rPr lang="zh-CN" altLang="en-US" sz="1800" b="0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键完成，身份证号中有“</a:t>
            </a:r>
            <a:r>
              <a:rPr lang="en-US" altLang="zh-CN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”的，需到食堂一楼卡务中心窗口办理解除挂失。</a:t>
            </a:r>
            <a:endParaRPr lang="zh-CN" altLang="en-US" sz="1800" b="0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8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44527" y="1024037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六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29692" y="1888133"/>
            <a:ext cx="1101722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lnSpc>
                <a:spcPts val="2800"/>
              </a:lnSpc>
              <a:spcBef>
                <a:spcPct val="0"/>
              </a:spcBef>
              <a:buClrTx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通过划款功能，消费主系统向用水、用电管理系统进行款项划拨，从而实现在浴室、开水房、寝室用电刷卡</a:t>
            </a:r>
            <a:r>
              <a:rPr lang="zh-CN" altLang="en-US" sz="1800" b="0" dirty="0" smtClean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消费。</a:t>
            </a:r>
            <a:endParaRPr lang="zh-CN" altLang="en-US" sz="1800" b="0" dirty="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2202214" y="111364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划款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03" y="2694766"/>
            <a:ext cx="3003140" cy="2329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79" y="2694766"/>
            <a:ext cx="2904514" cy="2329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50841" y="5191980"/>
            <a:ext cx="223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点击“划款”键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238993" y="5191980"/>
            <a:ext cx="32403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点击“用水管理系统”键，</a:t>
            </a:r>
            <a:r>
              <a:rPr lang="zh-CN" altLang="en-US" sz="1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划款金额</a:t>
            </a:r>
            <a:r>
              <a:rPr lang="zh-CN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栏输入金额，按</a:t>
            </a:r>
            <a:r>
              <a:rPr lang="zh-CN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</a:t>
            </a:r>
            <a:r>
              <a:rPr lang="zh-CN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键完成水费划转。</a:t>
            </a:r>
            <a:endParaRPr lang="zh-CN" altLang="en-US" sz="1800" b="0" dirty="0">
              <a:solidFill>
                <a:srgbClr val="11111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9165679" y="5189837"/>
            <a:ext cx="30963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点击“用电管理系统”，输入楼栋、房间号及划款金额，</a:t>
            </a:r>
            <a:r>
              <a:rPr lang="zh-CN" altLang="en-US" sz="1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划款金额</a:t>
            </a:r>
            <a:r>
              <a:rPr lang="zh-CN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栏输入金额，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键完成电费划转。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509673" y="2705173"/>
            <a:ext cx="3042994" cy="2318793"/>
            <a:chOff x="533364" y="1437305"/>
            <a:chExt cx="6524736" cy="491532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64" y="1437305"/>
              <a:ext cx="6524736" cy="4915324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4764" y="2974539"/>
              <a:ext cx="859611" cy="1524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4764" y="3180575"/>
              <a:ext cx="859611" cy="15241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70300" y="3419645"/>
              <a:ext cx="859611" cy="15241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8593" y="3585074"/>
              <a:ext cx="859611" cy="15241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7435" y="3785988"/>
              <a:ext cx="859611" cy="15241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4839" y="4026310"/>
              <a:ext cx="859611" cy="152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7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34003" y="87933"/>
            <a:ext cx="647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spc="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</a:t>
            </a:r>
            <a:r>
              <a:rPr lang="zh-CN" altLang="en-US" sz="2800" b="1" spc="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“一卡通” 使用指南</a:t>
            </a:r>
            <a:endParaRPr lang="zh-CN" altLang="en-US" sz="2800" b="1" spc="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34419" y="1031572"/>
            <a:ext cx="792360" cy="765571"/>
            <a:chOff x="1325688" y="3604190"/>
            <a:chExt cx="1181594" cy="1181594"/>
          </a:xfrm>
        </p:grpSpPr>
        <p:sp>
          <p:nvSpPr>
            <p:cNvPr id="10" name="圆角矩形 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959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490077" y="3742485"/>
              <a:ext cx="813232" cy="80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七</a:t>
              </a:r>
              <a:endPara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4" y="63141"/>
            <a:ext cx="727641" cy="6008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直接连接符 27"/>
          <p:cNvCxnSpPr/>
          <p:nvPr/>
        </p:nvCxnSpPr>
        <p:spPr>
          <a:xfrm>
            <a:off x="0" y="7000701"/>
            <a:ext cx="974174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508870" y="7000701"/>
            <a:ext cx="3498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43" y="6640661"/>
            <a:ext cx="2789382" cy="447615"/>
          </a:xfrm>
          <a:prstGeom prst="rect">
            <a:avLst/>
          </a:prstGeom>
          <a:effectLst/>
        </p:spPr>
      </p:pic>
      <p:sp>
        <p:nvSpPr>
          <p:cNvPr id="15" name="TextBox 27"/>
          <p:cNvSpPr txBox="1"/>
          <p:nvPr/>
        </p:nvSpPr>
        <p:spPr>
          <a:xfrm>
            <a:off x="2166651" y="1121175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收支明细查询</a:t>
            </a:r>
          </a:p>
        </p:txBody>
      </p:sp>
      <p:sp>
        <p:nvSpPr>
          <p:cNvPr id="2" name="矩形 1"/>
          <p:cNvSpPr/>
          <p:nvPr/>
        </p:nvSpPr>
        <p:spPr>
          <a:xfrm>
            <a:off x="2399007" y="223888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将校园卡置于感应区</a:t>
            </a:r>
          </a:p>
        </p:txBody>
      </p:sp>
      <p:sp>
        <p:nvSpPr>
          <p:cNvPr id="4" name="五边形 3"/>
          <p:cNvSpPr/>
          <p:nvPr/>
        </p:nvSpPr>
        <p:spPr>
          <a:xfrm>
            <a:off x="1389380" y="2248174"/>
            <a:ext cx="792088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动作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785424" y="5754183"/>
            <a:ext cx="348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信息查询</a:t>
            </a:r>
            <a:r>
              <a:rPr lang="zh-CN" altLang="en-US" sz="1800" b="0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 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238681" y="5754183"/>
            <a:ext cx="348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点击相应键进行收支明细查询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935" y="3296991"/>
            <a:ext cx="3115326" cy="2389839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6591599" y="3321495"/>
            <a:ext cx="3115326" cy="2369618"/>
            <a:chOff x="5151574" y="678506"/>
            <a:chExt cx="6274025" cy="496260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574" y="678506"/>
              <a:ext cx="6274025" cy="4962607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5319" y="2104158"/>
              <a:ext cx="859611" cy="14401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8875" y="2343385"/>
              <a:ext cx="859611" cy="144016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5318" y="2544061"/>
              <a:ext cx="859611" cy="14401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3495" y="2748318"/>
              <a:ext cx="859611" cy="14631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69335" y="2940196"/>
              <a:ext cx="859611" cy="14631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88676" y="3143782"/>
              <a:ext cx="859611" cy="146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C5C8F44-B622-4B11-84A9-BA344879ECE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398"/>
</p:tagLst>
</file>

<file path=ppt/theme/theme1.xml><?xml version="1.0" encoding="utf-8"?>
<a:theme xmlns:a="http://schemas.openxmlformats.org/drawingml/2006/main" name="第一PPT，www.1ppt.com">
  <a:themeElements>
    <a:clrScheme name="自定义 1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71AE"/>
      </a:accent1>
      <a:accent2>
        <a:srgbClr val="36B8F6"/>
      </a:accent2>
      <a:accent3>
        <a:srgbClr val="1471AE"/>
      </a:accent3>
      <a:accent4>
        <a:srgbClr val="36B8F6"/>
      </a:accent4>
      <a:accent5>
        <a:srgbClr val="1471AE"/>
      </a:accent5>
      <a:accent6>
        <a:srgbClr val="36B8F6"/>
      </a:accent6>
      <a:hlink>
        <a:srgbClr val="1471AE"/>
      </a:hlink>
      <a:folHlink>
        <a:srgbClr val="36B8F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952</Words>
  <Application>Microsoft Office PowerPoint</Application>
  <PresentationFormat>自定义</PresentationFormat>
  <Paragraphs>145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Wingdings 2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工作计划</dc:title>
  <dc:creator/>
  <cp:keywords>www.1ppt.com</cp:keywords>
  <cp:lastModifiedBy/>
  <cp:revision>1</cp:revision>
  <dcterms:created xsi:type="dcterms:W3CDTF">2016-10-17T14:00:15Z</dcterms:created>
  <dcterms:modified xsi:type="dcterms:W3CDTF">2019-05-14T01:35:18Z</dcterms:modified>
</cp:coreProperties>
</file>