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3"/>
    <p:sldMasterId id="2147483679" r:id="rId4"/>
  </p:sldMasterIdLst>
  <p:notesMasterIdLst>
    <p:notesMasterId r:id="rId6"/>
  </p:notesMasterIdLst>
  <p:handoutMasterIdLst>
    <p:handoutMasterId r:id="rId73"/>
  </p:handoutMasterIdLst>
  <p:sldIdLst>
    <p:sldId id="1664" r:id="rId5"/>
    <p:sldId id="1670" r:id="rId7"/>
    <p:sldId id="1671" r:id="rId8"/>
    <p:sldId id="1718" r:id="rId9"/>
    <p:sldId id="1757" r:id="rId10"/>
    <p:sldId id="2359" r:id="rId11"/>
    <p:sldId id="2360" r:id="rId12"/>
    <p:sldId id="1763" r:id="rId13"/>
    <p:sldId id="1758" r:id="rId14"/>
    <p:sldId id="1764" r:id="rId15"/>
    <p:sldId id="1762" r:id="rId16"/>
    <p:sldId id="1765" r:id="rId17"/>
    <p:sldId id="1766" r:id="rId18"/>
    <p:sldId id="1767" r:id="rId19"/>
    <p:sldId id="2624" r:id="rId20"/>
    <p:sldId id="1776" r:id="rId21"/>
    <p:sldId id="1779" r:id="rId22"/>
    <p:sldId id="2915" r:id="rId23"/>
    <p:sldId id="2645" r:id="rId24"/>
    <p:sldId id="2819" r:id="rId25"/>
    <p:sldId id="2626" r:id="rId26"/>
    <p:sldId id="2627" r:id="rId27"/>
    <p:sldId id="2628" r:id="rId28"/>
    <p:sldId id="2916" r:id="rId29"/>
    <p:sldId id="2629" r:id="rId30"/>
    <p:sldId id="2630" r:id="rId31"/>
    <p:sldId id="2631" r:id="rId32"/>
    <p:sldId id="2917" r:id="rId33"/>
    <p:sldId id="2632" r:id="rId34"/>
    <p:sldId id="2633" r:id="rId35"/>
    <p:sldId id="2642" r:id="rId36"/>
    <p:sldId id="2918" r:id="rId37"/>
    <p:sldId id="2634" r:id="rId38"/>
    <p:sldId id="2635" r:id="rId39"/>
    <p:sldId id="2739" r:id="rId40"/>
    <p:sldId id="2919" r:id="rId41"/>
    <p:sldId id="2636" r:id="rId42"/>
    <p:sldId id="2637" r:id="rId43"/>
    <p:sldId id="2920" r:id="rId44"/>
    <p:sldId id="2638" r:id="rId45"/>
    <p:sldId id="2639" r:id="rId46"/>
    <p:sldId id="2640" r:id="rId47"/>
    <p:sldId id="2643" r:id="rId48"/>
    <p:sldId id="1826" r:id="rId49"/>
    <p:sldId id="1827" r:id="rId50"/>
    <p:sldId id="2921" r:id="rId51"/>
    <p:sldId id="2912" r:id="rId52"/>
    <p:sldId id="2913" r:id="rId53"/>
    <p:sldId id="2922" r:id="rId54"/>
    <p:sldId id="2923" r:id="rId55"/>
    <p:sldId id="2926" r:id="rId56"/>
    <p:sldId id="2927" r:id="rId57"/>
    <p:sldId id="2924" r:id="rId58"/>
    <p:sldId id="2928" r:id="rId59"/>
    <p:sldId id="2929" r:id="rId60"/>
    <p:sldId id="2930" r:id="rId61"/>
    <p:sldId id="2931" r:id="rId62"/>
    <p:sldId id="2932" r:id="rId63"/>
    <p:sldId id="2933" r:id="rId64"/>
    <p:sldId id="2934" r:id="rId65"/>
    <p:sldId id="2935" r:id="rId66"/>
    <p:sldId id="2925" r:id="rId67"/>
    <p:sldId id="2937" r:id="rId68"/>
    <p:sldId id="2936" r:id="rId69"/>
    <p:sldId id="2938" r:id="rId70"/>
    <p:sldId id="2939" r:id="rId71"/>
    <p:sldId id="1672" r:id="rId72"/>
  </p:sldIdLst>
  <p:sldSz cx="12192000" cy="6858000"/>
  <p:notesSz cx="6858000" cy="9144000"/>
  <p:embeddedFontLst>
    <p:embeddedFont>
      <p:font typeface="微软雅黑" panose="020B0503020204020204" pitchFamily="34" charset="-122"/>
      <p:regular r:id="rId78"/>
    </p:embeddedFont>
    <p:embeddedFont>
      <p:font typeface="Calibri" panose="020F0502020204030204" pitchFamily="34" charset="0"/>
      <p:regular r:id="rId79"/>
      <p:bold r:id="rId80"/>
      <p:italic r:id="rId81"/>
      <p:boldItalic r:id="rId82"/>
    </p:embeddedFont>
    <p:embeddedFont>
      <p:font typeface="Impact" panose="020B0806030902050204" pitchFamily="34" charset="0"/>
      <p:regular r:id="rId83"/>
    </p:embeddedFont>
    <p:embeddedFont>
      <p:font typeface="Arial Unicode MS" panose="020B0604020202020204" charset="-122"/>
      <p:regular r:id="rId84"/>
    </p:embeddedFont>
    <p:embeddedFont>
      <p:font typeface="Microsoft JhengHei" panose="020B0604030504040204" charset="-120"/>
      <p:regular r:id="rId85"/>
    </p:embeddedFont>
    <p:embeddedFont>
      <p:font typeface="等线" panose="02010600030101010101" charset="0"/>
      <p:regular r:id="rId86"/>
    </p:embeddedFont>
    <p:embeddedFont>
      <p:font typeface="华文宋体" panose="02010600040101010101" charset="-122"/>
      <p:regular r:id="rId87"/>
    </p:embeddedFont>
    <p:embeddedFont>
      <p:font typeface="黑体" panose="02010609060101010101" pitchFamily="2" charset="-122"/>
      <p:regular r:id="rId88"/>
    </p:embeddedFont>
    <p:embeddedFont>
      <p:font typeface="微软雅黑 Light" panose="020B0502040204020203" charset="-122"/>
      <p:regular r:id="rId89"/>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9" autoAdjust="0"/>
    <p:restoredTop sz="94635" autoAdjust="0"/>
  </p:normalViewPr>
  <p:slideViewPr>
    <p:cSldViewPr snapToGrid="0">
      <p:cViewPr varScale="1">
        <p:scale>
          <a:sx n="82" d="100"/>
          <a:sy n="82" d="100"/>
        </p:scale>
        <p:origin x="542" y="73"/>
      </p:cViewPr>
      <p:guideLst>
        <p:guide orient="horz" pos="214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67" d="100"/>
          <a:sy n="67" d="100"/>
        </p:scale>
        <p:origin x="-3360" y="-108"/>
      </p:cViewPr>
      <p:guideLst>
        <p:guide orient="horz" pos="2853"/>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9" Type="http://schemas.openxmlformats.org/officeDocument/2006/relationships/font" Target="fonts/font12.fntdata"/><Relationship Id="rId88" Type="http://schemas.openxmlformats.org/officeDocument/2006/relationships/font" Target="fonts/font11.fntdata"/><Relationship Id="rId87" Type="http://schemas.openxmlformats.org/officeDocument/2006/relationships/font" Target="fonts/font10.fntdata"/><Relationship Id="rId86" Type="http://schemas.openxmlformats.org/officeDocument/2006/relationships/font" Target="fonts/font9.fntdata"/><Relationship Id="rId85" Type="http://schemas.openxmlformats.org/officeDocument/2006/relationships/font" Target="fonts/font8.fntdata"/><Relationship Id="rId84" Type="http://schemas.openxmlformats.org/officeDocument/2006/relationships/font" Target="fonts/font7.fntdata"/><Relationship Id="rId83" Type="http://schemas.openxmlformats.org/officeDocument/2006/relationships/font" Target="fonts/font6.fntdata"/><Relationship Id="rId82" Type="http://schemas.openxmlformats.org/officeDocument/2006/relationships/font" Target="fonts/font5.fntdata"/><Relationship Id="rId81" Type="http://schemas.openxmlformats.org/officeDocument/2006/relationships/font" Target="fonts/font4.fntdata"/><Relationship Id="rId80" Type="http://schemas.openxmlformats.org/officeDocument/2006/relationships/font" Target="fonts/font3.fntdata"/><Relationship Id="rId8" Type="http://schemas.openxmlformats.org/officeDocument/2006/relationships/slide" Target="slides/slide3.xml"/><Relationship Id="rId79" Type="http://schemas.openxmlformats.org/officeDocument/2006/relationships/font" Target="fonts/font2.fntdata"/><Relationship Id="rId78" Type="http://schemas.openxmlformats.org/officeDocument/2006/relationships/font" Target="fonts/font1.fntdata"/><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2#1" qsCatId="simple" csTypeId="urn:microsoft.com/office/officeart/2005/8/colors/colorful3#1" csCatId="accent1" phldr="0"/>
      <dgm:spPr/>
      <dgm:t>
        <a:bodyPr/>
        <a:lstStyle/>
        <a:p>
          <a:endParaRPr lang="zh-CN" altLang="en-US"/>
        </a:p>
      </dgm:t>
    </dgm:pt>
    <dgm:pt modelId="{FCC504F5-317D-4294-815B-28489BDC5845}">
      <dgm:prSet phldrT="[文本]" phldr="0" custT="0"/>
      <dgm:spPr/>
      <dgm:t>
        <a:bodyPr vert="horz" wrap="square"/>
        <a:lstStyle/>
        <a:p>
          <a:pPr>
            <a:lnSpc>
              <a:spcPct val="100000"/>
            </a:lnSpc>
            <a:spcBef>
              <a:spcPct val="0"/>
            </a:spcBef>
            <a:spcAft>
              <a:spcPct val="35000"/>
            </a:spcAft>
          </a:pPr>
          <a:r>
            <a:rPr lang="en-US" altLang="zh-CN"/>
            <a:t>1</a:t>
          </a:r>
        </a:p>
      </dgm:t>
    </dgm:pt>
    <dgm:pt modelId="{8F05BE86-1921-41BD-B82E-72272E9475E9}" cxnId="{C62A8B52-973F-4E44-BD75-22877B2563ED}" type="parTrans">
      <dgm:prSet/>
      <dgm:spPr/>
      <dgm:t>
        <a:bodyPr/>
        <a:lstStyle/>
        <a:p>
          <a:endParaRPr lang="zh-CN" altLang="en-US"/>
        </a:p>
      </dgm:t>
    </dgm:pt>
    <dgm:pt modelId="{67223200-D196-44B3-9DFD-D095DDBC10AB}" cxnId="{C62A8B52-973F-4E44-BD75-22877B2563ED}" type="sibTrans">
      <dgm:prSet/>
      <dgm:spPr/>
      <dgm:t>
        <a:bodyPr/>
        <a:lstStyle/>
        <a:p>
          <a:endParaRPr lang="zh-CN" altLang="en-US"/>
        </a:p>
      </dgm:t>
    </dgm:pt>
    <dgm:pt modelId="{F3F66F6A-184E-4CBB-A544-AC2BF2A74FC0}">
      <dgm:prSet phldrT="[文本]" phldr="0" custT="0"/>
      <dgm:spPr/>
      <dgm:t>
        <a:bodyPr vert="horz" wrap="square"/>
        <a:p>
          <a:pPr>
            <a:lnSpc>
              <a:spcPct val="100000"/>
            </a:lnSpc>
            <a:spcBef>
              <a:spcPct val="0"/>
            </a:spcBef>
            <a:spcAft>
              <a:spcPct val="15000"/>
            </a:spcAft>
          </a:pPr>
          <a:r>
            <a:rPr lang="zh-CN" altLang="en-US"/>
            <a:t>2</a:t>
          </a:r>
          <a:r>
            <a:rPr lang="en-US" altLang="zh-CN"/>
            <a:t>02</a:t>
          </a:r>
          <a:r>
            <a:rPr lang="en-US" altLang="zh-CN"/>
            <a:t>1</a:t>
          </a:r>
          <a:r>
            <a:rPr lang="zh-CN" altLang="en-US"/>
            <a:t>年度综合所得收入额</a:t>
          </a:r>
          <a:r>
            <a:rPr lang="zh-CN" altLang="en-US">
              <a:solidFill>
                <a:srgbClr val="FF0000"/>
              </a:solidFill>
            </a:rPr>
            <a:t>不超过6万元但已预缴</a:t>
          </a:r>
          <a:r>
            <a:rPr lang="zh-CN" altLang="en-US"/>
            <a:t>个人所得税</a:t>
          </a:r>
          <a:r>
            <a:rPr/>
            <a:t/>
          </a:r>
          <a:endParaRPr/>
        </a:p>
      </dgm:t>
    </dgm:pt>
    <dgm:pt modelId="{7A0C70B0-5DAE-45AB-9915-863AC3FA4D2D}" cxnId="{38916022-62B8-45F9-87A6-9B0654A08905}" type="parTrans">
      <dgm:prSet/>
      <dgm:spPr/>
      <dgm:t>
        <a:bodyPr/>
        <a:lstStyle/>
        <a:p>
          <a:endParaRPr lang="zh-CN" altLang="en-US"/>
        </a:p>
      </dgm:t>
    </dgm:pt>
    <dgm:pt modelId="{47DD308A-8526-455B-A37F-FEE2CC1C75AF}" cxnId="{38916022-62B8-45F9-87A6-9B0654A08905}" type="sibTrans">
      <dgm:prSet/>
      <dgm:spPr/>
      <dgm:t>
        <a:bodyPr/>
        <a:lstStyle/>
        <a:p>
          <a:endParaRPr lang="zh-CN" altLang="en-US"/>
        </a:p>
      </dgm:t>
    </dgm:pt>
    <dgm:pt modelId="{780FAED3-C4BD-4FF1-8B67-8499CCFAE2ED}">
      <dgm:prSet phldrT="[文本]" phldr="0" custT="0"/>
      <dgm:spPr/>
      <dgm:t>
        <a:bodyPr vert="horz" wrap="square"/>
        <a:lstStyle/>
        <a:p>
          <a:pPr>
            <a:lnSpc>
              <a:spcPct val="100000"/>
            </a:lnSpc>
            <a:spcBef>
              <a:spcPct val="0"/>
            </a:spcBef>
            <a:spcAft>
              <a:spcPct val="35000"/>
            </a:spcAft>
          </a:pPr>
          <a:r>
            <a:rPr lang="en-US" altLang="zh-CN"/>
            <a:t>2</a:t>
          </a:r>
        </a:p>
      </dgm:t>
    </dgm:pt>
    <dgm:pt modelId="{88C57C74-C9C4-46CF-A10B-13A1A1E7714C}" cxnId="{78AE014E-D171-44C4-A561-56DE1CB00746}" type="parTrans">
      <dgm:prSet/>
      <dgm:spPr/>
      <dgm:t>
        <a:bodyPr/>
        <a:lstStyle/>
        <a:p>
          <a:endParaRPr lang="zh-CN" altLang="en-US"/>
        </a:p>
      </dgm:t>
    </dgm:pt>
    <dgm:pt modelId="{34435F2A-D730-405E-99D5-BBC9FB7499FA}" cxnId="{78AE014E-D171-44C4-A561-56DE1CB00746}" type="sibTrans">
      <dgm:prSet/>
      <dgm:spPr/>
      <dgm:t>
        <a:bodyPr/>
        <a:lstStyle/>
        <a:p>
          <a:endParaRPr lang="zh-CN" altLang="en-US"/>
        </a:p>
      </dgm:t>
    </dgm:pt>
    <dgm:pt modelId="{3E6D5D4F-935E-467F-A6CA-DFB49E904BF2}">
      <dgm:prSet phldrT="[文本]" phldr="0" custT="0"/>
      <dgm:spPr/>
      <dgm:t>
        <a:bodyPr vert="horz" wrap="square"/>
        <a:lstStyle/>
        <a:p>
          <a:pPr>
            <a:lnSpc>
              <a:spcPct val="100000"/>
            </a:lnSpc>
            <a:spcBef>
              <a:spcPct val="0"/>
            </a:spcBef>
            <a:spcAft>
              <a:spcPct val="15000"/>
            </a:spcAft>
          </a:pPr>
          <a:r>
            <a:rPr lang="zh-CN" altLang="en-US"/>
            <a:t>年度中间劳务报酬、稿酬、特许权使用费适用的</a:t>
          </a:r>
          <a:r>
            <a:rPr lang="zh-CN" altLang="en-US">
              <a:solidFill>
                <a:srgbClr val="FF0000"/>
              </a:solidFill>
            </a:rPr>
            <a:t>预扣率高于</a:t>
          </a:r>
          <a:r>
            <a:rPr lang="zh-CN" altLang="en-US"/>
            <a:t>综合所得年适用税率</a:t>
          </a:r>
        </a:p>
      </dgm:t>
    </dgm:pt>
    <dgm:pt modelId="{DFE6860A-9AF6-4E3A-8810-968954321458}" cxnId="{BCA32326-53A1-4702-ADAF-5FE88D6DA061}" type="parTrans">
      <dgm:prSet/>
      <dgm:spPr/>
      <dgm:t>
        <a:bodyPr/>
        <a:lstStyle/>
        <a:p>
          <a:endParaRPr lang="zh-CN" altLang="en-US"/>
        </a:p>
      </dgm:t>
    </dgm:pt>
    <dgm:pt modelId="{F6E211F9-5728-4C1B-B4EC-036ED0730A63}" cxnId="{BCA32326-53A1-4702-ADAF-5FE88D6DA061}" type="sibTrans">
      <dgm:prSet/>
      <dgm:spPr/>
      <dgm:t>
        <a:bodyPr/>
        <a:lstStyle/>
        <a:p>
          <a:endParaRPr lang="zh-CN" altLang="en-US"/>
        </a:p>
      </dgm:t>
    </dgm:pt>
    <dgm:pt modelId="{1D70B282-9875-47E1-864B-0DB9F83A3309}">
      <dgm:prSet phldrT="[文本]" phldr="0" custT="0"/>
      <dgm:spPr/>
      <dgm:t>
        <a:bodyPr vert="horz" wrap="square"/>
        <a:lstStyle/>
        <a:p>
          <a:pPr>
            <a:lnSpc>
              <a:spcPct val="100000"/>
            </a:lnSpc>
            <a:spcBef>
              <a:spcPct val="0"/>
            </a:spcBef>
            <a:spcAft>
              <a:spcPct val="35000"/>
            </a:spcAft>
          </a:pPr>
          <a:r>
            <a:rPr lang="en-US" altLang="zh-CN"/>
            <a:t>3</a:t>
          </a:r>
        </a:p>
      </dgm:t>
    </dgm:pt>
    <dgm:pt modelId="{4682E278-8387-4875-A48B-989607C0A09E}" cxnId="{6E4BA6ED-88E2-46D0-B368-262E783154BC}" type="parTrans">
      <dgm:prSet/>
      <dgm:spPr/>
      <dgm:t>
        <a:bodyPr/>
        <a:lstStyle/>
        <a:p>
          <a:endParaRPr lang="zh-CN" altLang="en-US"/>
        </a:p>
      </dgm:t>
    </dgm:pt>
    <dgm:pt modelId="{DF77052B-043C-4E4A-8039-9D1D7DFB40F4}" cxnId="{6E4BA6ED-88E2-46D0-B368-262E783154BC}" type="sibTrans">
      <dgm:prSet/>
      <dgm:spPr/>
      <dgm:t>
        <a:bodyPr/>
        <a:lstStyle/>
        <a:p>
          <a:endParaRPr lang="zh-CN" altLang="en-US"/>
        </a:p>
      </dgm:t>
    </dgm:pt>
    <dgm:pt modelId="{30BE85C4-8BB0-4C0C-B58F-618B83FFA907}">
      <dgm:prSet phldrT="[文本]" phldr="0" custT="0"/>
      <dgm:spPr/>
      <dgm:t>
        <a:bodyPr vert="horz" wrap="square"/>
        <a:lstStyle/>
        <a:p>
          <a:pPr>
            <a:lnSpc>
              <a:spcPct val="100000"/>
            </a:lnSpc>
            <a:spcBef>
              <a:spcPct val="0"/>
            </a:spcBef>
            <a:spcAft>
              <a:spcPct val="15000"/>
            </a:spcAft>
          </a:pPr>
          <a:r>
            <a:rPr lang="zh-CN" altLang="en-US"/>
            <a:t>预缴税款时，</a:t>
          </a:r>
          <a:r>
            <a:rPr lang="zh-CN" altLang="en-US">
              <a:solidFill>
                <a:srgbClr val="FF0000"/>
              </a:solidFill>
            </a:rPr>
            <a:t>未申报扣除或未足额扣除</a:t>
          </a:r>
          <a:r>
            <a:rPr lang="zh-CN" altLang="en-US"/>
            <a:t>减除费用、专项扣除、专项附加扣除、依法确定的其他扣除或捐赠，以及</a:t>
          </a:r>
          <a:r>
            <a:rPr lang="zh-CN" altLang="en-US">
              <a:solidFill>
                <a:srgbClr val="FF0000"/>
              </a:solidFill>
            </a:rPr>
            <a:t>未申报享受或未足额享受</a:t>
          </a:r>
          <a:r>
            <a:rPr lang="zh-CN" altLang="en-US"/>
            <a:t>综合所得税收优惠等情形</a:t>
          </a:r>
        </a:p>
      </dgm:t>
    </dgm:pt>
    <dgm:pt modelId="{99A19955-80B2-46DE-B74C-C0C8C4D708F2}" cxnId="{7BEBBC92-AC8C-490B-A386-7F7E96B8CF7A}" type="parTrans">
      <dgm:prSet/>
      <dgm:spPr/>
      <dgm:t>
        <a:bodyPr/>
        <a:lstStyle/>
        <a:p>
          <a:endParaRPr lang="zh-CN" altLang="en-US"/>
        </a:p>
      </dgm:t>
    </dgm:pt>
    <dgm:pt modelId="{CB48F5C6-507D-451D-9B2B-7C607BFEAF95}" cxnId="{7BEBBC92-AC8C-490B-A386-7F7E96B8CF7A}" type="sibTrans">
      <dgm:prSet/>
      <dgm:spPr/>
      <dgm:t>
        <a:bodyPr/>
        <a:lstStyle/>
        <a:p>
          <a:endParaRPr lang="zh-CN" altLang="en-US"/>
        </a:p>
      </dgm:t>
    </dgm:pt>
    <dgm:pt modelId="{7BB0B505-7D43-42E4-8FC0-6C91316CBFEB}" type="pres">
      <dgm:prSet presAssocID="{DF9829FD-DD90-4EE7-BCD7-4AF299D6F45A}" presName="linearFlow" presStyleCnt="0">
        <dgm:presLayoutVars>
          <dgm:dir/>
          <dgm:animLvl val="lvl"/>
          <dgm:resizeHandles val="exact"/>
        </dgm:presLayoutVars>
      </dgm:prSet>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3">
        <dgm:presLayoutVars>
          <dgm:chMax val="1"/>
          <dgm:bulletEnabled val="1"/>
        </dgm:presLayoutVars>
      </dgm:prSet>
      <dgm:spPr/>
    </dgm:pt>
    <dgm:pt modelId="{544D3F38-216B-445A-B1B9-8008AEDB7A9D}" type="pres">
      <dgm:prSet presAssocID="{FCC504F5-317D-4294-815B-28489BDC5845}" presName="descendantText" presStyleLbl="alignAcc1" presStyleIdx="0" presStyleCnt="3">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3">
        <dgm:presLayoutVars>
          <dgm:chMax val="1"/>
          <dgm:bulletEnabled val="1"/>
        </dgm:presLayoutVars>
      </dgm:prSet>
      <dgm:spPr/>
    </dgm:pt>
    <dgm:pt modelId="{AC67BBE6-9B82-4D3D-BF22-48713AF46E9C}" type="pres">
      <dgm:prSet presAssocID="{780FAED3-C4BD-4FF1-8B67-8499CCFAE2ED}" presName="descendantText" presStyleLbl="alignAcc1" presStyleIdx="1" presStyleCnt="3">
        <dgm:presLayoutVars>
          <dgm:bulletEnabled val="1"/>
        </dgm:presLayoutVars>
      </dgm:prSet>
      <dgm:spPr/>
    </dgm:pt>
    <dgm:pt modelId="{5C381A65-34D3-41B1-9499-0884AAA35FC6}" type="pres">
      <dgm:prSet presAssocID="{34435F2A-D730-405E-99D5-BBC9FB7499FA}" presName="sp" presStyleCnt="0"/>
      <dgm:spPr/>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3">
        <dgm:presLayoutVars>
          <dgm:chMax val="1"/>
          <dgm:bulletEnabled val="1"/>
        </dgm:presLayoutVars>
      </dgm:prSet>
      <dgm:spPr/>
    </dgm:pt>
    <dgm:pt modelId="{BE17FEF5-EEE1-41BB-96FD-8FBB3FCF3860}" type="pres">
      <dgm:prSet presAssocID="{1D70B282-9875-47E1-864B-0DB9F83A3309}" presName="descendantText" presStyleLbl="alignAcc1" presStyleIdx="2" presStyleCnt="3">
        <dgm:presLayoutVars>
          <dgm:bulletEnabled val="1"/>
        </dgm:presLayoutVars>
      </dgm:prSet>
      <dgm:spPr/>
    </dgm:pt>
  </dgm:ptLst>
  <dgm:cxnLst>
    <dgm:cxn modelId="{C62A8B52-973F-4E44-BD75-22877B2563ED}" srcId="{DF9829FD-DD90-4EE7-BCD7-4AF299D6F45A}" destId="{FCC504F5-317D-4294-815B-28489BDC5845}" srcOrd="0" destOrd="0" parTransId="{8F05BE86-1921-41BD-B82E-72272E9475E9}" sibTransId="{67223200-D196-44B3-9DFD-D095DDBC10AB}"/>
    <dgm:cxn modelId="{38916022-62B8-45F9-87A6-9B0654A08905}" srcId="{FCC504F5-317D-4294-815B-28489BDC5845}" destId="{F3F66F6A-184E-4CBB-A544-AC2BF2A74FC0}" srcOrd="0" destOrd="0" parTransId="{7A0C70B0-5DAE-45AB-9915-863AC3FA4D2D}" sibTransId="{47DD308A-8526-455B-A37F-FEE2CC1C75AF}"/>
    <dgm:cxn modelId="{78AE014E-D171-44C4-A561-56DE1CB00746}" srcId="{DF9829FD-DD90-4EE7-BCD7-4AF299D6F45A}" destId="{780FAED3-C4BD-4FF1-8B67-8499CCFAE2ED}" srcOrd="1" destOrd="0" parTransId="{88C57C74-C9C4-46CF-A10B-13A1A1E7714C}" sibTransId="{34435F2A-D730-405E-99D5-BBC9FB7499FA}"/>
    <dgm:cxn modelId="{BCA32326-53A1-4702-ADAF-5FE88D6DA061}" srcId="{780FAED3-C4BD-4FF1-8B67-8499CCFAE2ED}" destId="{3E6D5D4F-935E-467F-A6CA-DFB49E904BF2}" srcOrd="0" destOrd="1" parTransId="{DFE6860A-9AF6-4E3A-8810-968954321458}" sibTransId="{F6E211F9-5728-4C1B-B4EC-036ED0730A63}"/>
    <dgm:cxn modelId="{6E4BA6ED-88E2-46D0-B368-262E783154BC}" srcId="{DF9829FD-DD90-4EE7-BCD7-4AF299D6F45A}" destId="{1D70B282-9875-47E1-864B-0DB9F83A3309}" srcOrd="2" destOrd="0" parTransId="{4682E278-8387-4875-A48B-989607C0A09E}" sibTransId="{DF77052B-043C-4E4A-8039-9D1D7DFB40F4}"/>
    <dgm:cxn modelId="{7BEBBC92-AC8C-490B-A386-7F7E96B8CF7A}" srcId="{1D70B282-9875-47E1-864B-0DB9F83A3309}" destId="{30BE85C4-8BB0-4C0C-B58F-618B83FFA907}" srcOrd="0" destOrd="2" parTransId="{99A19955-80B2-46DE-B74C-C0C8C4D708F2}" sibTransId="{CB48F5C6-507D-451D-9B2B-7C607BFEAF95}"/>
    <dgm:cxn modelId="{52472898-8904-4E5A-A316-85B9419398A7}" type="presOf" srcId="{DF9829FD-DD90-4EE7-BCD7-4AF299D6F45A}" destId="{7BB0B505-7D43-42E4-8FC0-6C91316CBFEB}" srcOrd="0" destOrd="0" presId="urn:microsoft.com/office/officeart/2005/8/layout/chevron2"/>
    <dgm:cxn modelId="{2A990723-0456-4BC6-834A-E52D790745A7}" type="presParOf" srcId="{7BB0B505-7D43-42E4-8FC0-6C91316CBFEB}" destId="{97F2BEE4-0E0F-4FCA-A4B0-E20AD8C04C13}" srcOrd="0" destOrd="0" presId="urn:microsoft.com/office/officeart/2005/8/layout/chevron2"/>
    <dgm:cxn modelId="{D66F4DD4-15BE-4174-A5BD-33A91043F46C}" type="presParOf" srcId="{97F2BEE4-0E0F-4FCA-A4B0-E20AD8C04C13}" destId="{A16E3110-57E1-4619-A55C-DCD0DD5CE084}" srcOrd="0" destOrd="0" presId="urn:microsoft.com/office/officeart/2005/8/layout/chevron2"/>
    <dgm:cxn modelId="{34BE4152-D9BB-44EE-A27B-6DFA05082A7E}" type="presOf" srcId="{FCC504F5-317D-4294-815B-28489BDC5845}" destId="{A16E3110-57E1-4619-A55C-DCD0DD5CE084}" srcOrd="0" destOrd="0" presId="urn:microsoft.com/office/officeart/2005/8/layout/chevron2"/>
    <dgm:cxn modelId="{D6F85C82-F3D6-426B-9373-A50AC8139064}" type="presParOf" srcId="{97F2BEE4-0E0F-4FCA-A4B0-E20AD8C04C13}" destId="{544D3F38-216B-445A-B1B9-8008AEDB7A9D}" srcOrd="1" destOrd="0" presId="urn:microsoft.com/office/officeart/2005/8/layout/chevron2"/>
    <dgm:cxn modelId="{7B921F8A-F536-4B38-84D0-C4C50891297C}" type="presOf" srcId="{F3F66F6A-184E-4CBB-A544-AC2BF2A74FC0}" destId="{544D3F38-216B-445A-B1B9-8008AEDB7A9D}" srcOrd="0" destOrd="0" presId="urn:microsoft.com/office/officeart/2005/8/layout/chevron2"/>
    <dgm:cxn modelId="{02B68B75-0CA9-46AD-9A2C-202E600ADD75}" type="presParOf" srcId="{7BB0B505-7D43-42E4-8FC0-6C91316CBFEB}" destId="{D3A691E5-F443-4F8D-81BB-9D15C0875E8C}" srcOrd="1" destOrd="0" presId="urn:microsoft.com/office/officeart/2005/8/layout/chevron2"/>
    <dgm:cxn modelId="{3062784D-34FE-4167-BC97-C081E59EC211}" type="presOf" srcId="{67223200-D196-44B3-9DFD-D095DDBC10AB}" destId="{D3A691E5-F443-4F8D-81BB-9D15C0875E8C}" srcOrd="0" destOrd="0" presId="urn:microsoft.com/office/officeart/2005/8/layout/chevron2"/>
    <dgm:cxn modelId="{72AD421A-1E75-4C18-A79A-6D601614D3A5}" type="presParOf" srcId="{7BB0B505-7D43-42E4-8FC0-6C91316CBFEB}" destId="{D4BECBBB-7CE2-4791-839D-9FE6F36B775D}" srcOrd="2" destOrd="0" presId="urn:microsoft.com/office/officeart/2005/8/layout/chevron2"/>
    <dgm:cxn modelId="{BE6B4580-35B2-4159-88F0-0FF5AEC859EF}" type="presParOf" srcId="{D4BECBBB-7CE2-4791-839D-9FE6F36B775D}" destId="{722E1094-83C7-45E2-B20F-DB9D09AD94F0}" srcOrd="0" destOrd="2" presId="urn:microsoft.com/office/officeart/2005/8/layout/chevron2"/>
    <dgm:cxn modelId="{D6CCE79C-38D3-4FDF-B2BC-31349DEF7675}" type="presOf" srcId="{780FAED3-C4BD-4FF1-8B67-8499CCFAE2ED}" destId="{722E1094-83C7-45E2-B20F-DB9D09AD94F0}" srcOrd="0" destOrd="0" presId="urn:microsoft.com/office/officeart/2005/8/layout/chevron2"/>
    <dgm:cxn modelId="{C08BCC88-365C-486A-9539-BF2DE0025940}" type="presParOf" srcId="{D4BECBBB-7CE2-4791-839D-9FE6F36B775D}" destId="{AC67BBE6-9B82-4D3D-BF22-48713AF46E9C}" srcOrd="1" destOrd="2" presId="urn:microsoft.com/office/officeart/2005/8/layout/chevron2"/>
    <dgm:cxn modelId="{42236169-7643-4FB0-BBB1-8B3ED808E5F5}" type="presOf" srcId="{3E6D5D4F-935E-467F-A6CA-DFB49E904BF2}" destId="{AC67BBE6-9B82-4D3D-BF22-48713AF46E9C}" srcOrd="0" destOrd="0" presId="urn:microsoft.com/office/officeart/2005/8/layout/chevron2"/>
    <dgm:cxn modelId="{187C11CD-A017-4FA0-B590-19B3AF775BFA}" type="presParOf" srcId="{7BB0B505-7D43-42E4-8FC0-6C91316CBFEB}" destId="{5C381A65-34D3-41B1-9499-0884AAA35FC6}" srcOrd="3" destOrd="0" presId="urn:microsoft.com/office/officeart/2005/8/layout/chevron2"/>
    <dgm:cxn modelId="{F3ED6A52-DAD6-4F48-ACE1-7843571F4917}" type="presOf" srcId="{34435F2A-D730-405E-99D5-BBC9FB7499FA}" destId="{5C381A65-34D3-41B1-9499-0884AAA35FC6}" srcOrd="0" destOrd="0" presId="urn:microsoft.com/office/officeart/2005/8/layout/chevron2"/>
    <dgm:cxn modelId="{D783D692-D2D2-4994-9C55-C724BD950D3D}" type="presParOf" srcId="{7BB0B505-7D43-42E4-8FC0-6C91316CBFEB}" destId="{C1BF0EA4-CB4D-4391-82EF-EC1874A282F9}" srcOrd="4" destOrd="0" presId="urn:microsoft.com/office/officeart/2005/8/layout/chevron2"/>
    <dgm:cxn modelId="{7C4BB886-A800-47D1-90BE-DA244B75D268}" type="presParOf" srcId="{C1BF0EA4-CB4D-4391-82EF-EC1874A282F9}" destId="{95C8A2DE-C1F8-4D5A-A3A4-1DC2FA1C0073}" srcOrd="0" destOrd="4" presId="urn:microsoft.com/office/officeart/2005/8/layout/chevron2"/>
    <dgm:cxn modelId="{51F9D3F6-EB98-4EDF-9513-DD11B1725F51}" type="presOf" srcId="{1D70B282-9875-47E1-864B-0DB9F83A3309}" destId="{95C8A2DE-C1F8-4D5A-A3A4-1DC2FA1C0073}" srcOrd="0" destOrd="0" presId="urn:microsoft.com/office/officeart/2005/8/layout/chevron2"/>
    <dgm:cxn modelId="{EF6FDA17-85C8-4A02-8C86-E4BE1D6DD480}" type="presParOf" srcId="{C1BF0EA4-CB4D-4391-82EF-EC1874A282F9}" destId="{BE17FEF5-EEE1-41BB-96FD-8FBB3FCF3860}" srcOrd="1" destOrd="4" presId="urn:microsoft.com/office/officeart/2005/8/layout/chevron2"/>
    <dgm:cxn modelId="{40A7DBD9-0428-4412-A10F-BC99A5B084FF}" type="presOf" srcId="{30BE85C4-8BB0-4C0C-B58F-618B83FFA907}" destId="{BE17FEF5-EEE1-41BB-96FD-8FBB3FCF3860}" srcOrd="0"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3110-57E1-4619-A55C-DCD0DD5CE084}">
      <dsp:nvSpPr>
        <dsp:cNvPr id="0" name=""/>
        <dsp:cNvSpPr/>
      </dsp:nvSpPr>
      <dsp:spPr>
        <a:xfrm rot="5400000">
          <a:off x="-202947" y="203826"/>
          <a:ext cx="1352981" cy="94708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altLang="zh-CN" sz="2400" kern="1200"/>
            <a:t>1</a:t>
          </a:r>
        </a:p>
      </dsp:txBody>
      <dsp:txXfrm rot="-5400000">
        <a:off x="1" y="474423"/>
        <a:ext cx="947087" cy="405894"/>
      </dsp:txXfrm>
    </dsp:sp>
    <dsp:sp modelId="{544D3F38-216B-445A-B1B9-8008AEDB7A9D}">
      <dsp:nvSpPr>
        <dsp:cNvPr id="0" name=""/>
        <dsp:cNvSpPr/>
      </dsp:nvSpPr>
      <dsp:spPr>
        <a:xfrm rot="5400000">
          <a:off x="3448537" y="-2500571"/>
          <a:ext cx="879438" cy="588233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altLang="en-US" sz="1500" kern="1200"/>
            <a:t>2</a:t>
          </a:r>
          <a:r>
            <a:rPr lang="en-US" altLang="zh-CN" sz="1500" kern="1200"/>
            <a:t>020</a:t>
          </a:r>
          <a:r>
            <a:rPr lang="zh-CN" altLang="en-US" sz="1500" kern="1200"/>
            <a:t>年度综合所得收入额</a:t>
          </a:r>
          <a:r>
            <a:rPr lang="zh-CN" altLang="en-US" sz="1500" kern="1200">
              <a:solidFill>
                <a:srgbClr val="FF0000"/>
              </a:solidFill>
            </a:rPr>
            <a:t>不超过6万元但已预缴</a:t>
          </a:r>
          <a:r>
            <a:rPr lang="zh-CN" altLang="en-US" sz="1500" kern="1200"/>
            <a:t>个人所得税</a:t>
          </a:r>
          <a:endParaRPr sz="1500" kern="1200"/>
        </a:p>
      </dsp:txBody>
      <dsp:txXfrm rot="-5400000">
        <a:off x="947088" y="43809"/>
        <a:ext cx="5839406" cy="793576"/>
      </dsp:txXfrm>
    </dsp:sp>
    <dsp:sp modelId="{722E1094-83C7-45E2-B20F-DB9D09AD94F0}">
      <dsp:nvSpPr>
        <dsp:cNvPr id="0" name=""/>
        <dsp:cNvSpPr/>
      </dsp:nvSpPr>
      <dsp:spPr>
        <a:xfrm rot="5400000">
          <a:off x="-202947" y="1359066"/>
          <a:ext cx="1352981" cy="947087"/>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altLang="zh-CN" sz="2400" kern="1200"/>
            <a:t>2</a:t>
          </a:r>
        </a:p>
      </dsp:txBody>
      <dsp:txXfrm rot="-5400000">
        <a:off x="1" y="1629663"/>
        <a:ext cx="947087" cy="405894"/>
      </dsp:txXfrm>
    </dsp:sp>
    <dsp:sp modelId="{AC67BBE6-9B82-4D3D-BF22-48713AF46E9C}">
      <dsp:nvSpPr>
        <dsp:cNvPr id="0" name=""/>
        <dsp:cNvSpPr/>
      </dsp:nvSpPr>
      <dsp:spPr>
        <a:xfrm rot="5400000">
          <a:off x="3448537" y="-1345330"/>
          <a:ext cx="879438" cy="5882337"/>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altLang="en-US" sz="1500" kern="1200"/>
            <a:t>年度中间劳务报酬、稿酬、特许权使用费适用的</a:t>
          </a:r>
          <a:r>
            <a:rPr lang="zh-CN" altLang="en-US" sz="1500" kern="1200">
              <a:solidFill>
                <a:srgbClr val="FF0000"/>
              </a:solidFill>
            </a:rPr>
            <a:t>预扣率高于</a:t>
          </a:r>
          <a:r>
            <a:rPr lang="zh-CN" altLang="en-US" sz="1500" kern="1200"/>
            <a:t>综合所得年适用税率</a:t>
          </a:r>
        </a:p>
      </dsp:txBody>
      <dsp:txXfrm rot="-5400000">
        <a:off x="947088" y="1199050"/>
        <a:ext cx="5839406" cy="793576"/>
      </dsp:txXfrm>
    </dsp:sp>
    <dsp:sp modelId="{95C8A2DE-C1F8-4D5A-A3A4-1DC2FA1C0073}">
      <dsp:nvSpPr>
        <dsp:cNvPr id="0" name=""/>
        <dsp:cNvSpPr/>
      </dsp:nvSpPr>
      <dsp:spPr>
        <a:xfrm rot="5400000">
          <a:off x="-202947" y="2514306"/>
          <a:ext cx="1352981" cy="947087"/>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altLang="zh-CN" sz="2400" kern="1200"/>
            <a:t>3</a:t>
          </a:r>
        </a:p>
      </dsp:txBody>
      <dsp:txXfrm rot="-5400000">
        <a:off x="1" y="2784903"/>
        <a:ext cx="947087" cy="405894"/>
      </dsp:txXfrm>
    </dsp:sp>
    <dsp:sp modelId="{BE17FEF5-EEE1-41BB-96FD-8FBB3FCF3860}">
      <dsp:nvSpPr>
        <dsp:cNvPr id="0" name=""/>
        <dsp:cNvSpPr/>
      </dsp:nvSpPr>
      <dsp:spPr>
        <a:xfrm rot="5400000">
          <a:off x="3448537" y="-190090"/>
          <a:ext cx="879438" cy="5882337"/>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altLang="en-US" sz="1500" kern="1200"/>
            <a:t>预缴税款时，</a:t>
          </a:r>
          <a:r>
            <a:rPr lang="zh-CN" altLang="en-US" sz="1500" kern="1200">
              <a:solidFill>
                <a:srgbClr val="FF0000"/>
              </a:solidFill>
            </a:rPr>
            <a:t>未申报扣除或未足额扣除</a:t>
          </a:r>
          <a:r>
            <a:rPr lang="zh-CN" altLang="en-US" sz="1500" kern="1200"/>
            <a:t>减除费用、专项扣除、专项附加扣除、依法确定的其他扣除或捐赠，以及</a:t>
          </a:r>
          <a:r>
            <a:rPr lang="zh-CN" altLang="en-US" sz="1500" kern="1200">
              <a:solidFill>
                <a:srgbClr val="FF0000"/>
              </a:solidFill>
            </a:rPr>
            <a:t>未申报享受或未足额享受</a:t>
          </a:r>
          <a:r>
            <a:rPr lang="zh-CN" altLang="en-US" sz="1500" kern="1200"/>
            <a:t>综合所得税收优惠等情形</a:t>
          </a:r>
        </a:p>
      </dsp:txBody>
      <dsp:txXfrm rot="-5400000">
        <a:off x="947088" y="2354290"/>
        <a:ext cx="5839406" cy="7935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66BD6620-9CF8-4408-9D94-341E7AE8E1C4}" type="slidenum">
              <a:rPr lang="zh-CN" altLang="en-US"/>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6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zh-CN" altLang="en-US"/>
              <a:t>国家税务总局繁昌县税务局兴税讲堂</a:t>
            </a:r>
            <a:endParaRPr lang="zh-CN" altLang="en-US"/>
          </a:p>
        </p:txBody>
      </p:sp>
      <p:sp>
        <p:nvSpPr>
          <p:cNvPr id="104906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28A965E-4154-4B35-8C42-A7955BFA115D}" type="datetimeFigureOut">
              <a:rPr lang="zh-CN" altLang="en-US"/>
            </a:fld>
            <a:endParaRPr lang="zh-CN" altLang="en-US"/>
          </a:p>
        </p:txBody>
      </p:sp>
      <p:sp>
        <p:nvSpPr>
          <p:cNvPr id="104906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906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104906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104906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27F3832-4945-4952-B3F8-3889651A32CF}" type="slidenum">
              <a:rPr lang="zh-CN" altLang="en-US"/>
            </a:fld>
            <a:endParaRPr lang="zh-CN" alt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bwMode="auto">
          <a:noFill/>
          <a:ln>
            <a:solidFill>
              <a:srgbClr val="000000"/>
            </a:solidFill>
            <a:miter lim="800000"/>
          </a:ln>
        </p:spPr>
      </p:sp>
      <p:sp>
        <p:nvSpPr>
          <p:cNvPr id="45058"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7171" name="灯片编号占位符 3"/>
          <p:cNvSpPr>
            <a:spLocks noGrp="1"/>
          </p:cNvSpPr>
          <p:nvPr>
            <p:ph type="sldNum" sz="quarter" idx="5"/>
          </p:nvPr>
        </p:nvSpPr>
        <p:spPr>
          <a:xfrm>
            <a:off x="3884613" y="8685213"/>
            <a:ext cx="2971800" cy="457200"/>
          </a:xfrm>
        </p:spPr>
        <p:txBody>
          <a:bodyPr wrap="square"/>
          <a:lstStyle/>
          <a:p>
            <a:pPr>
              <a:defRPr/>
            </a:pPr>
            <a:fld id="{8D651310-6B38-4D40-92E2-9076CCB301E5}"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bwMode="auto">
          <a:noFill/>
          <a:ln>
            <a:solidFill>
              <a:srgbClr val="000000"/>
            </a:solidFill>
            <a:miter lim="800000"/>
          </a:ln>
        </p:spPr>
      </p:sp>
      <p:sp>
        <p:nvSpPr>
          <p:cNvPr id="4710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9219" name="灯片编号占位符 3"/>
          <p:cNvSpPr>
            <a:spLocks noGrp="1"/>
          </p:cNvSpPr>
          <p:nvPr>
            <p:ph type="sldNum" sz="quarter" idx="5"/>
          </p:nvPr>
        </p:nvSpPr>
        <p:spPr>
          <a:xfrm>
            <a:off x="3884613" y="8685213"/>
            <a:ext cx="2971800" cy="457200"/>
          </a:xfrm>
        </p:spPr>
        <p:txBody>
          <a:bodyPr wrap="square"/>
          <a:lstStyle/>
          <a:p>
            <a:pPr>
              <a:defRPr/>
            </a:pPr>
            <a:fld id="{C66C3146-044C-467E-A471-4988783B699C}"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ln>
        </p:spPr>
      </p:sp>
      <p:sp>
        <p:nvSpPr>
          <p:cNvPr id="49154"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E0F43F02-0E93-47D6-BFC6-1423E908FA8D}"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ln>
        </p:spPr>
      </p:sp>
      <p:sp>
        <p:nvSpPr>
          <p:cNvPr id="49154"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E0F43F02-0E93-47D6-BFC6-1423E908FA8D}"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ln>
        </p:spPr>
      </p:sp>
      <p:sp>
        <p:nvSpPr>
          <p:cNvPr id="49154"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E0F43F02-0E93-47D6-BFC6-1423E908FA8D}"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noTextEdit="1"/>
          </p:cNvSpPr>
          <p:nvPr>
            <p:ph type="sldImg"/>
          </p:nvPr>
        </p:nvSpPr>
        <p:spPr bwMode="auto">
          <a:noFill/>
          <a:ln>
            <a:solidFill>
              <a:srgbClr val="000000"/>
            </a:solidFill>
            <a:miter lim="800000"/>
          </a:ln>
        </p:spPr>
      </p:sp>
      <p:sp>
        <p:nvSpPr>
          <p:cNvPr id="12902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01379" name="灯片编号占位符 3"/>
          <p:cNvSpPr>
            <a:spLocks noGrp="1"/>
          </p:cNvSpPr>
          <p:nvPr>
            <p:ph type="sldNum" sz="quarter" idx="5"/>
          </p:nvPr>
        </p:nvSpPr>
        <p:spPr>
          <a:xfrm>
            <a:off x="3884613" y="8685213"/>
            <a:ext cx="2971800" cy="457200"/>
          </a:xfrm>
        </p:spPr>
        <p:txBody>
          <a:bodyPr wrap="square"/>
          <a:lstStyle/>
          <a:p>
            <a:pPr>
              <a:defRPr/>
            </a:pPr>
            <a:fld id="{30D59FF4-4BB7-46A3-B548-985589059CC9}"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5DC92A-2657-4872-9C41-9806CB2DC416}" type="slidenum">
              <a:rPr lang="zh-CN" altLang="en-US"/>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Ctr="0" compatLnSpc="1">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0729704-8B66-4612-8F14-DDDBBCDAFE22}" type="slidenum">
              <a:rPr lang="zh-CN" altLang="en-US"/>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C66676-DC63-4CB4-95FB-E6CA8CC3668E}" type="slidenum">
              <a:rPr lang="zh-CN" altLang="en-US"/>
            </a:fld>
            <a:endParaRPr lang="zh-CN" altLang="en-US"/>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073353-5600-4C67-9F26-35B85BDD923F}" type="slidenum">
              <a:rPr lang="zh-CN" altLang="en-US"/>
            </a:fld>
            <a:endParaRPr lang="zh-CN" altLang="en-US"/>
          </a:p>
        </p:txBody>
      </p:sp>
    </p:spTree>
  </p:cSld>
  <p:clrMapOvr>
    <a:masterClrMapping/>
  </p:clrMapOvr>
  <p:transition spd="slow" advTm="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501A84-DDB3-421E-8603-7F2943082EAD}" type="slidenum">
              <a:rPr lang="zh-CN" altLang="en-US"/>
            </a:fld>
            <a:endParaRPr lang="zh-CN" altLang="en-US"/>
          </a:p>
        </p:txBody>
      </p:sp>
    </p:spTree>
  </p:cSld>
  <p:clrMapOvr>
    <a:masterClrMapping/>
  </p:clrMapOvr>
  <p:transition spd="slow" advTm="0">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KSO_Shape"/>
          <p:cNvSpPr/>
          <p:nvPr userDrawn="1"/>
        </p:nvSpPr>
        <p:spPr bwMode="auto">
          <a:xfrm>
            <a:off x="374650" y="95250"/>
            <a:ext cx="768350" cy="59055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fld>
            <a:endParaRPr kumimoji="1" lang="zh-CN" altLang="en-US"/>
          </a:p>
        </p:txBody>
      </p:sp>
      <p:sp>
        <p:nvSpPr>
          <p:cNvPr id="9" name="标题占位符 1"/>
          <p:cNvSpPr>
            <a:spLocks noGrp="1"/>
          </p:cNvSpPr>
          <p:nvPr>
            <p:ph type="title" hasCustomPrompt="1"/>
          </p:nvPr>
        </p:nvSpPr>
        <p:spPr>
          <a:xfrm>
            <a:off x="2161308" y="573699"/>
            <a:ext cx="9192491" cy="666189"/>
          </a:xfrm>
          <a:prstGeom prst="rect">
            <a:avLst/>
          </a:prstGeom>
          <a:effectLst>
            <a:outerShdw blurRad="317500" dist="63500" dir="8100000" algn="tr" rotWithShape="0">
              <a:prstClr val="black">
                <a:alpha val="20000"/>
              </a:prstClr>
            </a:outerShdw>
          </a:effectLst>
        </p:spPr>
        <p:txBody>
          <a:bodyPr vert="horz" lIns="91440" tIns="45720" rIns="91440" bIns="45720" rtlCol="0" anchor="ctr">
            <a:normAutofit/>
          </a:bodyPr>
          <a:lstStyle>
            <a:lvl1pPr>
              <a:defRPr sz="3600">
                <a:latin typeface="Impact" panose="020B0806030902050204" pitchFamily="34" charset="0"/>
              </a:defRPr>
            </a:lvl1pPr>
          </a:lstStyle>
          <a:p>
            <a:r>
              <a:rPr lang="zh-CN" altLang="en-US" dirty="0"/>
              <a:t>木先生：</a:t>
            </a:r>
            <a:r>
              <a:rPr lang="en-US" altLang="zh-CN" dirty="0"/>
              <a:t>PPT Never Sleeps</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a:xfrm>
            <a:off x="5308600" y="7169151"/>
            <a:ext cx="2743200" cy="365125"/>
          </a:xfrm>
        </p:spPr>
        <p:txBody>
          <a:bodyPr/>
          <a:lstStyle/>
          <a:p>
            <a:fld id="{CD2E312C-0221-2B4D-9917-4FF9209C4E0E}" type="slidenum">
              <a:rPr kumimoji="1" lang="zh-CN" altLang="en-US" smtClean="0"/>
            </a:fld>
            <a:endParaRPr kumimoji="1" lang="zh-CN" alt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fld id="{DB50C4D9-808C-4E95-82C0-94242742A3A7}" type="datetimeFigureOut">
              <a:rPr lang="en-US"/>
            </a:fld>
            <a:endParaRPr lang="en-US"/>
          </a:p>
        </p:txBody>
      </p:sp>
      <p:sp>
        <p:nvSpPr>
          <p:cNvPr id="5" name="页脚占位符 4"/>
          <p:cNvSpPr>
            <a:spLocks noGrp="1"/>
          </p:cNvSpPr>
          <p:nvPr>
            <p:ph type="ftr" sz="quarter" idx="11"/>
          </p:nvPr>
        </p:nvSpPr>
        <p:spPr/>
        <p:txBody>
          <a:bodyPr/>
          <a:lstStyle/>
          <a:p>
            <a:pPr>
              <a:defRPr/>
            </a:pPr>
          </a:p>
        </p:txBody>
      </p:sp>
      <p:sp>
        <p:nvSpPr>
          <p:cNvPr id="6" name="灯片编号占位符 5"/>
          <p:cNvSpPr>
            <a:spLocks noGrp="1"/>
          </p:cNvSpPr>
          <p:nvPr>
            <p:ph type="sldNum" sz="quarter" idx="12"/>
          </p:nvPr>
        </p:nvSpPr>
        <p:spPr/>
        <p:txBody>
          <a:bodyPr/>
          <a:lstStyle/>
          <a:p>
            <a:pPr>
              <a:defRPr/>
            </a:pPr>
            <a:fld id="{B0520876-8111-46F7-AFBB-379FC657C5BD}" type="slidenum">
              <a:rPr/>
            </a:fld>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939749-84AD-4210-A6F6-7FACB6E2A2F5}" type="slidenum">
              <a:rPr lang="zh-CN" altLang="en-US"/>
            </a:fld>
            <a:endParaRPr lang="zh-CN" altLang="en-US"/>
          </a:p>
        </p:txBody>
      </p:sp>
    </p:spTree>
  </p:cSld>
  <p:clrMapOvr>
    <a:masterClrMapping/>
  </p:clrMapOvr>
  <p:transition spd="slow" advTm="0">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sz="half" idx="2"/>
          </p:nvPr>
        </p:nvSpPr>
        <p:spPr>
          <a:xfrm>
            <a:off x="242722" y="1481032"/>
            <a:ext cx="3206750" cy="3926204"/>
          </a:xfrm>
          <a:prstGeom prst="rect">
            <a:avLst/>
          </a:prstGeom>
        </p:spPr>
        <p:txBody>
          <a:bodyPr/>
          <a:lstStyle>
            <a:lvl1pPr>
              <a:defRPr sz="2500" b="1" i="1">
                <a:solidFill>
                  <a:srgbClr val="333E50"/>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sz="half" idx="3"/>
          </p:nvPr>
        </p:nvSpPr>
        <p:spPr>
          <a:xfrm>
            <a:off x="7898130" y="1460753"/>
            <a:ext cx="3747134" cy="4385310"/>
          </a:xfrm>
          <a:prstGeom prst="rect">
            <a:avLst/>
          </a:prstGeom>
        </p:spPr>
        <p:txBody>
          <a:bodyPr/>
          <a:lstStyle>
            <a:lvl1pPr>
              <a:defRPr sz="2000" b="1" i="0">
                <a:solidFill>
                  <a:srgbClr val="2D75B6"/>
                </a:solidFill>
                <a:latin typeface="微软雅黑" panose="020B0503020204020204" pitchFamily="34" charset="-122"/>
                <a:cs typeface="微软雅黑" panose="020B0503020204020204" pitchFamily="34" charset="-122"/>
              </a:defRPr>
            </a:lvl1pPr>
          </a:lstStyle>
          <a:p/>
        </p:txBody>
      </p:sp>
      <p:sp>
        <p:nvSpPr>
          <p:cNvPr id="5" name="Holder 4"/>
          <p:cNvSpPr>
            <a:spLocks noGrp="1"/>
          </p:cNvSpPr>
          <p:nvPr>
            <p:ph type="ftr" sz="quarter" idx="10"/>
          </p:nvPr>
        </p:nvSpPr>
        <p:spPr/>
        <p:txBody>
          <a:bodyPr/>
          <a:lstStyle>
            <a:lvl1pPr>
              <a:defRPr/>
            </a:lvl1pPr>
          </a:lstStyle>
          <a:p>
            <a:pPr>
              <a:defRPr/>
            </a:pPr>
          </a:p>
        </p:txBody>
      </p:sp>
      <p:sp>
        <p:nvSpPr>
          <p:cNvPr id="6" name="Holder 5"/>
          <p:cNvSpPr>
            <a:spLocks noGrp="1"/>
          </p:cNvSpPr>
          <p:nvPr>
            <p:ph type="dt" sz="half" idx="11"/>
          </p:nvPr>
        </p:nvSpPr>
        <p:spPr/>
        <p:txBody>
          <a:bodyPr/>
          <a:lstStyle>
            <a:lvl1pPr>
              <a:defRPr/>
            </a:lvl1pPr>
          </a:lstStyle>
          <a:p>
            <a:pPr>
              <a:defRPr/>
            </a:pPr>
            <a:fld id="{F11431C6-AFE9-41DA-982E-AA48D635E1F9}" type="datetimeFigureOut">
              <a:rPr lang="en-US"/>
            </a:fld>
            <a:endParaRPr lang="en-US"/>
          </a:p>
        </p:txBody>
      </p:sp>
      <p:sp>
        <p:nvSpPr>
          <p:cNvPr id="7" name="Holder 6"/>
          <p:cNvSpPr>
            <a:spLocks noGrp="1"/>
          </p:cNvSpPr>
          <p:nvPr>
            <p:ph type="sldNum" sz="quarter" idx="12"/>
          </p:nvPr>
        </p:nvSpPr>
        <p:spPr/>
        <p:txBody>
          <a:bodyPr/>
          <a:lstStyle>
            <a:lvl1pPr>
              <a:defRPr/>
            </a:lvl1pPr>
          </a:lstStyle>
          <a:p>
            <a:pPr>
              <a:defRPr/>
            </a:pPr>
            <a:fld id="{83C68F49-3CEF-4A1D-BB93-6E0DB93954E2}"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2B5349D-DC9F-465E-8233-5744F989C102}" type="slidenum">
              <a:rPr lang="zh-CN" altLang="en-US"/>
            </a:fld>
            <a:endParaRPr lang="zh-CN" altLang="en-US"/>
          </a:p>
        </p:txBody>
      </p:sp>
    </p:spTree>
  </p:cSld>
  <p:clrMapOvr>
    <a:masterClrMapping/>
  </p:clrMapOvr>
  <p:transition spd="slow" advTm="0">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58611" y="2011756"/>
            <a:ext cx="874776" cy="940435"/>
          </a:xfrm>
          <a:prstGeom prst="rect">
            <a:avLst/>
          </a:prstGeom>
        </p:spPr>
        <p:txBody>
          <a:bodyPr/>
          <a:lstStyle>
            <a:lvl1pPr>
              <a:defRPr sz="6000" b="0" i="1">
                <a:solidFill>
                  <a:srgbClr val="F1F1F1"/>
                </a:solidFill>
                <a:latin typeface="Arial" panose="020B0604020202020204"/>
                <a:cs typeface="Arial" panose="020B0604020202020204"/>
              </a:defRPr>
            </a:lvl1pPr>
          </a:lstStyle>
          <a:p/>
        </p:txBody>
      </p:sp>
      <p:sp>
        <p:nvSpPr>
          <p:cNvPr id="3" name="Holder 3"/>
          <p:cNvSpPr>
            <a:spLocks noGrp="1"/>
          </p:cNvSpPr>
          <p:nvPr>
            <p:ph type="subTitle" idx="4"/>
          </p:nvPr>
        </p:nvSpPr>
        <p:spPr>
          <a:xfrm>
            <a:off x="1384046" y="5263388"/>
            <a:ext cx="9423907" cy="882650"/>
          </a:xfrm>
          <a:prstGeom prst="rect">
            <a:avLst/>
          </a:prstGeom>
        </p:spPr>
        <p:txBody>
          <a:bodyPr/>
          <a:lstStyle>
            <a:lvl1pPr>
              <a:defRPr sz="2000" b="1" i="0">
                <a:solidFill>
                  <a:srgbClr val="D14552"/>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type="ftr" sz="quarter" idx="10"/>
          </p:nvPr>
        </p:nvSpPr>
        <p:spPr/>
        <p:txBody>
          <a:bodyPr/>
          <a:lstStyle>
            <a:lvl1pPr>
              <a:defRPr/>
            </a:lvl1pPr>
          </a:lstStyle>
          <a:p>
            <a:pPr>
              <a:defRPr/>
            </a:pPr>
          </a:p>
        </p:txBody>
      </p:sp>
      <p:sp>
        <p:nvSpPr>
          <p:cNvPr id="5" name="Holder 5"/>
          <p:cNvSpPr>
            <a:spLocks noGrp="1"/>
          </p:cNvSpPr>
          <p:nvPr>
            <p:ph type="dt" sz="half" idx="11"/>
          </p:nvPr>
        </p:nvSpPr>
        <p:spPr/>
        <p:txBody>
          <a:bodyPr/>
          <a:lstStyle>
            <a:lvl1pPr>
              <a:defRPr/>
            </a:lvl1pPr>
          </a:lstStyle>
          <a:p>
            <a:pPr>
              <a:defRPr/>
            </a:pPr>
            <a:fld id="{3CA041D5-ADE2-40B1-BFC5-E0D747A883B3}" type="datetimeFigureOut">
              <a:rPr lang="en-US"/>
            </a:fld>
            <a:endParaRPr lang="en-US"/>
          </a:p>
        </p:txBody>
      </p:sp>
      <p:sp>
        <p:nvSpPr>
          <p:cNvPr id="6" name="Holder 6"/>
          <p:cNvSpPr>
            <a:spLocks noGrp="1"/>
          </p:cNvSpPr>
          <p:nvPr>
            <p:ph type="sldNum" sz="quarter" idx="12"/>
          </p:nvPr>
        </p:nvSpPr>
        <p:spPr/>
        <p:txBody>
          <a:bodyPr/>
          <a:lstStyle>
            <a:lvl1pPr>
              <a:defRPr/>
            </a:lvl1pPr>
          </a:lstStyle>
          <a:p>
            <a:pPr>
              <a:defRPr/>
            </a:pPr>
            <a:fld id="{9A6E0E6A-91D9-4ED3-BFF5-FECFC47A390F}" type="slidenum">
              <a:rPr/>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4" name="bk object 16"/>
          <p:cNvSpPr/>
          <p:nvPr/>
        </p:nvSpPr>
        <p:spPr>
          <a:xfrm>
            <a:off x="0" y="0"/>
            <a:ext cx="12192000" cy="6858000"/>
          </a:xfrm>
          <a:prstGeom prst="rect">
            <a:avLst/>
          </a:prstGeom>
          <a:blipFill>
            <a:blip r:embed="rId2" cstate="print"/>
            <a:stretch>
              <a:fillRect/>
            </a:stretch>
          </a:blip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5" name="bk object 17"/>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F1F1F1">
              <a:alpha val="94117"/>
            </a:srgbClr>
          </a:solid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body" idx="1"/>
          </p:nvPr>
        </p:nvSpPr>
        <p:spPr/>
        <p:txBody>
          <a:bodyPr/>
          <a:lstStyle>
            <a:lvl1pPr>
              <a:defRPr b="0" i="0">
                <a:solidFill>
                  <a:schemeClr val="tx1"/>
                </a:solidFill>
              </a:defRPr>
            </a:lvl1pPr>
          </a:lstStyle>
          <a:p/>
        </p:txBody>
      </p:sp>
      <p:sp>
        <p:nvSpPr>
          <p:cNvPr id="6" name="Holder 4"/>
          <p:cNvSpPr>
            <a:spLocks noGrp="1"/>
          </p:cNvSpPr>
          <p:nvPr>
            <p:ph type="ftr" sz="quarter" idx="10"/>
          </p:nvPr>
        </p:nvSpPr>
        <p:spPr/>
        <p:txBody>
          <a:bodyPr/>
          <a:lstStyle>
            <a:lvl1pPr algn="ctr">
              <a:defRPr>
                <a:solidFill>
                  <a:schemeClr val="tx1">
                    <a:tint val="75000"/>
                  </a:schemeClr>
                </a:solidFill>
              </a:defRPr>
            </a:lvl1pPr>
          </a:lstStyle>
          <a:p>
            <a:pPr>
              <a:defRPr/>
            </a:pPr>
          </a:p>
        </p:txBody>
      </p:sp>
      <p:sp>
        <p:nvSpPr>
          <p:cNvPr id="7" name="Holder 5"/>
          <p:cNvSpPr>
            <a:spLocks noGrp="1"/>
          </p:cNvSpPr>
          <p:nvPr>
            <p:ph type="dt" sz="half" idx="11"/>
          </p:nvPr>
        </p:nvSpPr>
        <p:spPr/>
        <p:txBody>
          <a:bodyPr/>
          <a:lstStyle>
            <a:lvl1pPr algn="l">
              <a:defRPr>
                <a:solidFill>
                  <a:schemeClr val="tx1">
                    <a:tint val="75000"/>
                  </a:schemeClr>
                </a:solidFill>
              </a:defRPr>
            </a:lvl1pPr>
          </a:lstStyle>
          <a:p>
            <a:pPr>
              <a:defRPr/>
            </a:pPr>
            <a:fld id="{DB50C4D9-808C-4E95-82C0-94242742A3A7}" type="datetimeFigureOut">
              <a:rPr lang="en-US"/>
            </a:fld>
            <a:endParaRPr lang="en-US"/>
          </a:p>
        </p:txBody>
      </p:sp>
      <p:sp>
        <p:nvSpPr>
          <p:cNvPr id="8" name="Holder 6"/>
          <p:cNvSpPr>
            <a:spLocks noGrp="1"/>
          </p:cNvSpPr>
          <p:nvPr>
            <p:ph type="sldNum" sz="quarter" idx="12"/>
          </p:nvPr>
        </p:nvSpPr>
        <p:spPr/>
        <p:txBody>
          <a:bodyPr/>
          <a:lstStyle>
            <a:lvl1pPr algn="r">
              <a:defRPr>
                <a:solidFill>
                  <a:schemeClr val="tx1">
                    <a:tint val="75000"/>
                  </a:schemeClr>
                </a:solidFill>
              </a:defRPr>
            </a:lvl1pPr>
          </a:lstStyle>
          <a:p>
            <a:pPr>
              <a:defRPr/>
            </a:pPr>
            <a:fld id="{B0520876-8111-46F7-AFBB-379FC657C5BD}" type="slidenum">
              <a:rPr/>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sz="half" idx="2"/>
          </p:nvPr>
        </p:nvSpPr>
        <p:spPr>
          <a:xfrm>
            <a:off x="242722" y="1481032"/>
            <a:ext cx="3206750" cy="3926204"/>
          </a:xfrm>
          <a:prstGeom prst="rect">
            <a:avLst/>
          </a:prstGeom>
        </p:spPr>
        <p:txBody>
          <a:bodyPr/>
          <a:lstStyle>
            <a:lvl1pPr>
              <a:defRPr sz="2500" b="1" i="1">
                <a:solidFill>
                  <a:srgbClr val="333E50"/>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sz="half" idx="3"/>
          </p:nvPr>
        </p:nvSpPr>
        <p:spPr>
          <a:xfrm>
            <a:off x="7898130" y="1460753"/>
            <a:ext cx="3747134" cy="4385310"/>
          </a:xfrm>
          <a:prstGeom prst="rect">
            <a:avLst/>
          </a:prstGeom>
        </p:spPr>
        <p:txBody>
          <a:bodyPr/>
          <a:lstStyle>
            <a:lvl1pPr>
              <a:defRPr sz="2000" b="1" i="0">
                <a:solidFill>
                  <a:srgbClr val="2D75B6"/>
                </a:solidFill>
                <a:latin typeface="微软雅黑" panose="020B0503020204020204" pitchFamily="34" charset="-122"/>
                <a:cs typeface="微软雅黑" panose="020B0503020204020204" pitchFamily="34" charset="-122"/>
              </a:defRPr>
            </a:lvl1pPr>
          </a:lstStyle>
          <a:p/>
        </p:txBody>
      </p:sp>
      <p:sp>
        <p:nvSpPr>
          <p:cNvPr id="5" name="Holder 4"/>
          <p:cNvSpPr>
            <a:spLocks noGrp="1"/>
          </p:cNvSpPr>
          <p:nvPr>
            <p:ph type="ftr" sz="quarter" idx="10"/>
          </p:nvPr>
        </p:nvSpPr>
        <p:spPr/>
        <p:txBody>
          <a:bodyPr/>
          <a:lstStyle>
            <a:lvl1pPr>
              <a:defRPr/>
            </a:lvl1pPr>
          </a:lstStyle>
          <a:p>
            <a:pPr>
              <a:defRPr/>
            </a:pPr>
          </a:p>
        </p:txBody>
      </p:sp>
      <p:sp>
        <p:nvSpPr>
          <p:cNvPr id="6" name="Holder 5"/>
          <p:cNvSpPr>
            <a:spLocks noGrp="1"/>
          </p:cNvSpPr>
          <p:nvPr>
            <p:ph type="dt" sz="half" idx="11"/>
          </p:nvPr>
        </p:nvSpPr>
        <p:spPr/>
        <p:txBody>
          <a:bodyPr/>
          <a:lstStyle>
            <a:lvl1pPr>
              <a:defRPr/>
            </a:lvl1pPr>
          </a:lstStyle>
          <a:p>
            <a:pPr>
              <a:defRPr/>
            </a:pPr>
            <a:fld id="{F11431C6-AFE9-41DA-982E-AA48D635E1F9}" type="datetimeFigureOut">
              <a:rPr lang="en-US"/>
            </a:fld>
            <a:endParaRPr lang="en-US"/>
          </a:p>
        </p:txBody>
      </p:sp>
      <p:sp>
        <p:nvSpPr>
          <p:cNvPr id="7" name="Holder 6"/>
          <p:cNvSpPr>
            <a:spLocks noGrp="1"/>
          </p:cNvSpPr>
          <p:nvPr>
            <p:ph type="sldNum" sz="quarter" idx="12"/>
          </p:nvPr>
        </p:nvSpPr>
        <p:spPr/>
        <p:txBody>
          <a:bodyPr/>
          <a:lstStyle>
            <a:lvl1pPr>
              <a:defRPr/>
            </a:lvl1pPr>
          </a:lstStyle>
          <a:p>
            <a:pPr>
              <a:defRPr/>
            </a:pPr>
            <a:fld id="{83C68F49-3CEF-4A1D-BB93-6E0DB93954E2}" type="slidenum">
              <a:rPr/>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4"/>
          <p:cNvSpPr>
            <a:spLocks noGrp="1"/>
          </p:cNvSpPr>
          <p:nvPr>
            <p:ph type="ftr" sz="quarter" idx="10"/>
          </p:nvPr>
        </p:nvSpPr>
        <p:spPr/>
        <p:txBody>
          <a:bodyPr/>
          <a:lstStyle>
            <a:lvl1pPr>
              <a:defRPr/>
            </a:lvl1pPr>
          </a:lstStyle>
          <a:p>
            <a:pPr>
              <a:defRPr/>
            </a:pPr>
          </a:p>
        </p:txBody>
      </p:sp>
      <p:sp>
        <p:nvSpPr>
          <p:cNvPr id="4" name="Holder 5"/>
          <p:cNvSpPr>
            <a:spLocks noGrp="1"/>
          </p:cNvSpPr>
          <p:nvPr>
            <p:ph type="dt" sz="half" idx="11"/>
          </p:nvPr>
        </p:nvSpPr>
        <p:spPr/>
        <p:txBody>
          <a:bodyPr/>
          <a:lstStyle>
            <a:lvl1pPr>
              <a:defRPr/>
            </a:lvl1pPr>
          </a:lstStyle>
          <a:p>
            <a:pPr>
              <a:defRPr/>
            </a:pPr>
            <a:fld id="{3256D7E5-F816-4BAA-9EAE-58B9D3E5DD54}" type="datetimeFigureOut">
              <a:rPr lang="en-US"/>
            </a:fld>
            <a:endParaRPr lang="en-US"/>
          </a:p>
        </p:txBody>
      </p:sp>
      <p:sp>
        <p:nvSpPr>
          <p:cNvPr id="5" name="Holder 6"/>
          <p:cNvSpPr>
            <a:spLocks noGrp="1"/>
          </p:cNvSpPr>
          <p:nvPr>
            <p:ph type="sldNum" sz="quarter" idx="12"/>
          </p:nvPr>
        </p:nvSpPr>
        <p:spPr/>
        <p:txBody>
          <a:bodyPr/>
          <a:lstStyle>
            <a:lvl1pPr>
              <a:defRPr/>
            </a:lvl1pPr>
          </a:lstStyle>
          <a:p>
            <a:pPr>
              <a:defRPr/>
            </a:pPr>
            <a:fld id="{0D1B5312-68D2-405B-BF8A-DB800144EEC9}" type="slidenum">
              <a:rPr/>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p>
        </p:txBody>
      </p:sp>
      <p:sp>
        <p:nvSpPr>
          <p:cNvPr id="3" name="Holder 5"/>
          <p:cNvSpPr>
            <a:spLocks noGrp="1"/>
          </p:cNvSpPr>
          <p:nvPr>
            <p:ph type="dt" sz="half" idx="11"/>
          </p:nvPr>
        </p:nvSpPr>
        <p:spPr/>
        <p:txBody>
          <a:bodyPr/>
          <a:lstStyle>
            <a:lvl1pPr>
              <a:defRPr/>
            </a:lvl1pPr>
          </a:lstStyle>
          <a:p>
            <a:pPr>
              <a:defRPr/>
            </a:pPr>
            <a:fld id="{8C9126DF-9C41-4D93-AE4B-6CF70611D795}" type="datetimeFigureOut">
              <a:rPr lang="en-US"/>
            </a:fld>
            <a:endParaRPr lang="en-US"/>
          </a:p>
        </p:txBody>
      </p:sp>
      <p:sp>
        <p:nvSpPr>
          <p:cNvPr id="4" name="Holder 6"/>
          <p:cNvSpPr>
            <a:spLocks noGrp="1"/>
          </p:cNvSpPr>
          <p:nvPr>
            <p:ph type="sldNum" sz="quarter" idx="12"/>
          </p:nvPr>
        </p:nvSpPr>
        <p:spPr/>
        <p:txBody>
          <a:bodyPr/>
          <a:lstStyle>
            <a:lvl1pPr>
              <a:defRPr/>
            </a:lvl1pPr>
          </a:lstStyle>
          <a:p>
            <a:pPr>
              <a:defRPr/>
            </a:pPr>
            <a:fld id="{3CE7440C-E721-43C1-BB4A-C13AA0F2FEA0}"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C81F98-A3F8-45CA-825F-85E8C9A2CA55}" type="slidenum">
              <a:rPr lang="zh-CN" altLang="en-US"/>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DB116F9-EA41-444A-9C3C-615E4B911407}" type="slidenum">
              <a:rPr lang="zh-CN" altLang="en-US"/>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103572-4FC0-4256-8B3A-479D1513F314}" type="slidenum">
              <a:rPr lang="zh-CN" altLang="en-US"/>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EE90052-FB17-4EC3-9E76-BDB0344314D3}" type="slidenum">
              <a:rPr lang="zh-CN" altLang="en-US"/>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57517B2-4EAF-435E-800F-6614CB46D0CC}" type="slidenum">
              <a:rPr lang="zh-CN" altLang="en-US"/>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CA24B0-4B6E-4399-AD36-C58C08C62240}" type="slidenum">
              <a:rPr lang="zh-CN" altLang="en-US"/>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2.jpeg"/><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6713"/>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6350"/>
            <a:ext cx="3860800" cy="366713"/>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6713"/>
          </a:xfrm>
          <a:prstGeom prst="rect">
            <a:avLst/>
          </a:prstGeom>
        </p:spPr>
        <p:txBody>
          <a:bodyPr vert="horz" wrap="square" lIns="91440" tIns="45720" rIns="91440" bIns="45720" numCol="1" anchor="ctr" anchorCtr="0" compatLnSpc="1"/>
          <a:lstStyle>
            <a:lvl1pPr algn="r">
              <a:defRPr sz="1600" noProof="1" dirty="0">
                <a:solidFill>
                  <a:srgbClr val="898989"/>
                </a:solidFill>
                <a:latin typeface="Calibri" panose="020F0502020204030204" pitchFamily="34" charset="0"/>
                <a:ea typeface="宋体" panose="02010600030101010101" pitchFamily="2" charset="-122"/>
              </a:defRPr>
            </a:lvl1pPr>
          </a:lstStyle>
          <a:p>
            <a:pPr>
              <a:defRPr/>
            </a:pPr>
            <a:fld id="{B20AB055-1573-4198-9CEF-8A40F163704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0">
    <p:cover/>
  </p:transition>
  <p:hf sldNum="0" hdr="0" ftr="0" dt="0"/>
  <p:txStyles>
    <p:titleStyle>
      <a:lvl1pPr algn="ctr" rtl="0" eaLnBrk="0" fontAlgn="base" hangingPunct="0">
        <a:spcBef>
          <a:spcPct val="0"/>
        </a:spcBef>
        <a:spcAft>
          <a:spcPct val="0"/>
        </a:spcAft>
        <a:defRPr sz="5800" kern="1200">
          <a:solidFill>
            <a:schemeClr val="tx1"/>
          </a:solidFill>
          <a:latin typeface="+mj-lt"/>
          <a:ea typeface="+mj-ea"/>
          <a:cs typeface="+mj-cs"/>
        </a:defRPr>
      </a:lvl1pPr>
      <a:lvl2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ts val="125"/>
        </a:spcBef>
        <a:spcAft>
          <a:spcPct val="0"/>
        </a:spcAft>
        <a:buFont typeface="Arial" panose="020B0604020202020204" pitchFamily="34" charset="0"/>
        <a:buChar char="•"/>
        <a:defRPr sz="4200" kern="1200">
          <a:solidFill>
            <a:schemeClr val="tx1"/>
          </a:solidFill>
          <a:latin typeface="+mn-lt"/>
          <a:ea typeface="+mn-ea"/>
          <a:cs typeface="+mn-cs"/>
        </a:defRPr>
      </a:lvl1pPr>
      <a:lvl2pPr marL="990600" indent="-381000" algn="l" rtl="0" eaLnBrk="0" fontAlgn="base" hangingPunct="0">
        <a:spcBef>
          <a:spcPts val="125"/>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ts val="125"/>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4pPr>
      <a:lvl5pPr marL="2743200" indent="-304800" algn="l"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a:defRPr/>
            </a:pPr>
            <a:fld id="{870CB43B-0188-45C6-B50B-7AE61C0D134F}" type="datetimeFigureOut">
              <a:rPr lang="en-US"/>
            </a:fld>
            <a:endParaRPr lang="en-US"/>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a:defRPr/>
            </a:pPr>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a:defRPr/>
            </a:pPr>
            <a:fld id="{88EB5071-00BF-4BA9-8917-772181421168}" type="slidenum">
              <a:rPr/>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6" cstate="print"/>
            <a:stretch>
              <a:fillRect/>
            </a:stretch>
          </a:blip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35843" name="Holder 2"/>
          <p:cNvSpPr>
            <a:spLocks noGrp="1"/>
          </p:cNvSpPr>
          <p:nvPr>
            <p:ph type="title"/>
          </p:nvPr>
        </p:nvSpPr>
        <p:spPr bwMode="auto">
          <a:xfrm>
            <a:off x="700088" y="1066800"/>
            <a:ext cx="4445000" cy="573088"/>
          </a:xfrm>
          <a:prstGeom prst="rect">
            <a:avLst/>
          </a:prstGeom>
          <a:noFill/>
          <a:ln w="9525">
            <a:noFill/>
            <a:miter lim="800000"/>
          </a:ln>
        </p:spPr>
        <p:txBody>
          <a:bodyPr vert="horz" wrap="square" lIns="0" tIns="0" rIns="0" bIns="0" numCol="1" anchor="t" anchorCtr="0" compatLnSpc="1">
            <a:spAutoFit/>
          </a:bodyPr>
          <a:lstStyle/>
          <a:p>
            <a:pPr lvl="0"/>
            <a:endParaRPr lang="zh-CN" altLang="en-US"/>
          </a:p>
        </p:txBody>
      </p:sp>
      <p:sp>
        <p:nvSpPr>
          <p:cNvPr id="35844" name="Holder 3"/>
          <p:cNvSpPr>
            <a:spLocks noGrp="1"/>
          </p:cNvSpPr>
          <p:nvPr>
            <p:ph type="body" idx="1"/>
          </p:nvPr>
        </p:nvSpPr>
        <p:spPr bwMode="auto">
          <a:xfrm>
            <a:off x="454025" y="1881188"/>
            <a:ext cx="11283950" cy="4506912"/>
          </a:xfrm>
          <a:prstGeom prst="rect">
            <a:avLst/>
          </a:prstGeom>
          <a:noFill/>
          <a:ln w="9525">
            <a:noFill/>
            <a:miter lim="800000"/>
          </a:ln>
        </p:spPr>
        <p:txBody>
          <a:bodyPr vert="horz" wrap="square" lIns="0" tIns="0" rIns="0" bIns="0" numCol="1" anchor="t" anchorCtr="0" compatLnSpc="1">
            <a:spAutoFit/>
          </a:bodyPr>
          <a:lstStyle/>
          <a:p>
            <a:pPr lvl="0"/>
            <a:endParaRPr lang="zh-CN" altLang="en-US"/>
          </a:p>
        </p:txBody>
      </p:sp>
      <p:sp>
        <p:nvSpPr>
          <p:cNvPr id="4" name="Holder 4"/>
          <p:cNvSpPr>
            <a:spLocks noGrp="1"/>
          </p:cNvSpPr>
          <p:nvPr>
            <p:ph type="ftr" sz="quarter" idx="5"/>
          </p:nvPr>
        </p:nvSpPr>
        <p:spPr>
          <a:xfrm>
            <a:off x="4144963" y="6378575"/>
            <a:ext cx="3902075" cy="342900"/>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ea typeface="宋体" panose="02010600030101010101" pitchFamily="2" charset="-122"/>
              </a:defRPr>
            </a:lvl1pPr>
          </a:lstStyle>
          <a:p>
            <a:pPr>
              <a:defRPr/>
            </a:pPr>
          </a:p>
        </p:txBody>
      </p:sp>
      <p:sp>
        <p:nvSpPr>
          <p:cNvPr id="5" name="Holder 5"/>
          <p:cNvSpPr>
            <a:spLocks noGrp="1"/>
          </p:cNvSpPr>
          <p:nvPr>
            <p:ph type="dt" sz="half" idx="6"/>
          </p:nvPr>
        </p:nvSpPr>
        <p:spPr>
          <a:xfrm>
            <a:off x="609600" y="6378575"/>
            <a:ext cx="2803525" cy="342900"/>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ea typeface="宋体" panose="02010600030101010101" pitchFamily="2" charset="-122"/>
              </a:defRPr>
            </a:lvl1pPr>
          </a:lstStyle>
          <a:p>
            <a:pPr>
              <a:defRPr/>
            </a:pPr>
            <a:fld id="{870CB43B-0188-45C6-B50B-7AE61C0D134F}" type="datetimeFigureOut">
              <a:rPr lang="en-US"/>
            </a:fld>
            <a:endParaRPr lang="en-US"/>
          </a:p>
        </p:txBody>
      </p:sp>
      <p:sp>
        <p:nvSpPr>
          <p:cNvPr id="6" name="Holder 6"/>
          <p:cNvSpPr>
            <a:spLocks noGrp="1"/>
          </p:cNvSpPr>
          <p:nvPr>
            <p:ph type="sldNum" sz="quarter" idx="7"/>
          </p:nvPr>
        </p:nvSpPr>
        <p:spPr>
          <a:xfrm>
            <a:off x="8778875" y="6378575"/>
            <a:ext cx="2803525" cy="274638"/>
          </a:xfrm>
          <a:prstGeom prst="rect">
            <a:avLst/>
          </a:prstGeom>
        </p:spPr>
        <p:txBody>
          <a:bodyPr wrap="square" lIns="0" tIns="0" rIns="0" bIns="0">
            <a:spAutoFit/>
          </a:bodyPr>
          <a:lstStyle>
            <a:lvl1pPr algn="r">
              <a:defRPr>
                <a:solidFill>
                  <a:schemeClr val="tx1">
                    <a:tint val="75000"/>
                  </a:schemeClr>
                </a:solidFill>
                <a:latin typeface="Arial" panose="020B0604020202020204" pitchFamily="34" charset="0"/>
                <a:ea typeface="宋体" panose="02010600030101010101" pitchFamily="2" charset="-122"/>
              </a:defRPr>
            </a:lvl1pPr>
          </a:lstStyle>
          <a:p>
            <a:pPr>
              <a:defRPr/>
            </a:pPr>
            <a:fld id="{88EB5071-00BF-4BA9-8917-772181421168}" type="slidenum">
              <a:rPr/>
            </a:fld>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19.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6.xml"/><Relationship Id="rId2" Type="http://schemas.openxmlformats.org/officeDocument/2006/relationships/tags" Target="../tags/tag12.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7.jpeg"/><Relationship Id="rId1"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jpeg"/><Relationship Id="rId1"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1.png"/><Relationship Id="rId1" Type="http://schemas.openxmlformats.org/officeDocument/2006/relationships/image" Target="../media/image20.jpe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9.png"/><Relationship Id="rId1"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1.png"/><Relationship Id="rId1"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88"/>
            <a:ext cx="12192000" cy="4233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6146" name="矩形 47"/>
          <p:cNvSpPr/>
          <p:nvPr/>
        </p:nvSpPr>
        <p:spPr>
          <a:xfrm>
            <a:off x="488950" y="1133475"/>
            <a:ext cx="11329988" cy="1732915"/>
          </a:xfrm>
          <a:prstGeom prst="rect">
            <a:avLst/>
          </a:prstGeom>
          <a:noFill/>
          <a:ln w="9525">
            <a:noFill/>
          </a:ln>
        </p:spPr>
        <p:txBody>
          <a:bodyPr lIns="91428" tIns="45713" rIns="91428" bIns="45713">
            <a:spAutoFit/>
          </a:bodyPr>
          <a:lstStyle/>
          <a:p>
            <a:pPr algn="ctr">
              <a:defRPr/>
            </a:pPr>
            <a:r>
              <a:rPr lang="en-US" altLang="zh-CN" sz="5335" b="1" dirty="0">
                <a:solidFill>
                  <a:schemeClr val="bg1"/>
                </a:solidFill>
                <a:latin typeface="微软雅黑" panose="020B0503020204020204" pitchFamily="34" charset="-122"/>
                <a:ea typeface="微软雅黑" panose="020B0503020204020204" pitchFamily="34" charset="-122"/>
              </a:rPr>
              <a:t>2021</a:t>
            </a:r>
            <a:r>
              <a:rPr lang="zh-CN" altLang="en-US" sz="5335" b="1" dirty="0">
                <a:solidFill>
                  <a:schemeClr val="bg1"/>
                </a:solidFill>
                <a:latin typeface="微软雅黑" panose="020B0503020204020204" pitchFamily="34" charset="-122"/>
                <a:ea typeface="微软雅黑" panose="020B0503020204020204" pitchFamily="34" charset="-122"/>
              </a:rPr>
              <a:t>年度</a:t>
            </a:r>
            <a:r>
              <a:rPr lang="zh-CN" altLang="zh-CN" sz="5335" b="1" dirty="0">
                <a:solidFill>
                  <a:schemeClr val="bg1"/>
                </a:solidFill>
                <a:latin typeface="微软雅黑" panose="020B0503020204020204" pitchFamily="34" charset="-122"/>
                <a:ea typeface="微软雅黑" panose="020B0503020204020204" pitchFamily="34" charset="-122"/>
              </a:rPr>
              <a:t>个人所得税</a:t>
            </a:r>
            <a:endParaRPr lang="zh-CN" altLang="zh-CN" sz="5335" b="1" dirty="0">
              <a:solidFill>
                <a:schemeClr val="bg1"/>
              </a:solidFill>
              <a:latin typeface="微软雅黑" panose="020B0503020204020204" pitchFamily="34" charset="-122"/>
              <a:ea typeface="微软雅黑" panose="020B0503020204020204" pitchFamily="34" charset="-122"/>
            </a:endParaRPr>
          </a:p>
          <a:p>
            <a:pPr algn="ctr">
              <a:defRPr/>
            </a:pPr>
            <a:r>
              <a:rPr lang="zh-CN" altLang="zh-CN" sz="5335" b="1" dirty="0">
                <a:solidFill>
                  <a:schemeClr val="bg1"/>
                </a:solidFill>
                <a:latin typeface="微软雅黑" panose="020B0503020204020204" pitchFamily="34" charset="-122"/>
                <a:ea typeface="微软雅黑" panose="020B0503020204020204" pitchFamily="34" charset="-122"/>
              </a:rPr>
              <a:t>综合所得年度汇算清缴</a:t>
            </a:r>
            <a:endParaRPr lang="zh-CN" altLang="zh-CN" sz="5335"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476625" y="4908868"/>
            <a:ext cx="5543550" cy="460375"/>
          </a:xfrm>
          <a:prstGeom prst="rect">
            <a:avLst/>
          </a:prstGeom>
          <a:noFill/>
        </p:spPr>
        <p:txBody>
          <a:bodyPr>
            <a:spAutoFit/>
          </a:bodyPr>
          <a:p>
            <a:pPr>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国家税务总局芜湖市弋江区税务局  </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837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837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837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1.3</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3222625" y="3351213"/>
            <a:ext cx="6410325"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什么时间办理年度汇算</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939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482975"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什么时间办理年度汇算</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59396" name="object 5"/>
          <p:cNvSpPr>
            <a:spLocks noChangeArrowheads="1"/>
          </p:cNvSpPr>
          <p:nvPr/>
        </p:nvSpPr>
        <p:spPr bwMode="auto">
          <a:xfrm>
            <a:off x="7353300" y="1606550"/>
            <a:ext cx="3370263" cy="2379663"/>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9397" name="object 6"/>
          <p:cNvSpPr/>
          <p:nvPr/>
        </p:nvSpPr>
        <p:spPr bwMode="auto">
          <a:xfrm>
            <a:off x="7724775" y="1978025"/>
            <a:ext cx="2528888" cy="1539875"/>
          </a:xfrm>
          <a:custGeom>
            <a:avLst/>
            <a:gdLst/>
            <a:ahLst/>
            <a:cxnLst>
              <a:cxn ang="0">
                <a:pos x="1266063" y="0"/>
              </a:cxn>
              <a:cxn ang="0">
                <a:pos x="0" y="337058"/>
              </a:cxn>
              <a:cxn ang="0">
                <a:pos x="0" y="1539239"/>
              </a:cxn>
              <a:cxn ang="0">
                <a:pos x="2528316" y="1539239"/>
              </a:cxn>
              <a:cxn ang="0">
                <a:pos x="2528316" y="337058"/>
              </a:cxn>
              <a:cxn ang="0">
                <a:pos x="1266063" y="0"/>
              </a:cxn>
            </a:cxnLst>
            <a:rect l="0" t="0" r="r" b="b"/>
            <a:pathLst>
              <a:path w="2528570" h="1539239">
                <a:moveTo>
                  <a:pt x="1266063" y="0"/>
                </a:moveTo>
                <a:lnTo>
                  <a:pt x="0" y="337058"/>
                </a:lnTo>
                <a:lnTo>
                  <a:pt x="0" y="1539239"/>
                </a:lnTo>
                <a:lnTo>
                  <a:pt x="2528316" y="1539239"/>
                </a:lnTo>
                <a:lnTo>
                  <a:pt x="2528316" y="337058"/>
                </a:lnTo>
                <a:lnTo>
                  <a:pt x="1266063" y="0"/>
                </a:lnTo>
                <a:close/>
              </a:path>
            </a:pathLst>
          </a:custGeom>
          <a:solidFill>
            <a:srgbClr val="D14552"/>
          </a:solidFill>
          <a:ln w="9525">
            <a:noFill/>
            <a:round/>
          </a:ln>
        </p:spPr>
        <p:txBody>
          <a:bodyPr lIns="0" tIns="0" rIns="0" bIns="0"/>
          <a:lstStyle/>
          <a:p>
            <a:endParaRPr lang="zh-CN" altLang="en-US"/>
          </a:p>
        </p:txBody>
      </p:sp>
      <p:sp>
        <p:nvSpPr>
          <p:cNvPr id="59398" name="object 7"/>
          <p:cNvSpPr>
            <a:spLocks noChangeArrowheads="1"/>
          </p:cNvSpPr>
          <p:nvPr/>
        </p:nvSpPr>
        <p:spPr bwMode="auto">
          <a:xfrm>
            <a:off x="7813675" y="2058988"/>
            <a:ext cx="2401888" cy="1427162"/>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9399" name="object 8"/>
          <p:cNvSpPr>
            <a:spLocks noChangeArrowheads="1"/>
          </p:cNvSpPr>
          <p:nvPr/>
        </p:nvSpPr>
        <p:spPr bwMode="auto">
          <a:xfrm>
            <a:off x="7839075" y="2084388"/>
            <a:ext cx="2300288" cy="1325562"/>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59400" name="object 9"/>
          <p:cNvSpPr>
            <a:spLocks noChangeArrowheads="1"/>
          </p:cNvSpPr>
          <p:nvPr/>
        </p:nvSpPr>
        <p:spPr bwMode="auto">
          <a:xfrm>
            <a:off x="7364413" y="3362325"/>
            <a:ext cx="3368675" cy="2379663"/>
          </a:xfrm>
          <a:prstGeom prst="rect">
            <a:avLst/>
          </a:prstGeom>
          <a:blipFill dpi="0" rotWithShape="1">
            <a:blip r:embed="rId4"/>
            <a:srcRect/>
            <a:stretch>
              <a:fillRect/>
            </a:stretch>
          </a:blipFill>
          <a:ln w="9525">
            <a:noFill/>
            <a:miter lim="800000"/>
          </a:ln>
        </p:spPr>
        <p:txBody>
          <a:bodyPr lIns="0" tIns="0" rIns="0" bIns="0"/>
          <a:lstStyle/>
          <a:p>
            <a:endParaRPr lang="zh-CN" altLang="en-US"/>
          </a:p>
        </p:txBody>
      </p:sp>
      <p:sp>
        <p:nvSpPr>
          <p:cNvPr id="59401" name="object 10"/>
          <p:cNvSpPr/>
          <p:nvPr/>
        </p:nvSpPr>
        <p:spPr bwMode="auto">
          <a:xfrm>
            <a:off x="7735888" y="3733800"/>
            <a:ext cx="2528887" cy="1539875"/>
          </a:xfrm>
          <a:custGeom>
            <a:avLst/>
            <a:gdLst/>
            <a:ahLst/>
            <a:cxnLst>
              <a:cxn ang="0">
                <a:pos x="2528316" y="0"/>
              </a:cxn>
              <a:cxn ang="0">
                <a:pos x="0" y="0"/>
              </a:cxn>
              <a:cxn ang="0">
                <a:pos x="0" y="1202182"/>
              </a:cxn>
              <a:cxn ang="0">
                <a:pos x="1262252" y="1539240"/>
              </a:cxn>
              <a:cxn ang="0">
                <a:pos x="2528316" y="1202182"/>
              </a:cxn>
              <a:cxn ang="0">
                <a:pos x="2528316" y="0"/>
              </a:cxn>
            </a:cxnLst>
            <a:rect l="0" t="0" r="r" b="b"/>
            <a:pathLst>
              <a:path w="2528570" h="1539239">
                <a:moveTo>
                  <a:pt x="2528316" y="0"/>
                </a:moveTo>
                <a:lnTo>
                  <a:pt x="0" y="0"/>
                </a:lnTo>
                <a:lnTo>
                  <a:pt x="0" y="1202182"/>
                </a:lnTo>
                <a:lnTo>
                  <a:pt x="1262252" y="1539240"/>
                </a:lnTo>
                <a:lnTo>
                  <a:pt x="2528316" y="1202182"/>
                </a:lnTo>
                <a:lnTo>
                  <a:pt x="2528316" y="0"/>
                </a:lnTo>
                <a:close/>
              </a:path>
            </a:pathLst>
          </a:custGeom>
          <a:solidFill>
            <a:srgbClr val="44536B"/>
          </a:solidFill>
          <a:ln w="9525">
            <a:noFill/>
            <a:round/>
          </a:ln>
        </p:spPr>
        <p:txBody>
          <a:bodyPr lIns="0" tIns="0" rIns="0" bIns="0"/>
          <a:lstStyle/>
          <a:p>
            <a:endParaRPr lang="zh-CN" altLang="en-US"/>
          </a:p>
        </p:txBody>
      </p:sp>
      <p:sp>
        <p:nvSpPr>
          <p:cNvPr id="59402" name="object 11"/>
          <p:cNvSpPr>
            <a:spLocks noChangeArrowheads="1"/>
          </p:cNvSpPr>
          <p:nvPr/>
        </p:nvSpPr>
        <p:spPr bwMode="auto">
          <a:xfrm>
            <a:off x="7824788" y="3814763"/>
            <a:ext cx="2401887" cy="1427162"/>
          </a:xfrm>
          <a:prstGeom prst="rect">
            <a:avLst/>
          </a:prstGeom>
          <a:blipFill dpi="0" rotWithShape="1">
            <a:blip r:embed="rId5"/>
            <a:srcRect/>
            <a:stretch>
              <a:fillRect/>
            </a:stretch>
          </a:blipFill>
          <a:ln w="9525">
            <a:noFill/>
            <a:miter lim="800000"/>
          </a:ln>
        </p:spPr>
        <p:txBody>
          <a:bodyPr lIns="0" tIns="0" rIns="0" bIns="0"/>
          <a:lstStyle/>
          <a:p>
            <a:endParaRPr lang="zh-CN" altLang="en-US"/>
          </a:p>
        </p:txBody>
      </p:sp>
      <p:sp>
        <p:nvSpPr>
          <p:cNvPr id="59403" name="object 12"/>
          <p:cNvSpPr>
            <a:spLocks noChangeArrowheads="1"/>
          </p:cNvSpPr>
          <p:nvPr/>
        </p:nvSpPr>
        <p:spPr bwMode="auto">
          <a:xfrm>
            <a:off x="7850188" y="3840163"/>
            <a:ext cx="2300287" cy="1325562"/>
          </a:xfrm>
          <a:prstGeom prst="rect">
            <a:avLst/>
          </a:prstGeom>
          <a:blipFill dpi="0" rotWithShape="1">
            <a:blip r:embed="rId6"/>
            <a:srcRect/>
            <a:stretch>
              <a:fillRect/>
            </a:stretch>
          </a:blipFill>
          <a:ln w="9525">
            <a:noFill/>
            <a:miter lim="800000"/>
          </a:ln>
        </p:spPr>
        <p:txBody>
          <a:bodyPr lIns="0" tIns="0" rIns="0" bIns="0"/>
          <a:lstStyle/>
          <a:p>
            <a:endParaRPr lang="zh-CN" altLang="en-US"/>
          </a:p>
        </p:txBody>
      </p:sp>
      <p:sp>
        <p:nvSpPr>
          <p:cNvPr id="13" name="object 13"/>
          <p:cNvSpPr txBox="1">
            <a:spLocks noGrp="1"/>
          </p:cNvSpPr>
          <p:nvPr>
            <p:ph type="title"/>
          </p:nvPr>
        </p:nvSpPr>
        <p:spPr>
          <a:xfrm>
            <a:off x="8180705" y="2670175"/>
            <a:ext cx="1734820" cy="488315"/>
          </a:xfrm>
        </p:spPr>
        <p:txBody>
          <a:bodyPr wrap="square" tIns="12065"/>
          <a:lstStyle/>
          <a:p>
            <a:pPr marL="12700" eaLnBrk="1" hangingPunct="1">
              <a:spcBef>
                <a:spcPts val="100"/>
              </a:spcBef>
            </a:pPr>
            <a:r>
              <a:rPr lang="zh-CN" altLang="en-US" sz="2800">
                <a:solidFill>
                  <a:srgbClr val="D14552"/>
                </a:solidFill>
                <a:ea typeface="微软雅黑" panose="020B0503020204020204" pitchFamily="34" charset="-122"/>
              </a:rPr>
              <a:t>一般规定</a:t>
            </a:r>
            <a:endParaRPr lang="zh-CN" altLang="en-US" sz="2800">
              <a:ea typeface="微软雅黑" panose="020B0503020204020204" pitchFamily="34" charset="-122"/>
            </a:endParaRPr>
          </a:p>
        </p:txBody>
      </p:sp>
      <p:sp>
        <p:nvSpPr>
          <p:cNvPr id="59405" name="object 14"/>
          <p:cNvSpPr/>
          <p:nvPr/>
        </p:nvSpPr>
        <p:spPr bwMode="auto">
          <a:xfrm>
            <a:off x="954088" y="3517900"/>
            <a:ext cx="6772275" cy="0"/>
          </a:xfrm>
          <a:custGeom>
            <a:avLst/>
            <a:gdLst/>
            <a:ahLst/>
            <a:cxnLst>
              <a:cxn ang="0">
                <a:pos x="6770496" y="0"/>
              </a:cxn>
              <a:cxn ang="0">
                <a:pos x="0" y="0"/>
              </a:cxn>
            </a:cxnLst>
            <a:rect l="0" t="0" r="r" b="b"/>
            <a:pathLst>
              <a:path w="6771005">
                <a:moveTo>
                  <a:pt x="6770496" y="0"/>
                </a:moveTo>
                <a:lnTo>
                  <a:pt x="0" y="0"/>
                </a:lnTo>
              </a:path>
            </a:pathLst>
          </a:custGeom>
          <a:noFill/>
          <a:ln w="19812">
            <a:solidFill>
              <a:srgbClr val="D14552"/>
            </a:solidFill>
            <a:round/>
          </a:ln>
        </p:spPr>
        <p:txBody>
          <a:bodyPr lIns="0" tIns="0" rIns="0" bIns="0"/>
          <a:lstStyle/>
          <a:p>
            <a:endParaRPr lang="zh-CN" altLang="en-US"/>
          </a:p>
        </p:txBody>
      </p:sp>
      <p:sp>
        <p:nvSpPr>
          <p:cNvPr id="59406" name="object 15"/>
          <p:cNvSpPr/>
          <p:nvPr/>
        </p:nvSpPr>
        <p:spPr bwMode="auto">
          <a:xfrm>
            <a:off x="954088" y="3733800"/>
            <a:ext cx="6781800" cy="0"/>
          </a:xfrm>
          <a:custGeom>
            <a:avLst/>
            <a:gdLst/>
            <a:ahLst/>
            <a:cxnLst>
              <a:cxn ang="0">
                <a:pos x="6781038" y="0"/>
              </a:cxn>
              <a:cxn ang="0">
                <a:pos x="0" y="0"/>
              </a:cxn>
            </a:cxnLst>
            <a:rect l="0" t="0" r="r" b="b"/>
            <a:pathLst>
              <a:path w="6781165">
                <a:moveTo>
                  <a:pt x="6781038" y="0"/>
                </a:moveTo>
                <a:lnTo>
                  <a:pt x="0" y="0"/>
                </a:lnTo>
              </a:path>
            </a:pathLst>
          </a:custGeom>
          <a:noFill/>
          <a:ln w="19812">
            <a:solidFill>
              <a:srgbClr val="44536B"/>
            </a:solidFill>
            <a:round/>
          </a:ln>
        </p:spPr>
        <p:txBody>
          <a:bodyPr lIns="0" tIns="0" rIns="0" bIns="0"/>
          <a:lstStyle/>
          <a:p>
            <a:endParaRPr lang="zh-CN" altLang="en-US"/>
          </a:p>
        </p:txBody>
      </p:sp>
      <p:sp>
        <p:nvSpPr>
          <p:cNvPr id="16" name="object 16"/>
          <p:cNvSpPr txBox="1"/>
          <p:nvPr/>
        </p:nvSpPr>
        <p:spPr>
          <a:xfrm>
            <a:off x="1009650" y="2660650"/>
            <a:ext cx="6716713" cy="381635"/>
          </a:xfrm>
          <a:prstGeom prst="rect">
            <a:avLst/>
          </a:prstGeom>
        </p:spPr>
        <p:txBody>
          <a:bodyPr lIns="0" tIns="12700" rIns="0" bIns="0">
            <a:spAutoFit/>
          </a:bodyPr>
          <a:lstStyle/>
          <a:p>
            <a:pPr marL="12700">
              <a:spcBef>
                <a:spcPts val="100"/>
              </a:spcBef>
            </a:pPr>
            <a:r>
              <a:rPr lang="en-US" altLang="zh-CN" sz="2400" b="1">
                <a:solidFill>
                  <a:srgbClr val="D14552"/>
                </a:solidFill>
                <a:latin typeface="微软雅黑" panose="020B0503020204020204" pitchFamily="34" charset="-122"/>
                <a:ea typeface="微软雅黑" panose="020B0503020204020204" pitchFamily="34" charset="-122"/>
              </a:rPr>
              <a:t>2021</a:t>
            </a:r>
            <a:r>
              <a:rPr lang="zh-CN" altLang="en-US" sz="2400" b="1">
                <a:solidFill>
                  <a:srgbClr val="D14552"/>
                </a:solidFill>
                <a:latin typeface="微软雅黑" panose="020B0503020204020204" pitchFamily="34" charset="-122"/>
                <a:ea typeface="微软雅黑" panose="020B0503020204020204" pitchFamily="34" charset="-122"/>
              </a:rPr>
              <a:t>年度汇算时间：</a:t>
            </a:r>
            <a:r>
              <a:rPr lang="en-US" altLang="zh-CN" sz="2400" b="1">
                <a:solidFill>
                  <a:srgbClr val="D14552"/>
                </a:solidFill>
                <a:latin typeface="微软雅黑" panose="020B0503020204020204" pitchFamily="34" charset="-122"/>
                <a:ea typeface="微软雅黑" panose="020B0503020204020204" pitchFamily="34" charset="-122"/>
              </a:rPr>
              <a:t>2022</a:t>
            </a:r>
            <a:r>
              <a:rPr lang="zh-CN" altLang="en-US" sz="2400" b="1">
                <a:solidFill>
                  <a:srgbClr val="D14552"/>
                </a:solidFill>
                <a:latin typeface="微软雅黑" panose="020B0503020204020204" pitchFamily="34" charset="-122"/>
                <a:ea typeface="微软雅黑" panose="020B0503020204020204" pitchFamily="34" charset="-122"/>
              </a:rPr>
              <a:t>年</a:t>
            </a:r>
            <a:r>
              <a:rPr lang="en-US" altLang="zh-CN" sz="2400" b="1">
                <a:solidFill>
                  <a:srgbClr val="D14552"/>
                </a:solidFill>
                <a:latin typeface="微软雅黑" panose="020B0503020204020204" pitchFamily="34" charset="-122"/>
                <a:ea typeface="微软雅黑" panose="020B0503020204020204" pitchFamily="34" charset="-122"/>
              </a:rPr>
              <a:t>3</a:t>
            </a:r>
            <a:r>
              <a:rPr lang="zh-CN" altLang="en-US" sz="2400" b="1">
                <a:solidFill>
                  <a:srgbClr val="D14552"/>
                </a:solidFill>
                <a:latin typeface="微软雅黑" panose="020B0503020204020204" pitchFamily="34" charset="-122"/>
                <a:ea typeface="微软雅黑" panose="020B0503020204020204" pitchFamily="34" charset="-122"/>
              </a:rPr>
              <a:t>月</a:t>
            </a:r>
            <a:r>
              <a:rPr lang="en-US" altLang="zh-CN" sz="2400" b="1">
                <a:solidFill>
                  <a:srgbClr val="D14552"/>
                </a:solidFill>
                <a:latin typeface="微软雅黑" panose="020B0503020204020204" pitchFamily="34" charset="-122"/>
                <a:ea typeface="微软雅黑" panose="020B0503020204020204" pitchFamily="34" charset="-122"/>
              </a:rPr>
              <a:t>1</a:t>
            </a:r>
            <a:r>
              <a:rPr lang="zh-CN" altLang="en-US" sz="2400" b="1">
                <a:solidFill>
                  <a:srgbClr val="D14552"/>
                </a:solidFill>
                <a:latin typeface="微软雅黑" panose="020B0503020204020204" pitchFamily="34" charset="-122"/>
                <a:ea typeface="微软雅黑" panose="020B0503020204020204" pitchFamily="34" charset="-122"/>
              </a:rPr>
              <a:t>日至</a:t>
            </a:r>
            <a:r>
              <a:rPr lang="en-US" altLang="zh-CN" sz="2400" b="1">
                <a:solidFill>
                  <a:srgbClr val="D14552"/>
                </a:solidFill>
                <a:latin typeface="微软雅黑" panose="020B0503020204020204" pitchFamily="34" charset="-122"/>
                <a:ea typeface="微软雅黑" panose="020B0503020204020204" pitchFamily="34" charset="-122"/>
              </a:rPr>
              <a:t>6</a:t>
            </a:r>
            <a:r>
              <a:rPr lang="zh-CN" altLang="en-US" sz="2400" b="1">
                <a:solidFill>
                  <a:srgbClr val="D14552"/>
                </a:solidFill>
                <a:latin typeface="微软雅黑" panose="020B0503020204020204" pitchFamily="34" charset="-122"/>
                <a:ea typeface="微软雅黑" panose="020B0503020204020204" pitchFamily="34" charset="-122"/>
              </a:rPr>
              <a:t>月</a:t>
            </a:r>
            <a:r>
              <a:rPr lang="en-US" altLang="zh-CN" sz="2400" b="1">
                <a:solidFill>
                  <a:srgbClr val="D14552"/>
                </a:solidFill>
                <a:latin typeface="微软雅黑" panose="020B0503020204020204" pitchFamily="34" charset="-122"/>
                <a:ea typeface="微软雅黑" panose="020B0503020204020204" pitchFamily="34" charset="-122"/>
              </a:rPr>
              <a:t>30</a:t>
            </a:r>
            <a:r>
              <a:rPr lang="zh-CN" altLang="en-US" sz="2400" b="1">
                <a:solidFill>
                  <a:srgbClr val="D14552"/>
                </a:solidFill>
                <a:latin typeface="微软雅黑" panose="020B0503020204020204" pitchFamily="34" charset="-122"/>
                <a:ea typeface="微软雅黑" panose="020B0503020204020204" pitchFamily="34" charset="-122"/>
              </a:rPr>
              <a:t>日</a:t>
            </a:r>
            <a:endParaRPr lang="zh-CN" altLang="en-US" sz="2400">
              <a:latin typeface="微软雅黑" panose="020B0503020204020204" pitchFamily="34" charset="-122"/>
              <a:ea typeface="微软雅黑" panose="020B0503020204020204" pitchFamily="34" charset="-122"/>
            </a:endParaRPr>
          </a:p>
        </p:txBody>
      </p:sp>
      <p:sp>
        <p:nvSpPr>
          <p:cNvPr id="17" name="object 17"/>
          <p:cNvSpPr txBox="1"/>
          <p:nvPr/>
        </p:nvSpPr>
        <p:spPr>
          <a:xfrm>
            <a:off x="8259763" y="4121150"/>
            <a:ext cx="1482725" cy="452438"/>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特殊规定</a:t>
            </a:r>
            <a:endParaRPr lang="zh-CN" altLang="en-US" sz="2800">
              <a:latin typeface="微软雅黑" panose="020B0503020204020204" pitchFamily="34" charset="-122"/>
              <a:ea typeface="微软雅黑" panose="020B0503020204020204" pitchFamily="34" charset="-122"/>
            </a:endParaRPr>
          </a:p>
        </p:txBody>
      </p:sp>
      <p:sp>
        <p:nvSpPr>
          <p:cNvPr id="59409" name="object 18"/>
          <p:cNvSpPr txBox="1">
            <a:spLocks noChangeArrowheads="1"/>
          </p:cNvSpPr>
          <p:nvPr/>
        </p:nvSpPr>
        <p:spPr bwMode="auto">
          <a:xfrm>
            <a:off x="1089025" y="3775075"/>
            <a:ext cx="6275070" cy="1120140"/>
          </a:xfrm>
          <a:prstGeom prst="rect">
            <a:avLst/>
          </a:prstGeom>
          <a:noFill/>
          <a:ln w="9525">
            <a:noFill/>
            <a:miter lim="800000"/>
          </a:ln>
        </p:spPr>
        <p:txBody>
          <a:bodyPr wrap="square" lIns="0" tIns="12700" rIns="0" bIns="0">
            <a:spAutoFit/>
          </a:bodyPr>
          <a:lstStyle/>
          <a:p>
            <a:pPr marL="12700" indent="542925">
              <a:lnSpc>
                <a:spcPct val="150000"/>
              </a:lnSpc>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在中国境内无住所的纳税人在此期限前离境的，可以在离境前办理年度汇算。</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041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0419"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042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1.4</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245"/>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哪些人符合豁免</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政策</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144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635"/>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哪些人享受</a:t>
            </a:r>
            <a:r>
              <a:rPr lang="zh-CN" altLang="en-US" sz="2400" b="1">
                <a:solidFill>
                  <a:srgbClr val="44536B"/>
                </a:solidFill>
                <a:latin typeface="微软雅黑" panose="020B0503020204020204" pitchFamily="34" charset="-122"/>
                <a:ea typeface="微软雅黑" panose="020B0503020204020204" pitchFamily="34" charset="-122"/>
              </a:rPr>
              <a:t>免申报</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61444" name="文本框 19"/>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cxnSp>
        <p:nvCxnSpPr>
          <p:cNvPr id="21" name="直接连接符 20"/>
          <p:cNvCxnSpPr>
            <a:stCxn id="23" idx="0"/>
            <a:endCxn id="63" idx="3"/>
          </p:cNvCxnSpPr>
          <p:nvPr>
            <p:custDataLst>
              <p:tags r:id="rId1"/>
            </p:custDataLst>
          </p:nvPr>
        </p:nvCxnSpPr>
        <p:spPr>
          <a:xfrm>
            <a:off x="657225" y="1638300"/>
            <a:ext cx="0" cy="2159000"/>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657225" y="2482850"/>
            <a:ext cx="655638" cy="80486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1312863" y="2820988"/>
            <a:ext cx="447675" cy="468312"/>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altLang="zh-CN" sz="2000" spc="300" dirty="0">
                <a:latin typeface="Arial" panose="020B0604020202020204" pitchFamily="34" charset="0"/>
                <a:ea typeface="微软雅黑" panose="020B0503020204020204" pitchFamily="34" charset="-122"/>
                <a:sym typeface="Arial" panose="020B0604020202020204" pitchFamily="34" charset="0"/>
              </a:rPr>
              <a:t>2</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itle 6"/>
          <p:cNvSpPr txBox="1"/>
          <p:nvPr>
            <p:custDataLst>
              <p:tags r:id="rId4"/>
            </p:custDataLst>
          </p:nvPr>
        </p:nvSpPr>
        <p:spPr>
          <a:xfrm>
            <a:off x="1911350" y="2741613"/>
            <a:ext cx="8066088" cy="627062"/>
          </a:xfrm>
          <a:prstGeom prst="rect">
            <a:avLst/>
          </a:prstGeom>
          <a:noFill/>
          <a:ln w="3175">
            <a:noFill/>
            <a:prstDash val="dash"/>
          </a:ln>
        </p:spPr>
        <p:txBody>
          <a:bodyPr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auto">
              <a:lnSpc>
                <a:spcPct val="150000"/>
              </a:lnSpc>
              <a:spcBef>
                <a:spcPts val="500"/>
              </a:spcBef>
              <a:spcAft>
                <a:spcPts val="0"/>
              </a:spcAft>
              <a:buSzPct val="100000"/>
              <a:defRPr/>
            </a:pPr>
            <a:r>
              <a:rPr lang="zh-CN" altLang="en-US" sz="2400" spc="80">
                <a:ln w="3175">
                  <a:noFill/>
                  <a:prstDash val="dash"/>
                </a:ln>
                <a:solidFill>
                  <a:srgbClr val="3498DB"/>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纳税人年度汇算需补税金额不超过400元的</a:t>
            </a:r>
            <a:endParaRPr lang="zh-CN" altLang="en-US" sz="2400" spc="80">
              <a:ln w="3175">
                <a:noFill/>
                <a:prstDash val="dash"/>
              </a:ln>
              <a:solidFill>
                <a:srgbClr val="3498DB"/>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3" name="任意多边形 62"/>
          <p:cNvSpPr/>
          <p:nvPr>
            <p:custDataLst>
              <p:tags r:id="rId5"/>
            </p:custDataLst>
          </p:nvPr>
        </p:nvSpPr>
        <p:spPr>
          <a:xfrm>
            <a:off x="657225" y="3328988"/>
            <a:ext cx="655638" cy="80486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custDataLst>
              <p:tags r:id="rId6"/>
            </p:custDataLst>
          </p:nvPr>
        </p:nvSpPr>
        <p:spPr>
          <a:xfrm>
            <a:off x="1312863" y="3667125"/>
            <a:ext cx="447675" cy="466725"/>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sz="2000" spc="300" dirty="0">
                <a:latin typeface="Arial" panose="020B0604020202020204" pitchFamily="34" charset="0"/>
                <a:ea typeface="微软雅黑" panose="020B0503020204020204" pitchFamily="34" charset="-122"/>
                <a:sym typeface="Arial" panose="020B0604020202020204" pitchFamily="34" charset="0"/>
              </a:rPr>
              <a:t>3</a:t>
            </a:r>
            <a:endParaRPr 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custDataLst>
              <p:tags r:id="rId7"/>
            </p:custDataLst>
          </p:nvPr>
        </p:nvSpPr>
        <p:spPr>
          <a:xfrm>
            <a:off x="1911350" y="3667125"/>
            <a:ext cx="9682163" cy="515938"/>
          </a:xfrm>
          <a:prstGeom prst="rect">
            <a:avLst/>
          </a:prstGeom>
          <a:noFill/>
        </p:spPr>
        <p:txBody>
          <a:bodyPr anchor="ctr"/>
          <a:lstStyle/>
          <a:p>
            <a:pPr>
              <a:lnSpc>
                <a:spcPct val="120000"/>
              </a:lnSpc>
              <a:defRPr/>
            </a:pPr>
            <a:r>
              <a:rPr lang="zh-CN" altLang="en-US" sz="2400" spc="150">
                <a:solidFill>
                  <a:srgbClr val="1AA3AA"/>
                </a:solidFill>
                <a:latin typeface="Arial" panose="020B0604020202020204" pitchFamily="34" charset="0"/>
                <a:ea typeface="微软雅黑" panose="020B0503020204020204" pitchFamily="34" charset="-122"/>
                <a:sym typeface="Arial" panose="020B0604020202020204" pitchFamily="34" charset="0"/>
              </a:rPr>
              <a:t>纳税人已预缴税额与年度应纳税额一致或者不申请年度汇算退税的</a:t>
            </a:r>
            <a:endParaRPr lang="zh-CN" altLang="en-US" sz="2400" spc="15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8"/>
            </p:custDataLst>
          </p:nvPr>
        </p:nvSpPr>
        <p:spPr>
          <a:xfrm>
            <a:off x="657225" y="1638300"/>
            <a:ext cx="655638" cy="80486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9"/>
            </p:custDataLst>
          </p:nvPr>
        </p:nvSpPr>
        <p:spPr>
          <a:xfrm>
            <a:off x="1312863" y="1974850"/>
            <a:ext cx="447675" cy="468313"/>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altLang="zh-CN" sz="2000" spc="300" dirty="0">
                <a:latin typeface="Arial" panose="020B0604020202020204" pitchFamily="34" charset="0"/>
                <a:ea typeface="微软雅黑" panose="020B0503020204020204" pitchFamily="34" charset="-122"/>
                <a:sym typeface="Arial" panose="020B0604020202020204" pitchFamily="34" charset="0"/>
              </a:rPr>
              <a:t>1</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custDataLst>
              <p:tags r:id="rId10"/>
            </p:custDataLst>
          </p:nvPr>
        </p:nvSpPr>
        <p:spPr>
          <a:xfrm>
            <a:off x="1911350" y="1974850"/>
            <a:ext cx="8702675" cy="488950"/>
          </a:xfrm>
          <a:prstGeom prst="rect">
            <a:avLst/>
          </a:prstGeom>
          <a:noFill/>
        </p:spPr>
        <p:txBody>
          <a:bodyPr anchor="ctr"/>
          <a:lstStyle/>
          <a:p>
            <a:pPr>
              <a:lnSpc>
                <a:spcPct val="120000"/>
              </a:lnSpc>
              <a:defRPr/>
            </a:pPr>
            <a:r>
              <a:rPr lang="zh-CN" altLang="en-US" sz="2400" spc="150">
                <a:solidFill>
                  <a:srgbClr val="1F74AD"/>
                </a:solidFill>
                <a:latin typeface="Arial" panose="020B0604020202020204" pitchFamily="34" charset="0"/>
                <a:ea typeface="微软雅黑" panose="020B0503020204020204" pitchFamily="34" charset="-122"/>
                <a:sym typeface="Arial" panose="020B0604020202020204" pitchFamily="34" charset="0"/>
              </a:rPr>
              <a:t>纳税人年度汇算需补税但年度综合所得收入不超过12万元的</a:t>
            </a:r>
            <a:endParaRPr lang="zh-CN" altLang="en-US" sz="2400" spc="15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072515" y="4699635"/>
            <a:ext cx="10287635" cy="640080"/>
          </a:xfrm>
          <a:prstGeom prst="rect">
            <a:avLst/>
          </a:prstGeom>
          <a:noFill/>
        </p:spPr>
        <p:txBody>
          <a:bodyPr wrap="square" rtlCol="0">
            <a:spAutoFit/>
          </a:bodyPr>
          <a:lstStyle/>
          <a:p>
            <a:r>
              <a:rPr lang="zh-CN" altLang="en-US">
                <a:solidFill>
                  <a:srgbClr val="FF0000"/>
                </a:solidFill>
              </a:rPr>
              <a:t>财政部 税务总局公告2019年第94号 ：</a:t>
            </a:r>
            <a:endParaRPr lang="zh-CN" altLang="en-US">
              <a:solidFill>
                <a:srgbClr val="FF0000"/>
              </a:solidFill>
            </a:endParaRPr>
          </a:p>
          <a:p>
            <a:r>
              <a:rPr lang="zh-CN" altLang="en-US">
                <a:solidFill>
                  <a:srgbClr val="FF0000"/>
                </a:solidFill>
              </a:rPr>
              <a:t>居民个人取得综合所得时存在扣缴义务人未依法预扣预缴税款的情形除外。</a:t>
            </a:r>
            <a:endParaRPr lang="zh-CN" altLang="en-US">
              <a:solidFill>
                <a:srgbClr val="FF0000"/>
              </a:solidFill>
            </a:endParaRPr>
          </a:p>
        </p:txBody>
      </p:sp>
      <p:sp>
        <p:nvSpPr>
          <p:cNvPr id="3" name="文本框 2"/>
          <p:cNvSpPr txBox="1"/>
          <p:nvPr/>
        </p:nvSpPr>
        <p:spPr>
          <a:xfrm>
            <a:off x="871855" y="852170"/>
            <a:ext cx="6510655" cy="368300"/>
          </a:xfrm>
          <a:prstGeom prst="rect">
            <a:avLst/>
          </a:prstGeom>
          <a:noFill/>
        </p:spPr>
        <p:txBody>
          <a:bodyPr wrap="square" rtlCol="0">
            <a:spAutoFit/>
          </a:bodyPr>
          <a:p>
            <a:r>
              <a:rPr lang="zh-CN" altLang="en-US"/>
              <a:t>纳税人在年度内已依法预缴个人所得税且符合下列情形之一</a:t>
            </a:r>
            <a:r>
              <a:rPr lang="zh-CN" altLang="en-US"/>
              <a:t>的，</a:t>
            </a: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349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349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349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1.5</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哪些人需要办理年度汇算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451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哪些人需要办理年度汇算</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64516" name="文本框 4"/>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sp>
        <p:nvSpPr>
          <p:cNvPr id="9" name="TextBox 54"/>
          <p:cNvSpPr txBox="1"/>
          <p:nvPr/>
        </p:nvSpPr>
        <p:spPr bwMode="auto">
          <a:xfrm>
            <a:off x="4738688" y="3806825"/>
            <a:ext cx="4400550" cy="979488"/>
          </a:xfrm>
          <a:prstGeom prst="rect">
            <a:avLst/>
          </a:prstGeom>
          <a:noFill/>
          <a:ln w="9525">
            <a:noFill/>
            <a:miter lim="800000"/>
          </a:ln>
        </p:spPr>
        <p:txBody>
          <a:bodyPr wrap="none" lIns="0" tIns="0" rIns="0" bIns="0" anchor="ctr" anchorCtr="1">
            <a:scene3d>
              <a:camera prst="orthographicFront"/>
              <a:lightRig rig="threePt" dir="t"/>
            </a:scene3d>
            <a:sp3d>
              <a:bevelT w="0" h="0"/>
            </a:sp3d>
          </a:bodyPr>
          <a:lstStyle/>
          <a:p>
            <a:pPr marL="0" lvl="1">
              <a:defRPr/>
            </a:pPr>
            <a:endParaRPr lang="zh-CN" altLang="en-US" b="1" dirty="0">
              <a:solidFill>
                <a:srgbClr val="00B050"/>
              </a:solidFill>
              <a:latin typeface="Arial" panose="020B0604020202020204" pitchFamily="34" charset="0"/>
              <a:ea typeface="宋体" panose="02010600030101010101" pitchFamily="2" charset="-122"/>
            </a:endParaRPr>
          </a:p>
        </p:txBody>
      </p:sp>
      <p:graphicFrame>
        <p:nvGraphicFramePr>
          <p:cNvPr id="6" name="图示 5"/>
          <p:cNvGraphicFramePr/>
          <p:nvPr/>
        </p:nvGraphicFramePr>
        <p:xfrm>
          <a:off x="5102860" y="1121410"/>
          <a:ext cx="6829425" cy="36652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椭圆 12"/>
          <p:cNvSpPr/>
          <p:nvPr/>
        </p:nvSpPr>
        <p:spPr>
          <a:xfrm>
            <a:off x="666750" y="2584450"/>
            <a:ext cx="1039813" cy="96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1</a:t>
            </a:r>
            <a:endParaRPr lang="en-US" altLang="zh-CN"/>
          </a:p>
        </p:txBody>
      </p:sp>
      <p:sp>
        <p:nvSpPr>
          <p:cNvPr id="16" name="左大括号 15"/>
          <p:cNvSpPr/>
          <p:nvPr/>
        </p:nvSpPr>
        <p:spPr>
          <a:xfrm>
            <a:off x="4322763" y="1452563"/>
            <a:ext cx="704850" cy="26352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7" name="椭圆 16"/>
          <p:cNvSpPr/>
          <p:nvPr/>
        </p:nvSpPr>
        <p:spPr>
          <a:xfrm>
            <a:off x="666750" y="5108575"/>
            <a:ext cx="1001713" cy="107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2</a:t>
            </a:r>
            <a:endParaRPr lang="en-US" altLang="zh-CN"/>
          </a:p>
        </p:txBody>
      </p:sp>
      <p:cxnSp>
        <p:nvCxnSpPr>
          <p:cNvPr id="7" name="直接箭头连接符 6"/>
          <p:cNvCxnSpPr/>
          <p:nvPr/>
        </p:nvCxnSpPr>
        <p:spPr>
          <a:xfrm>
            <a:off x="4519613" y="5780088"/>
            <a:ext cx="1001712"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521325" y="4903788"/>
            <a:ext cx="6289675" cy="1763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effectLst>
                  <a:outerShdw blurRad="38100" dist="19050" dir="2700000" algn="tl" rotWithShape="0">
                    <a:schemeClr val="dk1">
                      <a:alpha val="40000"/>
                    </a:schemeClr>
                  </a:outerShdw>
                </a:effectLst>
              </a:rPr>
              <a:t>取得</a:t>
            </a:r>
            <a:r>
              <a:rPr lang="zh-CN" altLang="en-US">
                <a:solidFill>
                  <a:srgbClr val="FF0000"/>
                </a:solidFill>
                <a:effectLst>
                  <a:outerShdw blurRad="38100" dist="19050" dir="2700000" algn="tl" rotWithShape="0">
                    <a:schemeClr val="dk1">
                      <a:alpha val="40000"/>
                    </a:schemeClr>
                  </a:outerShdw>
                </a:effectLst>
              </a:rPr>
              <a:t>两处及以上</a:t>
            </a:r>
            <a:r>
              <a:rPr lang="zh-CN" altLang="en-US">
                <a:solidFill>
                  <a:schemeClr val="tx1"/>
                </a:solidFill>
                <a:effectLst>
                  <a:outerShdw blurRad="38100" dist="19050" dir="2700000" algn="tl" rotWithShape="0">
                    <a:schemeClr val="dk1">
                      <a:alpha val="40000"/>
                    </a:schemeClr>
                  </a:outerShdw>
                </a:effectLst>
              </a:rPr>
              <a:t>综合所得，合并后适用</a:t>
            </a:r>
            <a:r>
              <a:rPr lang="zh-CN" altLang="en-US">
                <a:solidFill>
                  <a:srgbClr val="FF0000"/>
                </a:solidFill>
                <a:effectLst>
                  <a:outerShdw blurRad="38100" dist="19050" dir="2700000" algn="tl" rotWithShape="0">
                    <a:schemeClr val="dk1">
                      <a:alpha val="40000"/>
                    </a:schemeClr>
                  </a:outerShdw>
                </a:effectLst>
              </a:rPr>
              <a:t>税率提高</a:t>
            </a:r>
            <a:r>
              <a:rPr lang="zh-CN" altLang="en-US">
                <a:solidFill>
                  <a:schemeClr val="tx1"/>
                </a:solidFill>
                <a:effectLst>
                  <a:outerShdw blurRad="38100" dist="19050" dir="2700000" algn="tl" rotWithShape="0">
                    <a:schemeClr val="dk1">
                      <a:alpha val="40000"/>
                    </a:schemeClr>
                  </a:outerShdw>
                </a:effectLst>
              </a:rPr>
              <a:t>导致已预缴税额</a:t>
            </a:r>
            <a:r>
              <a:rPr lang="zh-CN" altLang="en-US">
                <a:solidFill>
                  <a:srgbClr val="FF0000"/>
                </a:solidFill>
                <a:effectLst>
                  <a:outerShdw blurRad="38100" dist="19050" dir="2700000" algn="tl" rotWithShape="0">
                    <a:schemeClr val="dk1">
                      <a:alpha val="40000"/>
                    </a:schemeClr>
                  </a:outerShdw>
                </a:effectLst>
              </a:rPr>
              <a:t>小于</a:t>
            </a:r>
            <a:r>
              <a:rPr lang="zh-CN" altLang="en-US">
                <a:solidFill>
                  <a:schemeClr val="tx1"/>
                </a:solidFill>
                <a:effectLst>
                  <a:outerShdw blurRad="38100" dist="19050" dir="2700000" algn="tl" rotWithShape="0">
                    <a:schemeClr val="dk1">
                      <a:alpha val="40000"/>
                    </a:schemeClr>
                  </a:outerShdw>
                </a:effectLst>
              </a:rPr>
              <a:t>年度应纳税额等情形</a:t>
            </a:r>
            <a:endParaRPr lang="zh-CN" altLang="en-US">
              <a:solidFill>
                <a:schemeClr val="tx1"/>
              </a:solidFill>
              <a:effectLst>
                <a:outerShdw blurRad="38100" dist="19050" dir="2700000" algn="tl" rotWithShape="0">
                  <a:schemeClr val="dk1">
                    <a:alpha val="40000"/>
                  </a:schemeClr>
                </a:outerShdw>
              </a:effectLst>
            </a:endParaRPr>
          </a:p>
        </p:txBody>
      </p:sp>
      <p:sp>
        <p:nvSpPr>
          <p:cNvPr id="10" name="椭圆 9"/>
          <p:cNvSpPr/>
          <p:nvPr/>
        </p:nvSpPr>
        <p:spPr>
          <a:xfrm>
            <a:off x="2063750" y="1990725"/>
            <a:ext cx="2152650" cy="2035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t>20</a:t>
            </a:r>
            <a:r>
              <a:rPr lang="en-US" altLang="zh-CN"/>
              <a:t>21</a:t>
            </a:r>
            <a:r>
              <a:rPr lang="zh-CN" altLang="en-US"/>
              <a:t>年度已预缴税额大于年度应纳税额且申请</a:t>
            </a:r>
            <a:r>
              <a:rPr lang="zh-CN" altLang="en-US">
                <a:solidFill>
                  <a:srgbClr val="FF0000"/>
                </a:solidFill>
              </a:rPr>
              <a:t>退税</a:t>
            </a:r>
            <a:r>
              <a:rPr lang="zh-CN" altLang="en-US"/>
              <a:t>的</a:t>
            </a:r>
            <a:endParaRPr lang="zh-CN" altLang="en-US"/>
          </a:p>
        </p:txBody>
      </p:sp>
      <p:sp>
        <p:nvSpPr>
          <p:cNvPr id="29" name="椭圆 28"/>
          <p:cNvSpPr/>
          <p:nvPr/>
        </p:nvSpPr>
        <p:spPr>
          <a:xfrm>
            <a:off x="2166938" y="4784725"/>
            <a:ext cx="2181225"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ym typeface="+mn-ea"/>
              </a:rPr>
              <a:t>20</a:t>
            </a:r>
            <a:r>
              <a:rPr lang="en-US" altLang="zh-CN">
                <a:sym typeface="+mn-ea"/>
              </a:rPr>
              <a:t>21</a:t>
            </a:r>
            <a:r>
              <a:rPr lang="zh-CN" altLang="en-US">
                <a:sym typeface="+mn-ea"/>
              </a:rPr>
              <a:t>年度综合所得收入</a:t>
            </a:r>
            <a:r>
              <a:rPr lang="zh-CN" altLang="en-US">
                <a:solidFill>
                  <a:srgbClr val="FF0000"/>
                </a:solidFill>
                <a:sym typeface="+mn-ea"/>
              </a:rPr>
              <a:t>超过12万元</a:t>
            </a:r>
            <a:r>
              <a:rPr lang="zh-CN" altLang="en-US">
                <a:sym typeface="+mn-ea"/>
              </a:rPr>
              <a:t>且需要</a:t>
            </a:r>
            <a:r>
              <a:rPr lang="zh-CN" altLang="en-US">
                <a:solidFill>
                  <a:srgbClr val="FF0000"/>
                </a:solidFill>
                <a:sym typeface="+mn-ea"/>
              </a:rPr>
              <a:t>补税</a:t>
            </a:r>
            <a:r>
              <a:rPr lang="zh-CN" altLang="en-US">
                <a:sym typeface="+mn-ea"/>
              </a:rPr>
              <a:t>金额</a:t>
            </a:r>
            <a:r>
              <a:rPr lang="zh-CN" altLang="en-US">
                <a:solidFill>
                  <a:srgbClr val="FF0000"/>
                </a:solidFill>
                <a:sym typeface="+mn-ea"/>
              </a:rPr>
              <a:t>超过400元</a:t>
            </a:r>
            <a:r>
              <a:rPr lang="zh-CN" altLang="en-US">
                <a:sym typeface="+mn-ea"/>
              </a:rPr>
              <a:t>的</a:t>
            </a: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9634"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9635"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9636"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1.6</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申报信息及资料留存</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0658"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527050" y="-187960"/>
            <a:ext cx="7538720" cy="1181100"/>
          </a:xfrm>
        </p:spPr>
        <p:txBody>
          <a:bodyPr wrap="square" tIns="12700"/>
          <a:lstStyle/>
          <a:p>
            <a:pPr marL="12700" eaLnBrk="1" hangingPunct="1">
              <a:spcBef>
                <a:spcPts val="100"/>
              </a:spcBef>
            </a:pPr>
            <a:br>
              <a:rPr lang="zh-CN" altLang="en-US">
                <a:ea typeface="微软雅黑" panose="020B0503020204020204" pitchFamily="34" charset="-122"/>
              </a:rPr>
            </a:br>
            <a:r>
              <a:rPr lang="zh-CN" altLang="en-US">
                <a:ea typeface="微软雅黑" panose="020B0503020204020204" pitchFamily="34" charset="-122"/>
              </a:rPr>
              <a:t>申报信息及资料留存</a:t>
            </a:r>
            <a:endParaRPr lang="zh-CN" altLang="en-US">
              <a:ea typeface="微软雅黑" panose="020B0503020204020204" pitchFamily="34" charset="-122"/>
            </a:endParaRPr>
          </a:p>
        </p:txBody>
      </p:sp>
      <p:sp>
        <p:nvSpPr>
          <p:cNvPr id="70660"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6" name="object 6"/>
          <p:cNvSpPr txBox="1"/>
          <p:nvPr/>
        </p:nvSpPr>
        <p:spPr>
          <a:xfrm>
            <a:off x="788035" y="1376680"/>
            <a:ext cx="10144125" cy="3622675"/>
          </a:xfrm>
          <a:prstGeom prst="rect">
            <a:avLst/>
          </a:prstGeom>
        </p:spPr>
        <p:txBody>
          <a:bodyPr wrap="square" lIns="0" tIns="12700" rIns="0" bIns="0">
            <a:spAutoFit/>
          </a:bodyPr>
          <a:lstStyle/>
          <a:p>
            <a:pPr marL="468630" lvl="1" indent="-342900" defTabSz="0">
              <a:spcBef>
                <a:spcPts val="1990"/>
              </a:spcBef>
              <a:buFont typeface="Arial" panose="020B0604020202020204" pitchFamily="34" charset="0"/>
              <a:buChar char="•"/>
              <a:tabLst>
                <a:tab pos="120650" algn="l"/>
              </a:tabLst>
            </a:pPr>
            <a:r>
              <a:rPr lang="zh-CN" altLang="en-US" sz="2400" b="1">
                <a:solidFill>
                  <a:srgbClr val="D14552"/>
                </a:solidFill>
                <a:latin typeface="微软雅黑" panose="020B0503020204020204" pitchFamily="34" charset="-122"/>
                <a:ea typeface="微软雅黑" panose="020B0503020204020204" pitchFamily="34" charset="-122"/>
              </a:rPr>
              <a:t>提交资料</a:t>
            </a:r>
            <a:endParaRPr lang="zh-CN" altLang="en-US" sz="2400" b="1">
              <a:solidFill>
                <a:srgbClr val="D14552"/>
              </a:solidFill>
              <a:latin typeface="微软雅黑" panose="020B0503020204020204" pitchFamily="34" charset="-122"/>
              <a:ea typeface="微软雅黑" panose="020B0503020204020204" pitchFamily="34" charset="-122"/>
            </a:endParaRPr>
          </a:p>
          <a:p>
            <a:pPr marL="468630" lvl="1" indent="-342900" defTabSz="0">
              <a:spcBef>
                <a:spcPts val="199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一般情况下，只需要报送年度汇算申报表</a:t>
            </a:r>
            <a:endParaRPr lang="zh-CN" altLang="en-US" sz="2000">
              <a:latin typeface="微软雅黑" panose="020B0503020204020204" pitchFamily="34" charset="-122"/>
              <a:ea typeface="微软雅黑" panose="020B0503020204020204" pitchFamily="34" charset="-122"/>
            </a:endParaRPr>
          </a:p>
          <a:p>
            <a:pPr marL="468630" lvl="1" indent="-342900" defTabSz="0" eaLnBrk="1" latinLnBrk="0" hangingPunct="1">
              <a:lnSpc>
                <a:spcPct val="150000"/>
              </a:lnSpc>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如需修改个人相关基础信息、新增享受扣除或者税收优惠，才需要一并报送相关信息</a:t>
            </a:r>
            <a:endParaRPr lang="zh-CN" altLang="en-US" sz="2000">
              <a:solidFill>
                <a:srgbClr val="44536B"/>
              </a:solidFill>
              <a:latin typeface="微软雅黑" panose="020B0503020204020204" pitchFamily="34" charset="-122"/>
              <a:ea typeface="微软雅黑" panose="020B0503020204020204" pitchFamily="34" charset="-122"/>
            </a:endParaRPr>
          </a:p>
          <a:p>
            <a:pPr marL="468630" lvl="1" indent="-342900" defTabSz="0">
              <a:spcBef>
                <a:spcPts val="1200"/>
              </a:spcBef>
              <a:buFont typeface="Arial" panose="020B0604020202020204" pitchFamily="34" charset="0"/>
              <a:buChar char="•"/>
              <a:tabLst>
                <a:tab pos="120650" algn="l"/>
              </a:tabLst>
            </a:pPr>
            <a:r>
              <a:rPr lang="zh-CN" altLang="en-US" sz="2400" b="1">
                <a:solidFill>
                  <a:srgbClr val="D14552"/>
                </a:solidFill>
                <a:latin typeface="微软雅黑" panose="020B0503020204020204" pitchFamily="34" charset="-122"/>
                <a:ea typeface="微软雅黑" panose="020B0503020204020204" pitchFamily="34" charset="-122"/>
              </a:rPr>
              <a:t>资料留存</a:t>
            </a:r>
            <a:endParaRPr lang="zh-CN" altLang="en-US" sz="2000">
              <a:latin typeface="微软雅黑" panose="020B0503020204020204" pitchFamily="34" charset="-122"/>
              <a:ea typeface="微软雅黑" panose="020B0503020204020204" pitchFamily="34" charset="-122"/>
            </a:endParaRPr>
          </a:p>
          <a:p>
            <a:pPr marL="468630" lvl="1" indent="-342900" defTabSz="0" eaLnBrk="1" latinLnBrk="0" hangingPunct="1">
              <a:lnSpc>
                <a:spcPct val="150000"/>
              </a:lnSpc>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纳税人、代办年度汇算的单位，需各自将年度汇算申报表以及纳税人综合所得收入、扣除、已缴税额或税收优惠等相关资料，自年度汇算期结束之日起留存5年。 （202</a:t>
            </a:r>
            <a:r>
              <a:rPr lang="en-US" altLang="zh-CN" sz="2000">
                <a:solidFill>
                  <a:srgbClr val="44536B"/>
                </a:solidFill>
                <a:latin typeface="微软雅黑" panose="020B0503020204020204" pitchFamily="34" charset="-122"/>
                <a:ea typeface="微软雅黑" panose="020B0503020204020204" pitchFamily="34" charset="-122"/>
              </a:rPr>
              <a:t>2</a:t>
            </a:r>
            <a:r>
              <a:rPr lang="zh-CN" altLang="en-US" sz="2000">
                <a:solidFill>
                  <a:srgbClr val="44536B"/>
                </a:solidFill>
                <a:latin typeface="微软雅黑" panose="020B0503020204020204" pitchFamily="34" charset="-122"/>
                <a:ea typeface="微软雅黑" panose="020B0503020204020204" pitchFamily="34" charset="-122"/>
              </a:rPr>
              <a:t>年7月1日至202</a:t>
            </a:r>
            <a:r>
              <a:rPr lang="en-US" altLang="zh-CN" sz="2000">
                <a:solidFill>
                  <a:srgbClr val="44536B"/>
                </a:solidFill>
                <a:latin typeface="微软雅黑" panose="020B0503020204020204" pitchFamily="34" charset="-122"/>
                <a:ea typeface="微软雅黑" panose="020B0503020204020204" pitchFamily="34" charset="-122"/>
              </a:rPr>
              <a:t>7</a:t>
            </a:r>
            <a:r>
              <a:rPr lang="zh-CN" altLang="en-US" sz="2000">
                <a:solidFill>
                  <a:srgbClr val="44536B"/>
                </a:solidFill>
                <a:latin typeface="微软雅黑" panose="020B0503020204020204" pitchFamily="34" charset="-122"/>
                <a:ea typeface="微软雅黑" panose="020B0503020204020204" pitchFamily="34" charset="-122"/>
              </a:rPr>
              <a:t>年6月30日）</a:t>
            </a:r>
            <a:endParaRPr lang="zh-CN" altLang="en-US" sz="2000">
              <a:solidFill>
                <a:srgbClr val="44536B"/>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130" name="文本框 3"/>
          <p:cNvSpPr txBox="1">
            <a:spLocks noChangeArrowheads="1"/>
          </p:cNvSpPr>
          <p:nvPr/>
        </p:nvSpPr>
        <p:spPr bwMode="auto">
          <a:xfrm>
            <a:off x="547688" y="2573338"/>
            <a:ext cx="2089150" cy="2061210"/>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02</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3972560" cy="1240155"/>
          </a:xfrm>
          <a:prstGeom prst="rect">
            <a:avLst/>
          </a:prstGeom>
          <a:noFill/>
          <a:ln w="9525">
            <a:noFill/>
          </a:ln>
        </p:spPr>
        <p:txBody>
          <a:bodyPr wrap="none">
            <a:spAutoFit/>
          </a:bodyPr>
          <a:lstStyle/>
          <a:p>
            <a:pPr algn="l">
              <a:defRPr/>
            </a:pPr>
            <a:r>
              <a:rPr lang="zh-CN" altLang="en-US" sz="3725"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专项附加扣除介绍</a:t>
            </a:r>
            <a:endPar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48132" name="组合 29"/>
          <p:cNvGrpSpPr/>
          <p:nvPr/>
        </p:nvGrpSpPr>
        <p:grpSpPr bwMode="auto">
          <a:xfrm>
            <a:off x="7596188" y="2468563"/>
            <a:ext cx="576262" cy="577850"/>
            <a:chOff x="6084168" y="1274820"/>
            <a:chExt cx="432048" cy="432834"/>
          </a:xfrm>
        </p:grpSpPr>
        <p:sp>
          <p:nvSpPr>
            <p:cNvPr id="48145"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6"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8133" name="组合 32"/>
          <p:cNvGrpSpPr/>
          <p:nvPr/>
        </p:nvGrpSpPr>
        <p:grpSpPr bwMode="auto">
          <a:xfrm>
            <a:off x="5867400" y="2470150"/>
            <a:ext cx="577850" cy="576263"/>
            <a:chOff x="4788024" y="1275213"/>
            <a:chExt cx="432048" cy="432048"/>
          </a:xfrm>
        </p:grpSpPr>
        <p:sp>
          <p:nvSpPr>
            <p:cNvPr id="48143"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4"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8134"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8142"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8135" name="组合 38"/>
          <p:cNvGrpSpPr/>
          <p:nvPr/>
        </p:nvGrpSpPr>
        <p:grpSpPr bwMode="auto">
          <a:xfrm>
            <a:off x="4140200" y="2468563"/>
            <a:ext cx="577850" cy="577850"/>
            <a:chOff x="3491880" y="1274820"/>
            <a:chExt cx="432833" cy="432834"/>
          </a:xfrm>
        </p:grpSpPr>
        <p:sp>
          <p:nvSpPr>
            <p:cNvPr id="48139"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0"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8136" name="组合 42"/>
          <p:cNvGrpSpPr/>
          <p:nvPr/>
        </p:nvGrpSpPr>
        <p:grpSpPr bwMode="auto">
          <a:xfrm>
            <a:off x="5003800" y="2468563"/>
            <a:ext cx="577850" cy="577850"/>
            <a:chOff x="4139952" y="1274820"/>
            <a:chExt cx="432833" cy="432834"/>
          </a:xfrm>
        </p:grpSpPr>
        <p:sp>
          <p:nvSpPr>
            <p:cNvPr id="48137"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38"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7"/>
          <p:cNvSpPr txBox="1"/>
          <p:nvPr/>
        </p:nvSpPr>
        <p:spPr>
          <a:xfrm>
            <a:off x="2732027" y="3416151"/>
            <a:ext cx="2076450" cy="504825"/>
          </a:xfrm>
          <a:prstGeom prst="rect">
            <a:avLst/>
          </a:prstGeom>
          <a:noFill/>
        </p:spPr>
        <p:txBody>
          <a:bodyPr wrap="none" lIns="121916" tIns="60957" rIns="121916" bIns="60957" rtlCol="0">
            <a:spAutoFit/>
            <a:scene3d>
              <a:camera prst="orthographicFront"/>
              <a:lightRig rig="threePt" dir="t"/>
            </a:scene3d>
          </a:bodyPr>
          <a:lstStyle/>
          <a:p>
            <a:pPr algn="r"/>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大  病  医  疗</a:t>
            </a:r>
            <a:endPar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74" name="TextBox 78"/>
          <p:cNvSpPr txBox="1"/>
          <p:nvPr/>
        </p:nvSpPr>
        <p:spPr>
          <a:xfrm>
            <a:off x="1951763" y="4833005"/>
            <a:ext cx="2076450" cy="504825"/>
          </a:xfrm>
          <a:prstGeom prst="rect">
            <a:avLst/>
          </a:prstGeom>
          <a:noFill/>
        </p:spPr>
        <p:txBody>
          <a:bodyPr wrap="none" lIns="121916" tIns="60957" rIns="121916" bIns="60957" rtlCol="0">
            <a:spAutoFit/>
            <a:scene3d>
              <a:camera prst="orthographicFront"/>
              <a:lightRig rig="threePt" dir="t"/>
            </a:scene3d>
          </a:bodyPr>
          <a:lstStyle/>
          <a:p>
            <a:pPr algn="r"/>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住  房  租  金</a:t>
            </a:r>
            <a:endPar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86" name="TextBox 79"/>
          <p:cNvSpPr txBox="1"/>
          <p:nvPr/>
        </p:nvSpPr>
        <p:spPr>
          <a:xfrm>
            <a:off x="8363167" y="3378583"/>
            <a:ext cx="2147570" cy="504825"/>
          </a:xfrm>
          <a:prstGeom prst="rect">
            <a:avLst/>
          </a:prstGeom>
          <a:noFill/>
        </p:spPr>
        <p:txBody>
          <a:bodyPr wrap="none" lIns="121916" tIns="60957" rIns="121916" bIns="60957" rtlCol="0">
            <a:spAutoFit/>
            <a:scene3d>
              <a:camera prst="orthographicFront"/>
              <a:lightRig rig="threePt" dir="t"/>
            </a:scene3d>
          </a:bodyPr>
          <a:lstStyle/>
          <a:p>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住房贷款利息</a:t>
            </a:r>
            <a:endPar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87" name="TextBox 80"/>
          <p:cNvSpPr txBox="1"/>
          <p:nvPr/>
        </p:nvSpPr>
        <p:spPr>
          <a:xfrm>
            <a:off x="7641595" y="4868335"/>
            <a:ext cx="2076450" cy="504825"/>
          </a:xfrm>
          <a:prstGeom prst="rect">
            <a:avLst/>
          </a:prstGeom>
          <a:noFill/>
        </p:spPr>
        <p:txBody>
          <a:bodyPr wrap="none" lIns="121916" tIns="60957" rIns="121916" bIns="60957" rtlCol="0">
            <a:spAutoFit/>
            <a:scene3d>
              <a:camera prst="orthographicFront"/>
              <a:lightRig rig="threePt" dir="t"/>
            </a:scene3d>
          </a:bodyPr>
          <a:lstStyle/>
          <a:p>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赡  养  老  人</a:t>
            </a:r>
            <a:endPar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88" name="椭圆 34"/>
          <p:cNvSpPr/>
          <p:nvPr/>
        </p:nvSpPr>
        <p:spPr>
          <a:xfrm rot="16200000">
            <a:off x="5020617" y="2884557"/>
            <a:ext cx="1222015" cy="157101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89" name="组合 88"/>
          <p:cNvGrpSpPr/>
          <p:nvPr/>
        </p:nvGrpSpPr>
        <p:grpSpPr>
          <a:xfrm rot="5400000">
            <a:off x="6941780" y="2850703"/>
            <a:ext cx="1203905" cy="1563588"/>
            <a:chOff x="4020870" y="2194485"/>
            <a:chExt cx="1102258" cy="1432090"/>
          </a:xfrm>
          <a:effectLst>
            <a:outerShdw blurRad="444500" dist="254000" dir="8100000" algn="tr" rotWithShape="0">
              <a:prstClr val="black">
                <a:alpha val="50000"/>
              </a:prstClr>
            </a:outerShdw>
          </a:effectLst>
        </p:grpSpPr>
        <p:sp>
          <p:nvSpPr>
            <p:cNvPr id="9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92" name="椭圆 34"/>
          <p:cNvSpPr/>
          <p:nvPr/>
        </p:nvSpPr>
        <p:spPr>
          <a:xfrm rot="5400000">
            <a:off x="6170281" y="4336743"/>
            <a:ext cx="1222015"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93" name="组合 92"/>
          <p:cNvGrpSpPr/>
          <p:nvPr/>
        </p:nvGrpSpPr>
        <p:grpSpPr>
          <a:xfrm rot="16200000">
            <a:off x="4300905" y="4305124"/>
            <a:ext cx="1203905" cy="1563588"/>
            <a:chOff x="4020870" y="2194485"/>
            <a:chExt cx="1102258" cy="1432090"/>
          </a:xfrm>
          <a:effectLst>
            <a:outerShdw blurRad="444500" dist="254000" dir="8100000" algn="tr" rotWithShape="0">
              <a:prstClr val="black">
                <a:alpha val="50000"/>
              </a:prstClr>
            </a:outerShdw>
          </a:effectLst>
        </p:grpSpPr>
        <p:sp>
          <p:nvSpPr>
            <p:cNvPr id="9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96" name="TextBox 93"/>
          <p:cNvSpPr txBox="1"/>
          <p:nvPr/>
        </p:nvSpPr>
        <p:spPr>
          <a:xfrm>
            <a:off x="2116800" y="1951883"/>
            <a:ext cx="2076450" cy="504825"/>
          </a:xfrm>
          <a:prstGeom prst="rect">
            <a:avLst/>
          </a:prstGeom>
          <a:noFill/>
        </p:spPr>
        <p:txBody>
          <a:bodyPr wrap="none" lIns="121916" tIns="60957" rIns="121916" bIns="60957" rtlCol="0">
            <a:spAutoFit/>
            <a:scene3d>
              <a:camera prst="orthographicFront"/>
              <a:lightRig rig="threePt" dir="t"/>
            </a:scene3d>
          </a:bodyPr>
          <a:lstStyle/>
          <a:p>
            <a:pPr algn="just"/>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子  女  教  育</a:t>
            </a:r>
            <a:endPar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97" name="TextBox 94"/>
          <p:cNvSpPr txBox="1"/>
          <p:nvPr/>
        </p:nvSpPr>
        <p:spPr>
          <a:xfrm>
            <a:off x="7700339" y="1987212"/>
            <a:ext cx="2076450" cy="504825"/>
          </a:xfrm>
          <a:prstGeom prst="rect">
            <a:avLst/>
          </a:prstGeom>
          <a:noFill/>
        </p:spPr>
        <p:txBody>
          <a:bodyPr wrap="none" lIns="121916" tIns="60957" rIns="121916" bIns="60957" rtlCol="0">
            <a:spAutoFit/>
            <a:scene3d>
              <a:camera prst="orthographicFront"/>
              <a:lightRig rig="threePt" dir="t"/>
            </a:scene3d>
          </a:bodyPr>
          <a:lstStyle/>
          <a:p>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继  续  教  育</a:t>
            </a:r>
            <a:endPar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98" name="椭圆 34"/>
          <p:cNvSpPr/>
          <p:nvPr/>
        </p:nvSpPr>
        <p:spPr>
          <a:xfrm rot="5400000">
            <a:off x="6191369" y="1455619"/>
            <a:ext cx="1222015"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99" name="组合 98"/>
          <p:cNvGrpSpPr/>
          <p:nvPr/>
        </p:nvGrpSpPr>
        <p:grpSpPr>
          <a:xfrm rot="16200000">
            <a:off x="4321993" y="1424001"/>
            <a:ext cx="1203905" cy="1563588"/>
            <a:chOff x="4020870" y="2194485"/>
            <a:chExt cx="1102258" cy="1432090"/>
          </a:xfrm>
          <a:effectLst>
            <a:outerShdw blurRad="444500" dist="254000" dir="8100000" algn="tr" rotWithShape="0">
              <a:prstClr val="black">
                <a:alpha val="50000"/>
              </a:prstClr>
            </a:outerShdw>
          </a:effectLst>
        </p:grpSpPr>
        <p:sp>
          <p:nvSpPr>
            <p:cNvPr id="10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0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102" name="KSO_Shape"/>
          <p:cNvSpPr/>
          <p:nvPr/>
        </p:nvSpPr>
        <p:spPr bwMode="auto">
          <a:xfrm>
            <a:off x="4749495" y="1913175"/>
            <a:ext cx="737899" cy="6274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3C78D0"/>
          </a:solidFill>
          <a:ln>
            <a:noFill/>
          </a:ln>
        </p:spPr>
        <p:txBody>
          <a:bodyPr lIns="121916" tIns="60957" rIns="121916" bIns="60957" anchor="ctr">
            <a:scene3d>
              <a:camera prst="orthographicFront"/>
              <a:lightRig rig="threePt" dir="t"/>
            </a:scene3d>
            <a:sp3d contourW="12700">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3" name="KSO_Shape"/>
          <p:cNvSpPr/>
          <p:nvPr/>
        </p:nvSpPr>
        <p:spPr bwMode="auto">
          <a:xfrm>
            <a:off x="5495787" y="3314096"/>
            <a:ext cx="694248" cy="69565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3C78D0"/>
          </a:solidFill>
          <a:ln>
            <a:noFill/>
          </a:ln>
        </p:spPr>
        <p:txBody>
          <a:bodyPr lIns="121916" tIns="60957" rIns="121916" bIns="60957" anchor="ctr">
            <a:scene3d>
              <a:camera prst="orthographicFront"/>
              <a:lightRig rig="threePt" dir="t"/>
            </a:scene3d>
            <a:sp3d>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4" name="KSO_Shape"/>
          <p:cNvSpPr/>
          <p:nvPr/>
        </p:nvSpPr>
        <p:spPr bwMode="auto">
          <a:xfrm>
            <a:off x="4742733" y="4793627"/>
            <a:ext cx="689633" cy="59444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3C78D0"/>
          </a:solidFill>
          <a:ln>
            <a:noFill/>
          </a:ln>
        </p:spPr>
        <p:txBody>
          <a:bodyPr lIns="121916" tIns="60957" rIns="121916" bIns="60957" anchor="ctr">
            <a:scene3d>
              <a:camera prst="orthographicFront"/>
              <a:lightRig rig="threePt" dir="t"/>
            </a:scene3d>
            <a:sp3d>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5" name="KSO_Shape"/>
          <p:cNvSpPr/>
          <p:nvPr/>
        </p:nvSpPr>
        <p:spPr bwMode="auto">
          <a:xfrm>
            <a:off x="6246387" y="1966432"/>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C78D0"/>
          </a:solidFill>
          <a:ln>
            <a:noFill/>
          </a:ln>
        </p:spPr>
        <p:txBody>
          <a:bodyPr lIns="121916" tIns="60957" rIns="121916" bIns="60957" anchor="ctr">
            <a:scene3d>
              <a:camera prst="orthographicFront"/>
              <a:lightRig rig="threePt" dir="t"/>
            </a:scene3d>
            <a:sp3d contourW="12700">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6" name="KSO_Shape"/>
          <p:cNvSpPr/>
          <p:nvPr/>
        </p:nvSpPr>
        <p:spPr bwMode="auto">
          <a:xfrm>
            <a:off x="7005816" y="3295759"/>
            <a:ext cx="697187" cy="6904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C78D0"/>
          </a:solidFill>
          <a:ln>
            <a:noFill/>
          </a:ln>
        </p:spPr>
        <p:txBody>
          <a:bodyPr lIns="121916" tIns="60957" rIns="121916" bIns="60957" anchor="ctr">
            <a:scene3d>
              <a:camera prst="orthographicFront"/>
              <a:lightRig rig="threePt" dir="t"/>
            </a:scene3d>
            <a:sp3d contourW="12700">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7" name="KSO_Shape"/>
          <p:cNvSpPr/>
          <p:nvPr/>
        </p:nvSpPr>
        <p:spPr>
          <a:xfrm>
            <a:off x="6282889" y="4804619"/>
            <a:ext cx="640307" cy="640539"/>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rgbClr val="3C78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sz="135" dirty="0">
              <a:solidFill>
                <a:srgbClr val="FFFFFF"/>
              </a:solidFill>
              <a:ea typeface="微软雅黑" panose="020B0503020204020204" pitchFamily="34" charset="-122"/>
            </a:endParaRPr>
          </a:p>
        </p:txBody>
      </p:sp>
      <p:sp>
        <p:nvSpPr>
          <p:cNvPr id="3" name="文本框 2"/>
          <p:cNvSpPr txBox="1"/>
          <p:nvPr/>
        </p:nvSpPr>
        <p:spPr>
          <a:xfrm>
            <a:off x="2039620" y="672253"/>
            <a:ext cx="2806700" cy="666115"/>
          </a:xfrm>
          <a:prstGeom prst="rect">
            <a:avLst/>
          </a:prstGeom>
          <a:noFill/>
        </p:spPr>
        <p:txBody>
          <a:bodyPr wrap="square" rtlCol="0">
            <a:spAutoFit/>
          </a:bodyPr>
          <a:lstStyle/>
          <a:p>
            <a:r>
              <a:rPr lang="zh-CN" altLang="en-US" sz="37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范    围</a:t>
            </a:r>
            <a:endParaRPr lang="zh-CN" altLang="en-US" sz="37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椭圆 1"/>
          <p:cNvSpPr/>
          <p:nvPr/>
        </p:nvSpPr>
        <p:spPr>
          <a:xfrm>
            <a:off x="1012613" y="750147"/>
            <a:ext cx="666327" cy="618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8" fill="hold" nodeType="afterEffect" p14:presetBounceEnd="44000">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14:bounceEnd="44000">
                                          <p:cBhvr additive="base">
                                            <p:cTn id="13" dur="500" fill="hold"/>
                                            <p:tgtEl>
                                              <p:spTgt spid="99"/>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99"/>
                                            </p:tgtEl>
                                            <p:attrNameLst>
                                              <p:attrName>ppt_y</p:attrName>
                                            </p:attrNameLst>
                                          </p:cBhvr>
                                          <p:tavLst>
                                            <p:tav tm="0">
                                              <p:val>
                                                <p:strVal val="#ppt_y"/>
                                              </p:val>
                                            </p:tav>
                                            <p:tav tm="100000">
                                              <p:val>
                                                <p:strVal val="#ppt_y"/>
                                              </p:val>
                                            </p:tav>
                                          </p:tavLst>
                                        </p:anim>
                                      </p:childTnLst>
                                    </p:cTn>
                                  </p:par>
                                  <p:par>
                                    <p:cTn id="15" presetID="12" presetClass="entr" presetSubtype="8" fill="hold" grpId="0" nodeType="withEffect">
                                      <p:stCondLst>
                                        <p:cond delay="2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300"/>
                                            <p:tgtEl>
                                              <p:spTgt spid="96"/>
                                            </p:tgtEl>
                                            <p:attrNameLst>
                                              <p:attrName>ppt_x</p:attrName>
                                            </p:attrNameLst>
                                          </p:cBhvr>
                                          <p:tavLst>
                                            <p:tav tm="0">
                                              <p:val>
                                                <p:strVal val="#ppt_x-#ppt_w*1.125000"/>
                                              </p:val>
                                            </p:tav>
                                            <p:tav tm="100000">
                                              <p:val>
                                                <p:strVal val="#ppt_x"/>
                                              </p:val>
                                            </p:tav>
                                          </p:tavLst>
                                        </p:anim>
                                        <p:animEffect transition="in" filter="wipe(right)">
                                          <p:cBhvr>
                                            <p:cTn id="18" dur="300"/>
                                            <p:tgtEl>
                                              <p:spTgt spid="96"/>
                                            </p:tgtEl>
                                          </p:cBhvr>
                                        </p:animEffect>
                                      </p:childTnLst>
                                    </p:cTn>
                                  </p:par>
                                </p:childTnLst>
                              </p:cTn>
                            </p:par>
                            <p:par>
                              <p:cTn id="19" fill="hold">
                                <p:stCondLst>
                                  <p:cond delay="1800"/>
                                </p:stCondLst>
                                <p:childTnLst>
                                  <p:par>
                                    <p:cTn id="20" presetID="2" presetClass="entr" presetSubtype="2" fill="hold" grpId="0" nodeType="afterEffect" p14:presetBounceEnd="44000">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14:bounceEnd="44000">
                                          <p:cBhvr additive="base">
                                            <p:cTn id="22" dur="500" fill="hold"/>
                                            <p:tgtEl>
                                              <p:spTgt spid="98"/>
                                            </p:tgtEl>
                                            <p:attrNameLst>
                                              <p:attrName>ppt_x</p:attrName>
                                            </p:attrNameLst>
                                          </p:cBhvr>
                                          <p:tavLst>
                                            <p:tav tm="0">
                                              <p:val>
                                                <p:strVal val="1+#ppt_w/2"/>
                                              </p:val>
                                            </p:tav>
                                            <p:tav tm="100000">
                                              <p:val>
                                                <p:strVal val="#ppt_x"/>
                                              </p:val>
                                            </p:tav>
                                          </p:tavLst>
                                        </p:anim>
                                        <p:anim calcmode="lin" valueType="num" p14:bounceEnd="44000">
                                          <p:cBhvr additive="base">
                                            <p:cTn id="23" dur="500" fill="hold"/>
                                            <p:tgtEl>
                                              <p:spTgt spid="98"/>
                                            </p:tgtEl>
                                            <p:attrNameLst>
                                              <p:attrName>ppt_y</p:attrName>
                                            </p:attrNameLst>
                                          </p:cBhvr>
                                          <p:tavLst>
                                            <p:tav tm="0">
                                              <p:val>
                                                <p:strVal val="#ppt_y"/>
                                              </p:val>
                                            </p:tav>
                                            <p:tav tm="100000">
                                              <p:val>
                                                <p:strVal val="#ppt_y"/>
                                              </p:val>
                                            </p:tav>
                                          </p:tavLst>
                                        </p:anim>
                                      </p:childTnLst>
                                    </p:cTn>
                                  </p:par>
                                  <p:par>
                                    <p:cTn id="24" presetID="12" presetClass="entr" presetSubtype="2" fill="hold" grpId="0" nodeType="withEffect">
                                      <p:stCondLst>
                                        <p:cond delay="20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300"/>
                                            <p:tgtEl>
                                              <p:spTgt spid="97"/>
                                            </p:tgtEl>
                                            <p:attrNameLst>
                                              <p:attrName>ppt_x</p:attrName>
                                            </p:attrNameLst>
                                          </p:cBhvr>
                                          <p:tavLst>
                                            <p:tav tm="0">
                                              <p:val>
                                                <p:strVal val="#ppt_x+#ppt_w*1.125000"/>
                                              </p:val>
                                            </p:tav>
                                            <p:tav tm="100000">
                                              <p:val>
                                                <p:strVal val="#ppt_x"/>
                                              </p:val>
                                            </p:tav>
                                          </p:tavLst>
                                        </p:anim>
                                        <p:animEffect transition="in" filter="wipe(left)">
                                          <p:cBhvr>
                                            <p:cTn id="27" dur="300"/>
                                            <p:tgtEl>
                                              <p:spTgt spid="97"/>
                                            </p:tgtEl>
                                          </p:cBhvr>
                                        </p:animEffect>
                                      </p:childTnLst>
                                    </p:cTn>
                                  </p:par>
                                </p:childTnLst>
                              </p:cTn>
                            </p:par>
                            <p:par>
                              <p:cTn id="28" fill="hold">
                                <p:stCondLst>
                                  <p:cond delay="2300"/>
                                </p:stCondLst>
                                <p:childTnLst>
                                  <p:par>
                                    <p:cTn id="29" presetID="2" presetClass="entr" presetSubtype="8" fill="hold" grpId="0" nodeType="afterEffect" p14:presetBounceEnd="44000">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14:bounceEnd="44000">
                                          <p:cBhvr additive="base">
                                            <p:cTn id="31" dur="500" fill="hold"/>
                                            <p:tgtEl>
                                              <p:spTgt spid="88"/>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20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300"/>
                                            <p:tgtEl>
                                              <p:spTgt spid="72"/>
                                            </p:tgtEl>
                                            <p:attrNameLst>
                                              <p:attrName>ppt_x</p:attrName>
                                            </p:attrNameLst>
                                          </p:cBhvr>
                                          <p:tavLst>
                                            <p:tav tm="0">
                                              <p:val>
                                                <p:strVal val="#ppt_x-#ppt_w*1.125000"/>
                                              </p:val>
                                            </p:tav>
                                            <p:tav tm="100000">
                                              <p:val>
                                                <p:strVal val="#ppt_x"/>
                                              </p:val>
                                            </p:tav>
                                          </p:tavLst>
                                        </p:anim>
                                        <p:animEffect transition="in" filter="wipe(right)">
                                          <p:cBhvr>
                                            <p:cTn id="36" dur="300"/>
                                            <p:tgtEl>
                                              <p:spTgt spid="72"/>
                                            </p:tgtEl>
                                          </p:cBhvr>
                                        </p:animEffect>
                                      </p:childTnLst>
                                    </p:cTn>
                                  </p:par>
                                </p:childTnLst>
                              </p:cTn>
                            </p:par>
                            <p:par>
                              <p:cTn id="37" fill="hold">
                                <p:stCondLst>
                                  <p:cond delay="2800"/>
                                </p:stCondLst>
                                <p:childTnLst>
                                  <p:par>
                                    <p:cTn id="38" presetID="2" presetClass="entr" presetSubtype="2" fill="hold" nodeType="afterEffect" p14:presetBounceEnd="44000">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14:bounceEnd="44000">
                                          <p:cBhvr additive="base">
                                            <p:cTn id="40" dur="500" fill="hold"/>
                                            <p:tgtEl>
                                              <p:spTgt spid="89"/>
                                            </p:tgtEl>
                                            <p:attrNameLst>
                                              <p:attrName>ppt_x</p:attrName>
                                            </p:attrNameLst>
                                          </p:cBhvr>
                                          <p:tavLst>
                                            <p:tav tm="0">
                                              <p:val>
                                                <p:strVal val="1+#ppt_w/2"/>
                                              </p:val>
                                            </p:tav>
                                            <p:tav tm="100000">
                                              <p:val>
                                                <p:strVal val="#ppt_x"/>
                                              </p:val>
                                            </p:tav>
                                          </p:tavLst>
                                        </p:anim>
                                        <p:anim calcmode="lin" valueType="num" p14:bounceEnd="44000">
                                          <p:cBhvr additive="base">
                                            <p:cTn id="41" dur="500" fill="hold"/>
                                            <p:tgtEl>
                                              <p:spTgt spid="89"/>
                                            </p:tgtEl>
                                            <p:attrNameLst>
                                              <p:attrName>ppt_y</p:attrName>
                                            </p:attrNameLst>
                                          </p:cBhvr>
                                          <p:tavLst>
                                            <p:tav tm="0">
                                              <p:val>
                                                <p:strVal val="#ppt_y"/>
                                              </p:val>
                                            </p:tav>
                                            <p:tav tm="100000">
                                              <p:val>
                                                <p:strVal val="#ppt_y"/>
                                              </p:val>
                                            </p:tav>
                                          </p:tavLst>
                                        </p:anim>
                                      </p:childTnLst>
                                    </p:cTn>
                                  </p:par>
                                  <p:par>
                                    <p:cTn id="42" presetID="12" presetClass="entr" presetSubtype="2" fill="hold" grpId="0" nodeType="withEffect">
                                      <p:stCondLst>
                                        <p:cond delay="200"/>
                                      </p:stCondLst>
                                      <p:childTnLst>
                                        <p:set>
                                          <p:cBhvr>
                                            <p:cTn id="43" dur="1" fill="hold">
                                              <p:stCondLst>
                                                <p:cond delay="0"/>
                                              </p:stCondLst>
                                            </p:cTn>
                                            <p:tgtEl>
                                              <p:spTgt spid="86"/>
                                            </p:tgtEl>
                                            <p:attrNameLst>
                                              <p:attrName>style.visibility</p:attrName>
                                            </p:attrNameLst>
                                          </p:cBhvr>
                                          <p:to>
                                            <p:strVal val="visible"/>
                                          </p:to>
                                        </p:set>
                                        <p:anim calcmode="lin" valueType="num">
                                          <p:cBhvr additive="base">
                                            <p:cTn id="44" dur="300"/>
                                            <p:tgtEl>
                                              <p:spTgt spid="86"/>
                                            </p:tgtEl>
                                            <p:attrNameLst>
                                              <p:attrName>ppt_x</p:attrName>
                                            </p:attrNameLst>
                                          </p:cBhvr>
                                          <p:tavLst>
                                            <p:tav tm="0">
                                              <p:val>
                                                <p:strVal val="#ppt_x+#ppt_w*1.125000"/>
                                              </p:val>
                                            </p:tav>
                                            <p:tav tm="100000">
                                              <p:val>
                                                <p:strVal val="#ppt_x"/>
                                              </p:val>
                                            </p:tav>
                                          </p:tavLst>
                                        </p:anim>
                                        <p:animEffect transition="in" filter="wipe(left)">
                                          <p:cBhvr>
                                            <p:cTn id="45" dur="300"/>
                                            <p:tgtEl>
                                              <p:spTgt spid="86"/>
                                            </p:tgtEl>
                                          </p:cBhvr>
                                        </p:animEffect>
                                      </p:childTnLst>
                                    </p:cTn>
                                  </p:par>
                                </p:childTnLst>
                              </p:cTn>
                            </p:par>
                            <p:par>
                              <p:cTn id="46" fill="hold">
                                <p:stCondLst>
                                  <p:cond delay="3300"/>
                                </p:stCondLst>
                                <p:childTnLst>
                                  <p:par>
                                    <p:cTn id="47" presetID="2" presetClass="entr" presetSubtype="8" fill="hold" nodeType="afterEffect" p14:presetBounceEnd="44000">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14:bounceEnd="44000">
                                          <p:cBhvr additive="base">
                                            <p:cTn id="49" dur="500" fill="hold"/>
                                            <p:tgtEl>
                                              <p:spTgt spid="93"/>
                                            </p:tgtEl>
                                            <p:attrNameLst>
                                              <p:attrName>ppt_x</p:attrName>
                                            </p:attrNameLst>
                                          </p:cBhvr>
                                          <p:tavLst>
                                            <p:tav tm="0">
                                              <p:val>
                                                <p:strVal val="0-#ppt_w/2"/>
                                              </p:val>
                                            </p:tav>
                                            <p:tav tm="100000">
                                              <p:val>
                                                <p:strVal val="#ppt_x"/>
                                              </p:val>
                                            </p:tav>
                                          </p:tavLst>
                                        </p:anim>
                                        <p:anim calcmode="lin" valueType="num" p14:bounceEnd="44000">
                                          <p:cBhvr additive="base">
                                            <p:cTn id="50" dur="500" fill="hold"/>
                                            <p:tgtEl>
                                              <p:spTgt spid="93"/>
                                            </p:tgtEl>
                                            <p:attrNameLst>
                                              <p:attrName>ppt_y</p:attrName>
                                            </p:attrNameLst>
                                          </p:cBhvr>
                                          <p:tavLst>
                                            <p:tav tm="0">
                                              <p:val>
                                                <p:strVal val="#ppt_y"/>
                                              </p:val>
                                            </p:tav>
                                            <p:tav tm="100000">
                                              <p:val>
                                                <p:strVal val="#ppt_y"/>
                                              </p:val>
                                            </p:tav>
                                          </p:tavLst>
                                        </p:anim>
                                      </p:childTnLst>
                                    </p:cTn>
                                  </p:par>
                                  <p:par>
                                    <p:cTn id="51" presetID="12" presetClass="entr" presetSubtype="8" fill="hold" grpId="0" nodeType="withEffect">
                                      <p:stCondLst>
                                        <p:cond delay="20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300"/>
                                            <p:tgtEl>
                                              <p:spTgt spid="74"/>
                                            </p:tgtEl>
                                            <p:attrNameLst>
                                              <p:attrName>ppt_x</p:attrName>
                                            </p:attrNameLst>
                                          </p:cBhvr>
                                          <p:tavLst>
                                            <p:tav tm="0">
                                              <p:val>
                                                <p:strVal val="#ppt_x-#ppt_w*1.125000"/>
                                              </p:val>
                                            </p:tav>
                                            <p:tav tm="100000">
                                              <p:val>
                                                <p:strVal val="#ppt_x"/>
                                              </p:val>
                                            </p:tav>
                                          </p:tavLst>
                                        </p:anim>
                                        <p:animEffect transition="in" filter="wipe(right)">
                                          <p:cBhvr>
                                            <p:cTn id="54" dur="300"/>
                                            <p:tgtEl>
                                              <p:spTgt spid="74"/>
                                            </p:tgtEl>
                                          </p:cBhvr>
                                        </p:animEffect>
                                      </p:childTnLst>
                                    </p:cTn>
                                  </p:par>
                                </p:childTnLst>
                              </p:cTn>
                            </p:par>
                            <p:par>
                              <p:cTn id="55" fill="hold">
                                <p:stCondLst>
                                  <p:cond delay="3800"/>
                                </p:stCondLst>
                                <p:childTnLst>
                                  <p:par>
                                    <p:cTn id="56" presetID="2" presetClass="entr" presetSubtype="2" fill="hold" grpId="0" nodeType="afterEffect" p14:presetBounceEnd="44000">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14:bounceEnd="44000">
                                          <p:cBhvr additive="base">
                                            <p:cTn id="58" dur="500" fill="hold"/>
                                            <p:tgtEl>
                                              <p:spTgt spid="92"/>
                                            </p:tgtEl>
                                            <p:attrNameLst>
                                              <p:attrName>ppt_x</p:attrName>
                                            </p:attrNameLst>
                                          </p:cBhvr>
                                          <p:tavLst>
                                            <p:tav tm="0">
                                              <p:val>
                                                <p:strVal val="1+#ppt_w/2"/>
                                              </p:val>
                                            </p:tav>
                                            <p:tav tm="100000">
                                              <p:val>
                                                <p:strVal val="#ppt_x"/>
                                              </p:val>
                                            </p:tav>
                                          </p:tavLst>
                                        </p:anim>
                                        <p:anim calcmode="lin" valueType="num" p14:bounceEnd="44000">
                                          <p:cBhvr additive="base">
                                            <p:cTn id="59" dur="500" fill="hold"/>
                                            <p:tgtEl>
                                              <p:spTgt spid="92"/>
                                            </p:tgtEl>
                                            <p:attrNameLst>
                                              <p:attrName>ppt_y</p:attrName>
                                            </p:attrNameLst>
                                          </p:cBhvr>
                                          <p:tavLst>
                                            <p:tav tm="0">
                                              <p:val>
                                                <p:strVal val="#ppt_y"/>
                                              </p:val>
                                            </p:tav>
                                            <p:tav tm="100000">
                                              <p:val>
                                                <p:strVal val="#ppt_y"/>
                                              </p:val>
                                            </p:tav>
                                          </p:tavLst>
                                        </p:anim>
                                      </p:childTnLst>
                                    </p:cTn>
                                  </p:par>
                                  <p:par>
                                    <p:cTn id="60" presetID="12" presetClass="entr" presetSubtype="2" fill="hold" grpId="0" nodeType="withEffect">
                                      <p:stCondLst>
                                        <p:cond delay="20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300"/>
                                            <p:tgtEl>
                                              <p:spTgt spid="87"/>
                                            </p:tgtEl>
                                            <p:attrNameLst>
                                              <p:attrName>ppt_x</p:attrName>
                                            </p:attrNameLst>
                                          </p:cBhvr>
                                          <p:tavLst>
                                            <p:tav tm="0">
                                              <p:val>
                                                <p:strVal val="#ppt_x+#ppt_w*1.125000"/>
                                              </p:val>
                                            </p:tav>
                                            <p:tav tm="100000">
                                              <p:val>
                                                <p:strVal val="#ppt_x"/>
                                              </p:val>
                                            </p:tav>
                                          </p:tavLst>
                                        </p:anim>
                                        <p:animEffect transition="in" filter="wipe(left)">
                                          <p:cBhvr>
                                            <p:cTn id="63" dur="300"/>
                                            <p:tgtEl>
                                              <p:spTgt spid="87"/>
                                            </p:tgtEl>
                                          </p:cBhvr>
                                        </p:animEffect>
                                      </p:childTnLst>
                                    </p:cTn>
                                  </p:par>
                                </p:childTnLst>
                              </p:cTn>
                            </p:par>
                            <p:par>
                              <p:cTn id="64" fill="hold">
                                <p:stCondLst>
                                  <p:cond delay="4300"/>
                                </p:stCondLst>
                                <p:childTnLst>
                                  <p:par>
                                    <p:cTn id="65" presetID="53" presetClass="entr" presetSubtype="52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anim calcmode="lin" valueType="num">
                                          <p:cBhvr>
                                            <p:cTn id="70" dur="500" fill="hold"/>
                                            <p:tgtEl>
                                              <p:spTgt spid="105"/>
                                            </p:tgtEl>
                                            <p:attrNameLst>
                                              <p:attrName>ppt_x</p:attrName>
                                            </p:attrNameLst>
                                          </p:cBhvr>
                                          <p:tavLst>
                                            <p:tav tm="0">
                                              <p:val>
                                                <p:fltVal val="0.5"/>
                                              </p:val>
                                            </p:tav>
                                            <p:tav tm="100000">
                                              <p:val>
                                                <p:strVal val="#ppt_x"/>
                                              </p:val>
                                            </p:tav>
                                          </p:tavLst>
                                        </p:anim>
                                        <p:anim calcmode="lin" valueType="num">
                                          <p:cBhvr>
                                            <p:cTn id="71" dur="500" fill="hold"/>
                                            <p:tgtEl>
                                              <p:spTgt spid="10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1000"/>
                                      </p:stCondLst>
                                      <p:childTnLst>
                                        <p:set>
                                          <p:cBhvr>
                                            <p:cTn id="73" dur="1" fill="hold">
                                              <p:stCondLst>
                                                <p:cond delay="0"/>
                                              </p:stCondLst>
                                            </p:cTn>
                                            <p:tgtEl>
                                              <p:spTgt spid="102"/>
                                            </p:tgtEl>
                                            <p:attrNameLst>
                                              <p:attrName>style.visibility</p:attrName>
                                            </p:attrNameLst>
                                          </p:cBhvr>
                                          <p:to>
                                            <p:strVal val="visible"/>
                                          </p:to>
                                        </p:set>
                                        <p:anim calcmode="lin" valueType="num">
                                          <p:cBhvr>
                                            <p:cTn id="74" dur="500" fill="hold"/>
                                            <p:tgtEl>
                                              <p:spTgt spid="102"/>
                                            </p:tgtEl>
                                            <p:attrNameLst>
                                              <p:attrName>ppt_w</p:attrName>
                                            </p:attrNameLst>
                                          </p:cBhvr>
                                          <p:tavLst>
                                            <p:tav tm="0">
                                              <p:val>
                                                <p:fltVal val="0"/>
                                              </p:val>
                                            </p:tav>
                                            <p:tav tm="100000">
                                              <p:val>
                                                <p:strVal val="#ppt_w"/>
                                              </p:val>
                                            </p:tav>
                                          </p:tavLst>
                                        </p:anim>
                                        <p:anim calcmode="lin" valueType="num">
                                          <p:cBhvr>
                                            <p:cTn id="75" dur="500" fill="hold"/>
                                            <p:tgtEl>
                                              <p:spTgt spid="102"/>
                                            </p:tgtEl>
                                            <p:attrNameLst>
                                              <p:attrName>ppt_h</p:attrName>
                                            </p:attrNameLst>
                                          </p:cBhvr>
                                          <p:tavLst>
                                            <p:tav tm="0">
                                              <p:val>
                                                <p:fltVal val="0"/>
                                              </p:val>
                                            </p:tav>
                                            <p:tav tm="100000">
                                              <p:val>
                                                <p:strVal val="#ppt_h"/>
                                              </p:val>
                                            </p:tav>
                                          </p:tavLst>
                                        </p:anim>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fltVal val="0.5"/>
                                              </p:val>
                                            </p:tav>
                                            <p:tav tm="100000">
                                              <p:val>
                                                <p:strVal val="#ppt_x"/>
                                              </p:val>
                                            </p:tav>
                                          </p:tavLst>
                                        </p:anim>
                                        <p:anim calcmode="lin" valueType="num">
                                          <p:cBhvr>
                                            <p:cTn id="78" dur="500" fill="hold"/>
                                            <p:tgtEl>
                                              <p:spTgt spid="102"/>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80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500" fill="hold"/>
                                            <p:tgtEl>
                                              <p:spTgt spid="103"/>
                                            </p:tgtEl>
                                            <p:attrNameLst>
                                              <p:attrName>ppt_w</p:attrName>
                                            </p:attrNameLst>
                                          </p:cBhvr>
                                          <p:tavLst>
                                            <p:tav tm="0">
                                              <p:val>
                                                <p:fltVal val="0"/>
                                              </p:val>
                                            </p:tav>
                                            <p:tav tm="100000">
                                              <p:val>
                                                <p:strVal val="#ppt_w"/>
                                              </p:val>
                                            </p:tav>
                                          </p:tavLst>
                                        </p:anim>
                                        <p:anim calcmode="lin" valueType="num">
                                          <p:cBhvr>
                                            <p:cTn id="82" dur="500" fill="hold"/>
                                            <p:tgtEl>
                                              <p:spTgt spid="103"/>
                                            </p:tgtEl>
                                            <p:attrNameLst>
                                              <p:attrName>ppt_h</p:attrName>
                                            </p:attrNameLst>
                                          </p:cBhvr>
                                          <p:tavLst>
                                            <p:tav tm="0">
                                              <p:val>
                                                <p:fltVal val="0"/>
                                              </p:val>
                                            </p:tav>
                                            <p:tav tm="100000">
                                              <p:val>
                                                <p:strVal val="#ppt_h"/>
                                              </p:val>
                                            </p:tav>
                                          </p:tavLst>
                                        </p:anim>
                                        <p:animEffect transition="in" filter="fade">
                                          <p:cBhvr>
                                            <p:cTn id="83" dur="500"/>
                                            <p:tgtEl>
                                              <p:spTgt spid="103"/>
                                            </p:tgtEl>
                                          </p:cBhvr>
                                        </p:animEffect>
                                        <p:anim calcmode="lin" valueType="num">
                                          <p:cBhvr>
                                            <p:cTn id="84" dur="500" fill="hold"/>
                                            <p:tgtEl>
                                              <p:spTgt spid="103"/>
                                            </p:tgtEl>
                                            <p:attrNameLst>
                                              <p:attrName>ppt_x</p:attrName>
                                            </p:attrNameLst>
                                          </p:cBhvr>
                                          <p:tavLst>
                                            <p:tav tm="0">
                                              <p:val>
                                                <p:fltVal val="0.5"/>
                                              </p:val>
                                            </p:tav>
                                            <p:tav tm="100000">
                                              <p:val>
                                                <p:strVal val="#ppt_x"/>
                                              </p:val>
                                            </p:tav>
                                          </p:tavLst>
                                        </p:anim>
                                        <p:anim calcmode="lin" valueType="num">
                                          <p:cBhvr>
                                            <p:cTn id="85" dur="500" fill="hold"/>
                                            <p:tgtEl>
                                              <p:spTgt spid="103"/>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600"/>
                                      </p:stCondLst>
                                      <p:childTnLst>
                                        <p:set>
                                          <p:cBhvr>
                                            <p:cTn id="87" dur="1" fill="hold">
                                              <p:stCondLst>
                                                <p:cond delay="0"/>
                                              </p:stCondLst>
                                            </p:cTn>
                                            <p:tgtEl>
                                              <p:spTgt spid="104"/>
                                            </p:tgtEl>
                                            <p:attrNameLst>
                                              <p:attrName>style.visibility</p:attrName>
                                            </p:attrNameLst>
                                          </p:cBhvr>
                                          <p:to>
                                            <p:strVal val="visible"/>
                                          </p:to>
                                        </p:set>
                                        <p:anim calcmode="lin" valueType="num">
                                          <p:cBhvr>
                                            <p:cTn id="88" dur="500" fill="hold"/>
                                            <p:tgtEl>
                                              <p:spTgt spid="104"/>
                                            </p:tgtEl>
                                            <p:attrNameLst>
                                              <p:attrName>ppt_w</p:attrName>
                                            </p:attrNameLst>
                                          </p:cBhvr>
                                          <p:tavLst>
                                            <p:tav tm="0">
                                              <p:val>
                                                <p:fltVal val="0"/>
                                              </p:val>
                                            </p:tav>
                                            <p:tav tm="100000">
                                              <p:val>
                                                <p:strVal val="#ppt_w"/>
                                              </p:val>
                                            </p:tav>
                                          </p:tavLst>
                                        </p:anim>
                                        <p:anim calcmode="lin" valueType="num">
                                          <p:cBhvr>
                                            <p:cTn id="89" dur="500" fill="hold"/>
                                            <p:tgtEl>
                                              <p:spTgt spid="104"/>
                                            </p:tgtEl>
                                            <p:attrNameLst>
                                              <p:attrName>ppt_h</p:attrName>
                                            </p:attrNameLst>
                                          </p:cBhvr>
                                          <p:tavLst>
                                            <p:tav tm="0">
                                              <p:val>
                                                <p:fltVal val="0"/>
                                              </p:val>
                                            </p:tav>
                                            <p:tav tm="100000">
                                              <p:val>
                                                <p:strVal val="#ppt_h"/>
                                              </p:val>
                                            </p:tav>
                                          </p:tavLst>
                                        </p:anim>
                                        <p:animEffect transition="in" filter="fade">
                                          <p:cBhvr>
                                            <p:cTn id="90" dur="500"/>
                                            <p:tgtEl>
                                              <p:spTgt spid="104"/>
                                            </p:tgtEl>
                                          </p:cBhvr>
                                        </p:animEffect>
                                        <p:anim calcmode="lin" valueType="num">
                                          <p:cBhvr>
                                            <p:cTn id="91" dur="500" fill="hold"/>
                                            <p:tgtEl>
                                              <p:spTgt spid="104"/>
                                            </p:tgtEl>
                                            <p:attrNameLst>
                                              <p:attrName>ppt_x</p:attrName>
                                            </p:attrNameLst>
                                          </p:cBhvr>
                                          <p:tavLst>
                                            <p:tav tm="0">
                                              <p:val>
                                                <p:fltVal val="0.5"/>
                                              </p:val>
                                            </p:tav>
                                            <p:tav tm="100000">
                                              <p:val>
                                                <p:strVal val="#ppt_x"/>
                                              </p:val>
                                            </p:tav>
                                          </p:tavLst>
                                        </p:anim>
                                        <p:anim calcmode="lin" valueType="num">
                                          <p:cBhvr>
                                            <p:cTn id="92" dur="500" fill="hold"/>
                                            <p:tgtEl>
                                              <p:spTgt spid="104"/>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200"/>
                                      </p:stCondLst>
                                      <p:childTnLst>
                                        <p:set>
                                          <p:cBhvr>
                                            <p:cTn id="94" dur="1" fill="hold">
                                              <p:stCondLst>
                                                <p:cond delay="0"/>
                                              </p:stCondLst>
                                            </p:cTn>
                                            <p:tgtEl>
                                              <p:spTgt spid="106"/>
                                            </p:tgtEl>
                                            <p:attrNameLst>
                                              <p:attrName>style.visibility</p:attrName>
                                            </p:attrNameLst>
                                          </p:cBhvr>
                                          <p:to>
                                            <p:strVal val="visible"/>
                                          </p:to>
                                        </p:set>
                                        <p:anim calcmode="lin" valueType="num">
                                          <p:cBhvr>
                                            <p:cTn id="95" dur="500" fill="hold"/>
                                            <p:tgtEl>
                                              <p:spTgt spid="106"/>
                                            </p:tgtEl>
                                            <p:attrNameLst>
                                              <p:attrName>ppt_w</p:attrName>
                                            </p:attrNameLst>
                                          </p:cBhvr>
                                          <p:tavLst>
                                            <p:tav tm="0">
                                              <p:val>
                                                <p:fltVal val="0"/>
                                              </p:val>
                                            </p:tav>
                                            <p:tav tm="100000">
                                              <p:val>
                                                <p:strVal val="#ppt_w"/>
                                              </p:val>
                                            </p:tav>
                                          </p:tavLst>
                                        </p:anim>
                                        <p:anim calcmode="lin" valueType="num">
                                          <p:cBhvr>
                                            <p:cTn id="96" dur="500" fill="hold"/>
                                            <p:tgtEl>
                                              <p:spTgt spid="106"/>
                                            </p:tgtEl>
                                            <p:attrNameLst>
                                              <p:attrName>ppt_h</p:attrName>
                                            </p:attrNameLst>
                                          </p:cBhvr>
                                          <p:tavLst>
                                            <p:tav tm="0">
                                              <p:val>
                                                <p:fltVal val="0"/>
                                              </p:val>
                                            </p:tav>
                                            <p:tav tm="100000">
                                              <p:val>
                                                <p:strVal val="#ppt_h"/>
                                              </p:val>
                                            </p:tav>
                                          </p:tavLst>
                                        </p:anim>
                                        <p:animEffect transition="in" filter="fade">
                                          <p:cBhvr>
                                            <p:cTn id="97" dur="500"/>
                                            <p:tgtEl>
                                              <p:spTgt spid="106"/>
                                            </p:tgtEl>
                                          </p:cBhvr>
                                        </p:animEffect>
                                        <p:anim calcmode="lin" valueType="num">
                                          <p:cBhvr>
                                            <p:cTn id="98" dur="500" fill="hold"/>
                                            <p:tgtEl>
                                              <p:spTgt spid="106"/>
                                            </p:tgtEl>
                                            <p:attrNameLst>
                                              <p:attrName>ppt_x</p:attrName>
                                            </p:attrNameLst>
                                          </p:cBhvr>
                                          <p:tavLst>
                                            <p:tav tm="0">
                                              <p:val>
                                                <p:fltVal val="0.5"/>
                                              </p:val>
                                            </p:tav>
                                            <p:tav tm="100000">
                                              <p:val>
                                                <p:strVal val="#ppt_x"/>
                                              </p:val>
                                            </p:tav>
                                          </p:tavLst>
                                        </p:anim>
                                        <p:anim calcmode="lin" valueType="num">
                                          <p:cBhvr>
                                            <p:cTn id="99" dur="500" fill="hold"/>
                                            <p:tgtEl>
                                              <p:spTgt spid="106"/>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400"/>
                                      </p:stCondLst>
                                      <p:childTnLst>
                                        <p:set>
                                          <p:cBhvr>
                                            <p:cTn id="101" dur="1" fill="hold">
                                              <p:stCondLst>
                                                <p:cond delay="0"/>
                                              </p:stCondLst>
                                            </p:cTn>
                                            <p:tgtEl>
                                              <p:spTgt spid="107"/>
                                            </p:tgtEl>
                                            <p:attrNameLst>
                                              <p:attrName>style.visibility</p:attrName>
                                            </p:attrNameLst>
                                          </p:cBhvr>
                                          <p:to>
                                            <p:strVal val="visible"/>
                                          </p:to>
                                        </p:set>
                                        <p:anim calcmode="lin" valueType="num">
                                          <p:cBhvr>
                                            <p:cTn id="102" dur="500" fill="hold"/>
                                            <p:tgtEl>
                                              <p:spTgt spid="107"/>
                                            </p:tgtEl>
                                            <p:attrNameLst>
                                              <p:attrName>ppt_w</p:attrName>
                                            </p:attrNameLst>
                                          </p:cBhvr>
                                          <p:tavLst>
                                            <p:tav tm="0">
                                              <p:val>
                                                <p:fltVal val="0"/>
                                              </p:val>
                                            </p:tav>
                                            <p:tav tm="100000">
                                              <p:val>
                                                <p:strVal val="#ppt_w"/>
                                              </p:val>
                                            </p:tav>
                                          </p:tavLst>
                                        </p:anim>
                                        <p:anim calcmode="lin" valueType="num">
                                          <p:cBhvr>
                                            <p:cTn id="103" dur="500" fill="hold"/>
                                            <p:tgtEl>
                                              <p:spTgt spid="107"/>
                                            </p:tgtEl>
                                            <p:attrNameLst>
                                              <p:attrName>ppt_h</p:attrName>
                                            </p:attrNameLst>
                                          </p:cBhvr>
                                          <p:tavLst>
                                            <p:tav tm="0">
                                              <p:val>
                                                <p:fltVal val="0"/>
                                              </p:val>
                                            </p:tav>
                                            <p:tav tm="100000">
                                              <p:val>
                                                <p:strVal val="#ppt_h"/>
                                              </p:val>
                                            </p:tav>
                                          </p:tavLst>
                                        </p:anim>
                                        <p:animEffect transition="in" filter="fade">
                                          <p:cBhvr>
                                            <p:cTn id="104" dur="500"/>
                                            <p:tgtEl>
                                              <p:spTgt spid="107"/>
                                            </p:tgtEl>
                                          </p:cBhvr>
                                        </p:animEffect>
                                        <p:anim calcmode="lin" valueType="num">
                                          <p:cBhvr>
                                            <p:cTn id="105" dur="500" fill="hold"/>
                                            <p:tgtEl>
                                              <p:spTgt spid="107"/>
                                            </p:tgtEl>
                                            <p:attrNameLst>
                                              <p:attrName>ppt_x</p:attrName>
                                            </p:attrNameLst>
                                          </p:cBhvr>
                                          <p:tavLst>
                                            <p:tav tm="0">
                                              <p:val>
                                                <p:fltVal val="0.5"/>
                                              </p:val>
                                            </p:tav>
                                            <p:tav tm="100000">
                                              <p:val>
                                                <p:strVal val="#ppt_x"/>
                                              </p:val>
                                            </p:tav>
                                          </p:tavLst>
                                        </p:anim>
                                        <p:anim calcmode="lin" valueType="num">
                                          <p:cBhvr>
                                            <p:cTn id="106" dur="500" fill="hold"/>
                                            <p:tgtEl>
                                              <p:spTgt spid="1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6" grpId="0"/>
          <p:bldP spid="87" grpId="0"/>
          <p:bldP spid="88" grpId="0" bldLvl="0" animBg="1"/>
          <p:bldP spid="92" grpId="0" bldLvl="0" animBg="1"/>
          <p:bldP spid="96" grpId="0"/>
          <p:bldP spid="97" grpId="0"/>
          <p:bldP spid="98" grpId="0" bldLvl="0" animBg="1"/>
          <p:bldP spid="102" grpId="0" bldLvl="0" animBg="1"/>
          <p:bldP spid="103" grpId="0" bldLvl="0" animBg="1"/>
          <p:bldP spid="104" grpId="0" bldLvl="0" animBg="1"/>
          <p:bldP spid="105" grpId="0" bldLvl="0" animBg="1"/>
          <p:bldP spid="106" grpId="0" bldLvl="0" animBg="1"/>
          <p:bldP spid="107" grpId="0" bldLvl="0" animBg="1"/>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8"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0-#ppt_w/2"/>
                                              </p:val>
                                            </p:tav>
                                            <p:tav tm="100000">
                                              <p:val>
                                                <p:strVal val="#ppt_x"/>
                                              </p:val>
                                            </p:tav>
                                          </p:tavLst>
                                        </p:anim>
                                        <p:anim calcmode="lin" valueType="num">
                                          <p:cBhvr additive="base">
                                            <p:cTn id="14" dur="500" fill="hold"/>
                                            <p:tgtEl>
                                              <p:spTgt spid="99"/>
                                            </p:tgtEl>
                                            <p:attrNameLst>
                                              <p:attrName>ppt_y</p:attrName>
                                            </p:attrNameLst>
                                          </p:cBhvr>
                                          <p:tavLst>
                                            <p:tav tm="0">
                                              <p:val>
                                                <p:strVal val="#ppt_y"/>
                                              </p:val>
                                            </p:tav>
                                            <p:tav tm="100000">
                                              <p:val>
                                                <p:strVal val="#ppt_y"/>
                                              </p:val>
                                            </p:tav>
                                          </p:tavLst>
                                        </p:anim>
                                      </p:childTnLst>
                                    </p:cTn>
                                  </p:par>
                                  <p:par>
                                    <p:cTn id="15" presetID="12" presetClass="entr" presetSubtype="8" fill="hold" grpId="0" nodeType="withEffect">
                                      <p:stCondLst>
                                        <p:cond delay="2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300"/>
                                            <p:tgtEl>
                                              <p:spTgt spid="96"/>
                                            </p:tgtEl>
                                            <p:attrNameLst>
                                              <p:attrName>ppt_x</p:attrName>
                                            </p:attrNameLst>
                                          </p:cBhvr>
                                          <p:tavLst>
                                            <p:tav tm="0">
                                              <p:val>
                                                <p:strVal val="#ppt_x-#ppt_w*1.125000"/>
                                              </p:val>
                                            </p:tav>
                                            <p:tav tm="100000">
                                              <p:val>
                                                <p:strVal val="#ppt_x"/>
                                              </p:val>
                                            </p:tav>
                                          </p:tavLst>
                                        </p:anim>
                                        <p:animEffect transition="in" filter="wipe(right)">
                                          <p:cBhvr>
                                            <p:cTn id="18" dur="300"/>
                                            <p:tgtEl>
                                              <p:spTgt spid="96"/>
                                            </p:tgtEl>
                                          </p:cBhvr>
                                        </p:animEffect>
                                      </p:childTnLst>
                                    </p:cTn>
                                  </p:par>
                                </p:childTnLst>
                              </p:cTn>
                            </p:par>
                            <p:par>
                              <p:cTn id="19" fill="hold">
                                <p:stCondLst>
                                  <p:cond delay="1800"/>
                                </p:stCondLst>
                                <p:childTnLst>
                                  <p:par>
                                    <p:cTn id="20" presetID="2" presetClass="entr" presetSubtype="2"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1+#ppt_w/2"/>
                                              </p:val>
                                            </p:tav>
                                            <p:tav tm="100000">
                                              <p:val>
                                                <p:strVal val="#ppt_x"/>
                                              </p:val>
                                            </p:tav>
                                          </p:tavLst>
                                        </p:anim>
                                        <p:anim calcmode="lin" valueType="num">
                                          <p:cBhvr additive="base">
                                            <p:cTn id="23" dur="500" fill="hold"/>
                                            <p:tgtEl>
                                              <p:spTgt spid="98"/>
                                            </p:tgtEl>
                                            <p:attrNameLst>
                                              <p:attrName>ppt_y</p:attrName>
                                            </p:attrNameLst>
                                          </p:cBhvr>
                                          <p:tavLst>
                                            <p:tav tm="0">
                                              <p:val>
                                                <p:strVal val="#ppt_y"/>
                                              </p:val>
                                            </p:tav>
                                            <p:tav tm="100000">
                                              <p:val>
                                                <p:strVal val="#ppt_y"/>
                                              </p:val>
                                            </p:tav>
                                          </p:tavLst>
                                        </p:anim>
                                      </p:childTnLst>
                                    </p:cTn>
                                  </p:par>
                                  <p:par>
                                    <p:cTn id="24" presetID="12" presetClass="entr" presetSubtype="2" fill="hold" grpId="0" nodeType="withEffect">
                                      <p:stCondLst>
                                        <p:cond delay="20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300"/>
                                            <p:tgtEl>
                                              <p:spTgt spid="97"/>
                                            </p:tgtEl>
                                            <p:attrNameLst>
                                              <p:attrName>ppt_x</p:attrName>
                                            </p:attrNameLst>
                                          </p:cBhvr>
                                          <p:tavLst>
                                            <p:tav tm="0">
                                              <p:val>
                                                <p:strVal val="#ppt_x+#ppt_w*1.125000"/>
                                              </p:val>
                                            </p:tav>
                                            <p:tav tm="100000">
                                              <p:val>
                                                <p:strVal val="#ppt_x"/>
                                              </p:val>
                                            </p:tav>
                                          </p:tavLst>
                                        </p:anim>
                                        <p:animEffect transition="in" filter="wipe(left)">
                                          <p:cBhvr>
                                            <p:cTn id="27" dur="300"/>
                                            <p:tgtEl>
                                              <p:spTgt spid="97"/>
                                            </p:tgtEl>
                                          </p:cBhvr>
                                        </p:animEffect>
                                      </p:childTnLst>
                                    </p:cTn>
                                  </p:par>
                                </p:childTnLst>
                              </p:cTn>
                            </p:par>
                            <p:par>
                              <p:cTn id="28" fill="hold">
                                <p:stCondLst>
                                  <p:cond delay="2300"/>
                                </p:stCondLst>
                                <p:childTnLst>
                                  <p:par>
                                    <p:cTn id="29" presetID="2" presetClass="entr" presetSubtype="8"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0-#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20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300"/>
                                            <p:tgtEl>
                                              <p:spTgt spid="72"/>
                                            </p:tgtEl>
                                            <p:attrNameLst>
                                              <p:attrName>ppt_x</p:attrName>
                                            </p:attrNameLst>
                                          </p:cBhvr>
                                          <p:tavLst>
                                            <p:tav tm="0">
                                              <p:val>
                                                <p:strVal val="#ppt_x-#ppt_w*1.125000"/>
                                              </p:val>
                                            </p:tav>
                                            <p:tav tm="100000">
                                              <p:val>
                                                <p:strVal val="#ppt_x"/>
                                              </p:val>
                                            </p:tav>
                                          </p:tavLst>
                                        </p:anim>
                                        <p:animEffect transition="in" filter="wipe(right)">
                                          <p:cBhvr>
                                            <p:cTn id="36" dur="300"/>
                                            <p:tgtEl>
                                              <p:spTgt spid="72"/>
                                            </p:tgtEl>
                                          </p:cBhvr>
                                        </p:animEffect>
                                      </p:childTnLst>
                                    </p:cTn>
                                  </p:par>
                                </p:childTnLst>
                              </p:cTn>
                            </p:par>
                            <p:par>
                              <p:cTn id="37" fill="hold">
                                <p:stCondLst>
                                  <p:cond delay="2800"/>
                                </p:stCondLst>
                                <p:childTnLst>
                                  <p:par>
                                    <p:cTn id="38" presetID="2" presetClass="entr" presetSubtype="2" fill="hold" nodeType="after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additive="base">
                                            <p:cTn id="40" dur="500" fill="hold"/>
                                            <p:tgtEl>
                                              <p:spTgt spid="89"/>
                                            </p:tgtEl>
                                            <p:attrNameLst>
                                              <p:attrName>ppt_x</p:attrName>
                                            </p:attrNameLst>
                                          </p:cBhvr>
                                          <p:tavLst>
                                            <p:tav tm="0">
                                              <p:val>
                                                <p:strVal val="1+#ppt_w/2"/>
                                              </p:val>
                                            </p:tav>
                                            <p:tav tm="100000">
                                              <p:val>
                                                <p:strVal val="#ppt_x"/>
                                              </p:val>
                                            </p:tav>
                                          </p:tavLst>
                                        </p:anim>
                                        <p:anim calcmode="lin" valueType="num">
                                          <p:cBhvr additive="base">
                                            <p:cTn id="41" dur="500" fill="hold"/>
                                            <p:tgtEl>
                                              <p:spTgt spid="89"/>
                                            </p:tgtEl>
                                            <p:attrNameLst>
                                              <p:attrName>ppt_y</p:attrName>
                                            </p:attrNameLst>
                                          </p:cBhvr>
                                          <p:tavLst>
                                            <p:tav tm="0">
                                              <p:val>
                                                <p:strVal val="#ppt_y"/>
                                              </p:val>
                                            </p:tav>
                                            <p:tav tm="100000">
                                              <p:val>
                                                <p:strVal val="#ppt_y"/>
                                              </p:val>
                                            </p:tav>
                                          </p:tavLst>
                                        </p:anim>
                                      </p:childTnLst>
                                    </p:cTn>
                                  </p:par>
                                  <p:par>
                                    <p:cTn id="42" presetID="12" presetClass="entr" presetSubtype="2" fill="hold" grpId="0" nodeType="withEffect">
                                      <p:stCondLst>
                                        <p:cond delay="200"/>
                                      </p:stCondLst>
                                      <p:childTnLst>
                                        <p:set>
                                          <p:cBhvr>
                                            <p:cTn id="43" dur="1" fill="hold">
                                              <p:stCondLst>
                                                <p:cond delay="0"/>
                                              </p:stCondLst>
                                            </p:cTn>
                                            <p:tgtEl>
                                              <p:spTgt spid="86"/>
                                            </p:tgtEl>
                                            <p:attrNameLst>
                                              <p:attrName>style.visibility</p:attrName>
                                            </p:attrNameLst>
                                          </p:cBhvr>
                                          <p:to>
                                            <p:strVal val="visible"/>
                                          </p:to>
                                        </p:set>
                                        <p:anim calcmode="lin" valueType="num">
                                          <p:cBhvr additive="base">
                                            <p:cTn id="44" dur="300"/>
                                            <p:tgtEl>
                                              <p:spTgt spid="86"/>
                                            </p:tgtEl>
                                            <p:attrNameLst>
                                              <p:attrName>ppt_x</p:attrName>
                                            </p:attrNameLst>
                                          </p:cBhvr>
                                          <p:tavLst>
                                            <p:tav tm="0">
                                              <p:val>
                                                <p:strVal val="#ppt_x+#ppt_w*1.125000"/>
                                              </p:val>
                                            </p:tav>
                                            <p:tav tm="100000">
                                              <p:val>
                                                <p:strVal val="#ppt_x"/>
                                              </p:val>
                                            </p:tav>
                                          </p:tavLst>
                                        </p:anim>
                                        <p:animEffect transition="in" filter="wipe(left)">
                                          <p:cBhvr>
                                            <p:cTn id="45" dur="300"/>
                                            <p:tgtEl>
                                              <p:spTgt spid="86"/>
                                            </p:tgtEl>
                                          </p:cBhvr>
                                        </p:animEffect>
                                      </p:childTnLst>
                                    </p:cTn>
                                  </p:par>
                                </p:childTnLst>
                              </p:cTn>
                            </p:par>
                            <p:par>
                              <p:cTn id="46" fill="hold">
                                <p:stCondLst>
                                  <p:cond delay="3300"/>
                                </p:stCondLst>
                                <p:childTnLst>
                                  <p:par>
                                    <p:cTn id="47" presetID="2" presetClass="entr" presetSubtype="8"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additive="base">
                                            <p:cTn id="49" dur="500" fill="hold"/>
                                            <p:tgtEl>
                                              <p:spTgt spid="93"/>
                                            </p:tgtEl>
                                            <p:attrNameLst>
                                              <p:attrName>ppt_x</p:attrName>
                                            </p:attrNameLst>
                                          </p:cBhvr>
                                          <p:tavLst>
                                            <p:tav tm="0">
                                              <p:val>
                                                <p:strVal val="0-#ppt_w/2"/>
                                              </p:val>
                                            </p:tav>
                                            <p:tav tm="100000">
                                              <p:val>
                                                <p:strVal val="#ppt_x"/>
                                              </p:val>
                                            </p:tav>
                                          </p:tavLst>
                                        </p:anim>
                                        <p:anim calcmode="lin" valueType="num">
                                          <p:cBhvr additive="base">
                                            <p:cTn id="50" dur="500" fill="hold"/>
                                            <p:tgtEl>
                                              <p:spTgt spid="93"/>
                                            </p:tgtEl>
                                            <p:attrNameLst>
                                              <p:attrName>ppt_y</p:attrName>
                                            </p:attrNameLst>
                                          </p:cBhvr>
                                          <p:tavLst>
                                            <p:tav tm="0">
                                              <p:val>
                                                <p:strVal val="#ppt_y"/>
                                              </p:val>
                                            </p:tav>
                                            <p:tav tm="100000">
                                              <p:val>
                                                <p:strVal val="#ppt_y"/>
                                              </p:val>
                                            </p:tav>
                                          </p:tavLst>
                                        </p:anim>
                                      </p:childTnLst>
                                    </p:cTn>
                                  </p:par>
                                  <p:par>
                                    <p:cTn id="51" presetID="12" presetClass="entr" presetSubtype="8" fill="hold" grpId="0" nodeType="withEffect">
                                      <p:stCondLst>
                                        <p:cond delay="20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300"/>
                                            <p:tgtEl>
                                              <p:spTgt spid="74"/>
                                            </p:tgtEl>
                                            <p:attrNameLst>
                                              <p:attrName>ppt_x</p:attrName>
                                            </p:attrNameLst>
                                          </p:cBhvr>
                                          <p:tavLst>
                                            <p:tav tm="0">
                                              <p:val>
                                                <p:strVal val="#ppt_x-#ppt_w*1.125000"/>
                                              </p:val>
                                            </p:tav>
                                            <p:tav tm="100000">
                                              <p:val>
                                                <p:strVal val="#ppt_x"/>
                                              </p:val>
                                            </p:tav>
                                          </p:tavLst>
                                        </p:anim>
                                        <p:animEffect transition="in" filter="wipe(right)">
                                          <p:cBhvr>
                                            <p:cTn id="54" dur="300"/>
                                            <p:tgtEl>
                                              <p:spTgt spid="74"/>
                                            </p:tgtEl>
                                          </p:cBhvr>
                                        </p:animEffect>
                                      </p:childTnLst>
                                    </p:cTn>
                                  </p:par>
                                </p:childTnLst>
                              </p:cTn>
                            </p:par>
                            <p:par>
                              <p:cTn id="55" fill="hold">
                                <p:stCondLst>
                                  <p:cond delay="3800"/>
                                </p:stCondLst>
                                <p:childTnLst>
                                  <p:par>
                                    <p:cTn id="56" presetID="2" presetClass="entr" presetSubtype="2"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additive="base">
                                            <p:cTn id="58" dur="500" fill="hold"/>
                                            <p:tgtEl>
                                              <p:spTgt spid="92"/>
                                            </p:tgtEl>
                                            <p:attrNameLst>
                                              <p:attrName>ppt_x</p:attrName>
                                            </p:attrNameLst>
                                          </p:cBhvr>
                                          <p:tavLst>
                                            <p:tav tm="0">
                                              <p:val>
                                                <p:strVal val="1+#ppt_w/2"/>
                                              </p:val>
                                            </p:tav>
                                            <p:tav tm="100000">
                                              <p:val>
                                                <p:strVal val="#ppt_x"/>
                                              </p:val>
                                            </p:tav>
                                          </p:tavLst>
                                        </p:anim>
                                        <p:anim calcmode="lin" valueType="num">
                                          <p:cBhvr additive="base">
                                            <p:cTn id="59" dur="500" fill="hold"/>
                                            <p:tgtEl>
                                              <p:spTgt spid="92"/>
                                            </p:tgtEl>
                                            <p:attrNameLst>
                                              <p:attrName>ppt_y</p:attrName>
                                            </p:attrNameLst>
                                          </p:cBhvr>
                                          <p:tavLst>
                                            <p:tav tm="0">
                                              <p:val>
                                                <p:strVal val="#ppt_y"/>
                                              </p:val>
                                            </p:tav>
                                            <p:tav tm="100000">
                                              <p:val>
                                                <p:strVal val="#ppt_y"/>
                                              </p:val>
                                            </p:tav>
                                          </p:tavLst>
                                        </p:anim>
                                      </p:childTnLst>
                                    </p:cTn>
                                  </p:par>
                                  <p:par>
                                    <p:cTn id="60" presetID="12" presetClass="entr" presetSubtype="2" fill="hold" grpId="0" nodeType="withEffect">
                                      <p:stCondLst>
                                        <p:cond delay="20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300"/>
                                            <p:tgtEl>
                                              <p:spTgt spid="87"/>
                                            </p:tgtEl>
                                            <p:attrNameLst>
                                              <p:attrName>ppt_x</p:attrName>
                                            </p:attrNameLst>
                                          </p:cBhvr>
                                          <p:tavLst>
                                            <p:tav tm="0">
                                              <p:val>
                                                <p:strVal val="#ppt_x+#ppt_w*1.125000"/>
                                              </p:val>
                                            </p:tav>
                                            <p:tav tm="100000">
                                              <p:val>
                                                <p:strVal val="#ppt_x"/>
                                              </p:val>
                                            </p:tav>
                                          </p:tavLst>
                                        </p:anim>
                                        <p:animEffect transition="in" filter="wipe(left)">
                                          <p:cBhvr>
                                            <p:cTn id="63" dur="300"/>
                                            <p:tgtEl>
                                              <p:spTgt spid="87"/>
                                            </p:tgtEl>
                                          </p:cBhvr>
                                        </p:animEffect>
                                      </p:childTnLst>
                                    </p:cTn>
                                  </p:par>
                                </p:childTnLst>
                              </p:cTn>
                            </p:par>
                            <p:par>
                              <p:cTn id="64" fill="hold">
                                <p:stCondLst>
                                  <p:cond delay="4300"/>
                                </p:stCondLst>
                                <p:childTnLst>
                                  <p:par>
                                    <p:cTn id="65" presetID="53" presetClass="entr" presetSubtype="52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anim calcmode="lin" valueType="num">
                                          <p:cBhvr>
                                            <p:cTn id="70" dur="500" fill="hold"/>
                                            <p:tgtEl>
                                              <p:spTgt spid="105"/>
                                            </p:tgtEl>
                                            <p:attrNameLst>
                                              <p:attrName>ppt_x</p:attrName>
                                            </p:attrNameLst>
                                          </p:cBhvr>
                                          <p:tavLst>
                                            <p:tav tm="0">
                                              <p:val>
                                                <p:fltVal val="0.5"/>
                                              </p:val>
                                            </p:tav>
                                            <p:tav tm="100000">
                                              <p:val>
                                                <p:strVal val="#ppt_x"/>
                                              </p:val>
                                            </p:tav>
                                          </p:tavLst>
                                        </p:anim>
                                        <p:anim calcmode="lin" valueType="num">
                                          <p:cBhvr>
                                            <p:cTn id="71" dur="500" fill="hold"/>
                                            <p:tgtEl>
                                              <p:spTgt spid="10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1000"/>
                                      </p:stCondLst>
                                      <p:childTnLst>
                                        <p:set>
                                          <p:cBhvr>
                                            <p:cTn id="73" dur="1" fill="hold">
                                              <p:stCondLst>
                                                <p:cond delay="0"/>
                                              </p:stCondLst>
                                            </p:cTn>
                                            <p:tgtEl>
                                              <p:spTgt spid="102"/>
                                            </p:tgtEl>
                                            <p:attrNameLst>
                                              <p:attrName>style.visibility</p:attrName>
                                            </p:attrNameLst>
                                          </p:cBhvr>
                                          <p:to>
                                            <p:strVal val="visible"/>
                                          </p:to>
                                        </p:set>
                                        <p:anim calcmode="lin" valueType="num">
                                          <p:cBhvr>
                                            <p:cTn id="74" dur="500" fill="hold"/>
                                            <p:tgtEl>
                                              <p:spTgt spid="102"/>
                                            </p:tgtEl>
                                            <p:attrNameLst>
                                              <p:attrName>ppt_w</p:attrName>
                                            </p:attrNameLst>
                                          </p:cBhvr>
                                          <p:tavLst>
                                            <p:tav tm="0">
                                              <p:val>
                                                <p:fltVal val="0"/>
                                              </p:val>
                                            </p:tav>
                                            <p:tav tm="100000">
                                              <p:val>
                                                <p:strVal val="#ppt_w"/>
                                              </p:val>
                                            </p:tav>
                                          </p:tavLst>
                                        </p:anim>
                                        <p:anim calcmode="lin" valueType="num">
                                          <p:cBhvr>
                                            <p:cTn id="75" dur="500" fill="hold"/>
                                            <p:tgtEl>
                                              <p:spTgt spid="102"/>
                                            </p:tgtEl>
                                            <p:attrNameLst>
                                              <p:attrName>ppt_h</p:attrName>
                                            </p:attrNameLst>
                                          </p:cBhvr>
                                          <p:tavLst>
                                            <p:tav tm="0">
                                              <p:val>
                                                <p:fltVal val="0"/>
                                              </p:val>
                                            </p:tav>
                                            <p:tav tm="100000">
                                              <p:val>
                                                <p:strVal val="#ppt_h"/>
                                              </p:val>
                                            </p:tav>
                                          </p:tavLst>
                                        </p:anim>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fltVal val="0.5"/>
                                              </p:val>
                                            </p:tav>
                                            <p:tav tm="100000">
                                              <p:val>
                                                <p:strVal val="#ppt_x"/>
                                              </p:val>
                                            </p:tav>
                                          </p:tavLst>
                                        </p:anim>
                                        <p:anim calcmode="lin" valueType="num">
                                          <p:cBhvr>
                                            <p:cTn id="78" dur="500" fill="hold"/>
                                            <p:tgtEl>
                                              <p:spTgt spid="102"/>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80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500" fill="hold"/>
                                            <p:tgtEl>
                                              <p:spTgt spid="103"/>
                                            </p:tgtEl>
                                            <p:attrNameLst>
                                              <p:attrName>ppt_w</p:attrName>
                                            </p:attrNameLst>
                                          </p:cBhvr>
                                          <p:tavLst>
                                            <p:tav tm="0">
                                              <p:val>
                                                <p:fltVal val="0"/>
                                              </p:val>
                                            </p:tav>
                                            <p:tav tm="100000">
                                              <p:val>
                                                <p:strVal val="#ppt_w"/>
                                              </p:val>
                                            </p:tav>
                                          </p:tavLst>
                                        </p:anim>
                                        <p:anim calcmode="lin" valueType="num">
                                          <p:cBhvr>
                                            <p:cTn id="82" dur="500" fill="hold"/>
                                            <p:tgtEl>
                                              <p:spTgt spid="103"/>
                                            </p:tgtEl>
                                            <p:attrNameLst>
                                              <p:attrName>ppt_h</p:attrName>
                                            </p:attrNameLst>
                                          </p:cBhvr>
                                          <p:tavLst>
                                            <p:tav tm="0">
                                              <p:val>
                                                <p:fltVal val="0"/>
                                              </p:val>
                                            </p:tav>
                                            <p:tav tm="100000">
                                              <p:val>
                                                <p:strVal val="#ppt_h"/>
                                              </p:val>
                                            </p:tav>
                                          </p:tavLst>
                                        </p:anim>
                                        <p:animEffect transition="in" filter="fade">
                                          <p:cBhvr>
                                            <p:cTn id="83" dur="500"/>
                                            <p:tgtEl>
                                              <p:spTgt spid="103"/>
                                            </p:tgtEl>
                                          </p:cBhvr>
                                        </p:animEffect>
                                        <p:anim calcmode="lin" valueType="num">
                                          <p:cBhvr>
                                            <p:cTn id="84" dur="500" fill="hold"/>
                                            <p:tgtEl>
                                              <p:spTgt spid="103"/>
                                            </p:tgtEl>
                                            <p:attrNameLst>
                                              <p:attrName>ppt_x</p:attrName>
                                            </p:attrNameLst>
                                          </p:cBhvr>
                                          <p:tavLst>
                                            <p:tav tm="0">
                                              <p:val>
                                                <p:fltVal val="0.5"/>
                                              </p:val>
                                            </p:tav>
                                            <p:tav tm="100000">
                                              <p:val>
                                                <p:strVal val="#ppt_x"/>
                                              </p:val>
                                            </p:tav>
                                          </p:tavLst>
                                        </p:anim>
                                        <p:anim calcmode="lin" valueType="num">
                                          <p:cBhvr>
                                            <p:cTn id="85" dur="500" fill="hold"/>
                                            <p:tgtEl>
                                              <p:spTgt spid="103"/>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600"/>
                                      </p:stCondLst>
                                      <p:childTnLst>
                                        <p:set>
                                          <p:cBhvr>
                                            <p:cTn id="87" dur="1" fill="hold">
                                              <p:stCondLst>
                                                <p:cond delay="0"/>
                                              </p:stCondLst>
                                            </p:cTn>
                                            <p:tgtEl>
                                              <p:spTgt spid="104"/>
                                            </p:tgtEl>
                                            <p:attrNameLst>
                                              <p:attrName>style.visibility</p:attrName>
                                            </p:attrNameLst>
                                          </p:cBhvr>
                                          <p:to>
                                            <p:strVal val="visible"/>
                                          </p:to>
                                        </p:set>
                                        <p:anim calcmode="lin" valueType="num">
                                          <p:cBhvr>
                                            <p:cTn id="88" dur="500" fill="hold"/>
                                            <p:tgtEl>
                                              <p:spTgt spid="104"/>
                                            </p:tgtEl>
                                            <p:attrNameLst>
                                              <p:attrName>ppt_w</p:attrName>
                                            </p:attrNameLst>
                                          </p:cBhvr>
                                          <p:tavLst>
                                            <p:tav tm="0">
                                              <p:val>
                                                <p:fltVal val="0"/>
                                              </p:val>
                                            </p:tav>
                                            <p:tav tm="100000">
                                              <p:val>
                                                <p:strVal val="#ppt_w"/>
                                              </p:val>
                                            </p:tav>
                                          </p:tavLst>
                                        </p:anim>
                                        <p:anim calcmode="lin" valueType="num">
                                          <p:cBhvr>
                                            <p:cTn id="89" dur="500" fill="hold"/>
                                            <p:tgtEl>
                                              <p:spTgt spid="104"/>
                                            </p:tgtEl>
                                            <p:attrNameLst>
                                              <p:attrName>ppt_h</p:attrName>
                                            </p:attrNameLst>
                                          </p:cBhvr>
                                          <p:tavLst>
                                            <p:tav tm="0">
                                              <p:val>
                                                <p:fltVal val="0"/>
                                              </p:val>
                                            </p:tav>
                                            <p:tav tm="100000">
                                              <p:val>
                                                <p:strVal val="#ppt_h"/>
                                              </p:val>
                                            </p:tav>
                                          </p:tavLst>
                                        </p:anim>
                                        <p:animEffect transition="in" filter="fade">
                                          <p:cBhvr>
                                            <p:cTn id="90" dur="500"/>
                                            <p:tgtEl>
                                              <p:spTgt spid="104"/>
                                            </p:tgtEl>
                                          </p:cBhvr>
                                        </p:animEffect>
                                        <p:anim calcmode="lin" valueType="num">
                                          <p:cBhvr>
                                            <p:cTn id="91" dur="500" fill="hold"/>
                                            <p:tgtEl>
                                              <p:spTgt spid="104"/>
                                            </p:tgtEl>
                                            <p:attrNameLst>
                                              <p:attrName>ppt_x</p:attrName>
                                            </p:attrNameLst>
                                          </p:cBhvr>
                                          <p:tavLst>
                                            <p:tav tm="0">
                                              <p:val>
                                                <p:fltVal val="0.5"/>
                                              </p:val>
                                            </p:tav>
                                            <p:tav tm="100000">
                                              <p:val>
                                                <p:strVal val="#ppt_x"/>
                                              </p:val>
                                            </p:tav>
                                          </p:tavLst>
                                        </p:anim>
                                        <p:anim calcmode="lin" valueType="num">
                                          <p:cBhvr>
                                            <p:cTn id="92" dur="500" fill="hold"/>
                                            <p:tgtEl>
                                              <p:spTgt spid="104"/>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200"/>
                                      </p:stCondLst>
                                      <p:childTnLst>
                                        <p:set>
                                          <p:cBhvr>
                                            <p:cTn id="94" dur="1" fill="hold">
                                              <p:stCondLst>
                                                <p:cond delay="0"/>
                                              </p:stCondLst>
                                            </p:cTn>
                                            <p:tgtEl>
                                              <p:spTgt spid="106"/>
                                            </p:tgtEl>
                                            <p:attrNameLst>
                                              <p:attrName>style.visibility</p:attrName>
                                            </p:attrNameLst>
                                          </p:cBhvr>
                                          <p:to>
                                            <p:strVal val="visible"/>
                                          </p:to>
                                        </p:set>
                                        <p:anim calcmode="lin" valueType="num">
                                          <p:cBhvr>
                                            <p:cTn id="95" dur="500" fill="hold"/>
                                            <p:tgtEl>
                                              <p:spTgt spid="106"/>
                                            </p:tgtEl>
                                            <p:attrNameLst>
                                              <p:attrName>ppt_w</p:attrName>
                                            </p:attrNameLst>
                                          </p:cBhvr>
                                          <p:tavLst>
                                            <p:tav tm="0">
                                              <p:val>
                                                <p:fltVal val="0"/>
                                              </p:val>
                                            </p:tav>
                                            <p:tav tm="100000">
                                              <p:val>
                                                <p:strVal val="#ppt_w"/>
                                              </p:val>
                                            </p:tav>
                                          </p:tavLst>
                                        </p:anim>
                                        <p:anim calcmode="lin" valueType="num">
                                          <p:cBhvr>
                                            <p:cTn id="96" dur="500" fill="hold"/>
                                            <p:tgtEl>
                                              <p:spTgt spid="106"/>
                                            </p:tgtEl>
                                            <p:attrNameLst>
                                              <p:attrName>ppt_h</p:attrName>
                                            </p:attrNameLst>
                                          </p:cBhvr>
                                          <p:tavLst>
                                            <p:tav tm="0">
                                              <p:val>
                                                <p:fltVal val="0"/>
                                              </p:val>
                                            </p:tav>
                                            <p:tav tm="100000">
                                              <p:val>
                                                <p:strVal val="#ppt_h"/>
                                              </p:val>
                                            </p:tav>
                                          </p:tavLst>
                                        </p:anim>
                                        <p:animEffect transition="in" filter="fade">
                                          <p:cBhvr>
                                            <p:cTn id="97" dur="500"/>
                                            <p:tgtEl>
                                              <p:spTgt spid="106"/>
                                            </p:tgtEl>
                                          </p:cBhvr>
                                        </p:animEffect>
                                        <p:anim calcmode="lin" valueType="num">
                                          <p:cBhvr>
                                            <p:cTn id="98" dur="500" fill="hold"/>
                                            <p:tgtEl>
                                              <p:spTgt spid="106"/>
                                            </p:tgtEl>
                                            <p:attrNameLst>
                                              <p:attrName>ppt_x</p:attrName>
                                            </p:attrNameLst>
                                          </p:cBhvr>
                                          <p:tavLst>
                                            <p:tav tm="0">
                                              <p:val>
                                                <p:fltVal val="0.5"/>
                                              </p:val>
                                            </p:tav>
                                            <p:tav tm="100000">
                                              <p:val>
                                                <p:strVal val="#ppt_x"/>
                                              </p:val>
                                            </p:tav>
                                          </p:tavLst>
                                        </p:anim>
                                        <p:anim calcmode="lin" valueType="num">
                                          <p:cBhvr>
                                            <p:cTn id="99" dur="500" fill="hold"/>
                                            <p:tgtEl>
                                              <p:spTgt spid="106"/>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400"/>
                                      </p:stCondLst>
                                      <p:childTnLst>
                                        <p:set>
                                          <p:cBhvr>
                                            <p:cTn id="101" dur="1" fill="hold">
                                              <p:stCondLst>
                                                <p:cond delay="0"/>
                                              </p:stCondLst>
                                            </p:cTn>
                                            <p:tgtEl>
                                              <p:spTgt spid="107"/>
                                            </p:tgtEl>
                                            <p:attrNameLst>
                                              <p:attrName>style.visibility</p:attrName>
                                            </p:attrNameLst>
                                          </p:cBhvr>
                                          <p:to>
                                            <p:strVal val="visible"/>
                                          </p:to>
                                        </p:set>
                                        <p:anim calcmode="lin" valueType="num">
                                          <p:cBhvr>
                                            <p:cTn id="102" dur="500" fill="hold"/>
                                            <p:tgtEl>
                                              <p:spTgt spid="107"/>
                                            </p:tgtEl>
                                            <p:attrNameLst>
                                              <p:attrName>ppt_w</p:attrName>
                                            </p:attrNameLst>
                                          </p:cBhvr>
                                          <p:tavLst>
                                            <p:tav tm="0">
                                              <p:val>
                                                <p:fltVal val="0"/>
                                              </p:val>
                                            </p:tav>
                                            <p:tav tm="100000">
                                              <p:val>
                                                <p:strVal val="#ppt_w"/>
                                              </p:val>
                                            </p:tav>
                                          </p:tavLst>
                                        </p:anim>
                                        <p:anim calcmode="lin" valueType="num">
                                          <p:cBhvr>
                                            <p:cTn id="103" dur="500" fill="hold"/>
                                            <p:tgtEl>
                                              <p:spTgt spid="107"/>
                                            </p:tgtEl>
                                            <p:attrNameLst>
                                              <p:attrName>ppt_h</p:attrName>
                                            </p:attrNameLst>
                                          </p:cBhvr>
                                          <p:tavLst>
                                            <p:tav tm="0">
                                              <p:val>
                                                <p:fltVal val="0"/>
                                              </p:val>
                                            </p:tav>
                                            <p:tav tm="100000">
                                              <p:val>
                                                <p:strVal val="#ppt_h"/>
                                              </p:val>
                                            </p:tav>
                                          </p:tavLst>
                                        </p:anim>
                                        <p:animEffect transition="in" filter="fade">
                                          <p:cBhvr>
                                            <p:cTn id="104" dur="500"/>
                                            <p:tgtEl>
                                              <p:spTgt spid="107"/>
                                            </p:tgtEl>
                                          </p:cBhvr>
                                        </p:animEffect>
                                        <p:anim calcmode="lin" valueType="num">
                                          <p:cBhvr>
                                            <p:cTn id="105" dur="500" fill="hold"/>
                                            <p:tgtEl>
                                              <p:spTgt spid="107"/>
                                            </p:tgtEl>
                                            <p:attrNameLst>
                                              <p:attrName>ppt_x</p:attrName>
                                            </p:attrNameLst>
                                          </p:cBhvr>
                                          <p:tavLst>
                                            <p:tav tm="0">
                                              <p:val>
                                                <p:fltVal val="0.5"/>
                                              </p:val>
                                            </p:tav>
                                            <p:tav tm="100000">
                                              <p:val>
                                                <p:strVal val="#ppt_x"/>
                                              </p:val>
                                            </p:tav>
                                          </p:tavLst>
                                        </p:anim>
                                        <p:anim calcmode="lin" valueType="num">
                                          <p:cBhvr>
                                            <p:cTn id="106" dur="500" fill="hold"/>
                                            <p:tgtEl>
                                              <p:spTgt spid="1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6" grpId="0"/>
          <p:bldP spid="87" grpId="0"/>
          <p:bldP spid="88" grpId="0" bldLvl="0" animBg="1"/>
          <p:bldP spid="92" grpId="0" bldLvl="0" animBg="1"/>
          <p:bldP spid="96" grpId="0"/>
          <p:bldP spid="97" grpId="0"/>
          <p:bldP spid="98" grpId="0" bldLvl="0" animBg="1"/>
          <p:bldP spid="102" grpId="0" bldLvl="0" animBg="1"/>
          <p:bldP spid="103" grpId="0" bldLvl="0" animBg="1"/>
          <p:bldP spid="104" grpId="0" bldLvl="0" animBg="1"/>
          <p:bldP spid="105" grpId="0" bldLvl="0" animBg="1"/>
          <p:bldP spid="106" grpId="0" bldLvl="0" animBg="1"/>
          <p:bldP spid="107" grpId="0" bldLvl="0" animBg="1"/>
          <p:bldP spid="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Placeholder 4"/>
          <p:cNvSpPr txBox="1"/>
          <p:nvPr/>
        </p:nvSpPr>
        <p:spPr>
          <a:xfrm>
            <a:off x="814388" y="573088"/>
            <a:ext cx="3009900" cy="660400"/>
          </a:xfrm>
          <a:prstGeom prst="rect">
            <a:avLst/>
          </a:prstGeom>
          <a:noFill/>
          <a:ln w="9525">
            <a:noFill/>
          </a:ln>
        </p:spPr>
        <p:txBody>
          <a:bodyPr anchor="ctr"/>
          <a:lstStyle/>
          <a:p>
            <a:pPr algn="ctr">
              <a:spcBef>
                <a:spcPct val="20000"/>
              </a:spcBef>
              <a:defRPr/>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100" b="1" dirty="0">
                <a:solidFill>
                  <a:schemeClr val="accent1"/>
                </a:solidFill>
                <a:latin typeface="微软雅黑" panose="020B0503020204020204" pitchFamily="34" charset="-122"/>
                <a:ea typeface="微软雅黑" panose="020B0503020204020204" pitchFamily="34" charset="-122"/>
              </a:rPr>
              <a:t>Contents</a:t>
            </a:r>
            <a:endParaRPr lang="en-GB" altLang="zh-CN" sz="1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250" y="1411288"/>
            <a:ext cx="101996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083" name="组合 44"/>
          <p:cNvGrpSpPr/>
          <p:nvPr/>
        </p:nvGrpSpPr>
        <p:grpSpPr bwMode="auto">
          <a:xfrm>
            <a:off x="3119438" y="2373313"/>
            <a:ext cx="1192212" cy="665162"/>
            <a:chOff x="2215144" y="927951"/>
            <a:chExt cx="1244730" cy="917201"/>
          </a:xfrm>
        </p:grpSpPr>
        <p:sp>
          <p:nvSpPr>
            <p:cNvPr id="46" name="平行四边形 45"/>
            <p:cNvSpPr/>
            <p:nvPr/>
          </p:nvSpPr>
          <p:spPr>
            <a:xfrm>
              <a:off x="2215144" y="982676"/>
              <a:ext cx="1120423" cy="842776"/>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8197" name="文本框 9"/>
            <p:cNvSpPr txBox="1"/>
            <p:nvPr/>
          </p:nvSpPr>
          <p:spPr>
            <a:xfrm>
              <a:off x="2392489" y="927951"/>
              <a:ext cx="1067385" cy="917201"/>
            </a:xfrm>
            <a:prstGeom prst="rect">
              <a:avLst/>
            </a:prstGeom>
            <a:noFill/>
            <a:ln w="9525">
              <a:noFill/>
            </a:ln>
          </p:spPr>
          <p:txBody>
            <a:bodyPr>
              <a:spAutoFit/>
            </a:bodyPr>
            <a:lstStyle/>
            <a:p>
              <a:pPr>
                <a:defRPr/>
              </a:pPr>
              <a:r>
                <a:rPr lang="en-US" altLang="zh-CN" sz="3735" dirty="0">
                  <a:solidFill>
                    <a:schemeClr val="bg1"/>
                  </a:solidFill>
                  <a:latin typeface="Impact" panose="020B0806030902050204" pitchFamily="34" charset="0"/>
                  <a:ea typeface="宋体" panose="02010600030101010101" pitchFamily="2" charset="-122"/>
                </a:rPr>
                <a:t>01</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46084" name="组合 59"/>
          <p:cNvGrpSpPr/>
          <p:nvPr/>
        </p:nvGrpSpPr>
        <p:grpSpPr bwMode="auto">
          <a:xfrm>
            <a:off x="4025900" y="2393950"/>
            <a:ext cx="6007100" cy="614363"/>
            <a:chOff x="4315150" y="953426"/>
            <a:chExt cx="3857250" cy="540057"/>
          </a:xfrm>
        </p:grpSpPr>
        <p:sp>
          <p:nvSpPr>
            <p:cNvPr id="61" name="矩形 60"/>
            <p:cNvSpPr/>
            <p:nvPr/>
          </p:nvSpPr>
          <p:spPr>
            <a:xfrm>
              <a:off x="4572028" y="1035761"/>
              <a:ext cx="3415868" cy="404694"/>
            </a:xfrm>
            <a:prstGeom prst="rect">
              <a:avLst/>
            </a:prstGeom>
            <a:ln w="15875">
              <a:noFill/>
            </a:ln>
          </p:spPr>
          <p:txBody>
            <a:bodyPr>
              <a:spAutoFit/>
            </a:bodyPr>
            <a:lstStyle/>
            <a:p>
              <a:pPr algn="ctr" fontAlgn="auto">
                <a:spcBef>
                  <a:spcPts val="0"/>
                </a:spcBef>
                <a:spcAft>
                  <a:spcPts val="0"/>
                </a:spcAft>
                <a:defRPr/>
              </a:pPr>
              <a:r>
                <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综合</a:t>
              </a:r>
              <a:r>
                <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所得汇算清缴</a:t>
              </a:r>
              <a:endPar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46085" name="组合 33"/>
          <p:cNvGrpSpPr/>
          <p:nvPr/>
        </p:nvGrpSpPr>
        <p:grpSpPr bwMode="auto">
          <a:xfrm>
            <a:off x="10609263" y="654050"/>
            <a:ext cx="574675" cy="577850"/>
            <a:chOff x="6084168" y="1274820"/>
            <a:chExt cx="432048" cy="432834"/>
          </a:xfrm>
        </p:grpSpPr>
        <p:sp>
          <p:nvSpPr>
            <p:cNvPr id="46104"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105"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6086" name="组合 36"/>
          <p:cNvGrpSpPr/>
          <p:nvPr/>
        </p:nvGrpSpPr>
        <p:grpSpPr bwMode="auto">
          <a:xfrm>
            <a:off x="8878888" y="654050"/>
            <a:ext cx="577850" cy="577850"/>
            <a:chOff x="4788024" y="1275213"/>
            <a:chExt cx="432048" cy="432048"/>
          </a:xfrm>
        </p:grpSpPr>
        <p:sp>
          <p:nvSpPr>
            <p:cNvPr id="46102"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103"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6087" name="组合 39"/>
          <p:cNvGrpSpPr/>
          <p:nvPr/>
        </p:nvGrpSpPr>
        <p:grpSpPr bwMode="auto">
          <a:xfrm>
            <a:off x="9745663" y="654050"/>
            <a:ext cx="574675" cy="577850"/>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6101"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6088" name="组合 43"/>
          <p:cNvGrpSpPr/>
          <p:nvPr/>
        </p:nvGrpSpPr>
        <p:grpSpPr bwMode="auto">
          <a:xfrm>
            <a:off x="7151688" y="654050"/>
            <a:ext cx="577850" cy="577850"/>
            <a:chOff x="3491880" y="1274820"/>
            <a:chExt cx="432833" cy="432834"/>
          </a:xfrm>
        </p:grpSpPr>
        <p:sp>
          <p:nvSpPr>
            <p:cNvPr id="46098"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099"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6089" name="组合 76"/>
          <p:cNvGrpSpPr/>
          <p:nvPr/>
        </p:nvGrpSpPr>
        <p:grpSpPr bwMode="auto">
          <a:xfrm>
            <a:off x="8015288" y="654050"/>
            <a:ext cx="577850" cy="577850"/>
            <a:chOff x="4139952" y="1274820"/>
            <a:chExt cx="432833" cy="432834"/>
          </a:xfrm>
        </p:grpSpPr>
        <p:sp>
          <p:nvSpPr>
            <p:cNvPr id="46096"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097"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grpSp>
        <p:nvGrpSpPr>
          <p:cNvPr id="46090" name="组合 79"/>
          <p:cNvGrpSpPr/>
          <p:nvPr/>
        </p:nvGrpSpPr>
        <p:grpSpPr bwMode="auto">
          <a:xfrm>
            <a:off x="3000693" y="3909060"/>
            <a:ext cx="1192212" cy="666750"/>
            <a:chOff x="2215144" y="927951"/>
            <a:chExt cx="1244730" cy="917559"/>
          </a:xfrm>
        </p:grpSpPr>
        <p:sp>
          <p:nvSpPr>
            <p:cNvPr id="81" name="平行四边形 80"/>
            <p:cNvSpPr/>
            <p:nvPr/>
          </p:nvSpPr>
          <p:spPr>
            <a:xfrm>
              <a:off x="2215144" y="982568"/>
              <a:ext cx="1120423" cy="8432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8218" name="文本框 9"/>
            <p:cNvSpPr txBox="1"/>
            <p:nvPr/>
          </p:nvSpPr>
          <p:spPr>
            <a:xfrm>
              <a:off x="2392489" y="927951"/>
              <a:ext cx="1067385" cy="917559"/>
            </a:xfrm>
            <a:prstGeom prst="rect">
              <a:avLst/>
            </a:prstGeom>
            <a:noFill/>
            <a:ln w="9525">
              <a:noFill/>
            </a:ln>
          </p:spPr>
          <p:txBody>
            <a:bodyPr>
              <a:spAutoFit/>
            </a:bodyPr>
            <a:lstStyle/>
            <a:p>
              <a:pPr>
                <a:defRPr/>
              </a:pPr>
              <a:r>
                <a:rPr lang="en-US" altLang="zh-CN" sz="3735" dirty="0">
                  <a:solidFill>
                    <a:schemeClr val="bg1"/>
                  </a:solidFill>
                  <a:latin typeface="Impact" panose="020B0806030902050204" pitchFamily="34" charset="0"/>
                  <a:ea typeface="宋体" panose="02010600030101010101" pitchFamily="2" charset="-122"/>
                </a:rPr>
                <a:t>02</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46091" name="组合 82"/>
          <p:cNvGrpSpPr/>
          <p:nvPr/>
        </p:nvGrpSpPr>
        <p:grpSpPr bwMode="auto">
          <a:xfrm>
            <a:off x="3905568" y="3967163"/>
            <a:ext cx="6008687" cy="611187"/>
            <a:chOff x="4315150" y="953426"/>
            <a:chExt cx="3857250" cy="540057"/>
          </a:xfrm>
        </p:grpSpPr>
        <p:sp>
          <p:nvSpPr>
            <p:cNvPr id="84" name="矩形 83"/>
            <p:cNvSpPr/>
            <p:nvPr/>
          </p:nvSpPr>
          <p:spPr>
            <a:xfrm>
              <a:off x="4571960" y="1036188"/>
              <a:ext cx="3415985" cy="406797"/>
            </a:xfrm>
            <a:prstGeom prst="rect">
              <a:avLst/>
            </a:prstGeom>
            <a:ln w="15875">
              <a:noFill/>
            </a:ln>
          </p:spPr>
          <p:txBody>
            <a:bodyPr>
              <a:spAutoFit/>
            </a:bodyPr>
            <a:lstStyle/>
            <a:p>
              <a:pPr algn="ctr"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专项附加扣除</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介绍</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3" name="组合 79"/>
          <p:cNvGrpSpPr/>
          <p:nvPr/>
        </p:nvGrpSpPr>
        <p:grpSpPr bwMode="auto">
          <a:xfrm>
            <a:off x="2881948" y="5304155"/>
            <a:ext cx="1192212" cy="666115"/>
            <a:chOff x="2215144" y="927951"/>
            <a:chExt cx="1244730" cy="916685"/>
          </a:xfrm>
        </p:grpSpPr>
        <p:sp>
          <p:nvSpPr>
            <p:cNvPr id="4" name="平行四边形 3"/>
            <p:cNvSpPr/>
            <p:nvPr/>
          </p:nvSpPr>
          <p:spPr>
            <a:xfrm>
              <a:off x="2215144" y="982568"/>
              <a:ext cx="1120423" cy="8432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865">
                <a:latin typeface="Impact" panose="020B0806030902050204" pitchFamily="34" charset="0"/>
              </a:endParaRPr>
            </a:p>
          </p:txBody>
        </p:sp>
        <p:sp>
          <p:nvSpPr>
            <p:cNvPr id="5" name="文本框 9"/>
            <p:cNvSpPr txBox="1"/>
            <p:nvPr/>
          </p:nvSpPr>
          <p:spPr>
            <a:xfrm>
              <a:off x="2392489" y="927951"/>
              <a:ext cx="1067385" cy="916685"/>
            </a:xfrm>
            <a:prstGeom prst="rect">
              <a:avLst/>
            </a:prstGeom>
            <a:noFill/>
            <a:ln w="9525">
              <a:noFill/>
            </a:ln>
          </p:spPr>
          <p:txBody>
            <a:bodyPr>
              <a:spAutoFit/>
            </a:bodyPr>
            <a:p>
              <a:pPr>
                <a:defRPr/>
              </a:pPr>
              <a:r>
                <a:rPr lang="en-US" altLang="zh-CN" sz="3735" dirty="0">
                  <a:solidFill>
                    <a:schemeClr val="bg1"/>
                  </a:solidFill>
                  <a:latin typeface="Impact" panose="020B0806030902050204" pitchFamily="34" charset="0"/>
                  <a:ea typeface="宋体" panose="02010600030101010101" pitchFamily="2" charset="-122"/>
                </a:rPr>
                <a:t>03</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6" name="组合 82"/>
          <p:cNvGrpSpPr/>
          <p:nvPr/>
        </p:nvGrpSpPr>
        <p:grpSpPr bwMode="auto">
          <a:xfrm>
            <a:off x="3793809" y="5345113"/>
            <a:ext cx="6008687" cy="611187"/>
            <a:chOff x="4351430" y="940521"/>
            <a:chExt cx="3857250" cy="540057"/>
          </a:xfrm>
        </p:grpSpPr>
        <p:sp>
          <p:nvSpPr>
            <p:cNvPr id="7" name="矩形 6"/>
            <p:cNvSpPr/>
            <p:nvPr/>
          </p:nvSpPr>
          <p:spPr>
            <a:xfrm>
              <a:off x="4571960" y="1036188"/>
              <a:ext cx="3415985" cy="406797"/>
            </a:xfrm>
            <a:prstGeom prst="rect">
              <a:avLst/>
            </a:prstGeom>
            <a:ln w="15875">
              <a:noFill/>
            </a:ln>
          </p:spPr>
          <p:txBody>
            <a:bodyPr>
              <a:spAutoFit/>
            </a:bodyPr>
            <a:p>
              <a:pPr algn="ctr"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申报操作</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介绍（个税</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APP</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8" name="平行四边形 7"/>
            <p:cNvSpPr/>
            <p:nvPr/>
          </p:nvSpPr>
          <p:spPr>
            <a:xfrm>
              <a:off x="4351430" y="94052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fontAlgn="auto">
                <a:spcBef>
                  <a:spcPts val="0"/>
                </a:spcBef>
                <a:spcAft>
                  <a:spcPts val="0"/>
                </a:spcAft>
                <a:defRPr/>
              </a:pPr>
              <a:endParaRPr lang="zh-CN" altLang="en-US" sz="2135" b="1">
                <a:solidFill>
                  <a:schemeClr val="tx1">
                    <a:lumMod val="75000"/>
                    <a:lumOff val="25000"/>
                  </a:schemeClr>
                </a:solidFill>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2.1</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子女</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教育</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9223" name="组合 13"/>
          <p:cNvGrpSpPr/>
          <p:nvPr/>
        </p:nvGrpSpPr>
        <p:grpSpPr>
          <a:xfrm>
            <a:off x="4078808" y="933442"/>
            <a:ext cx="1515533" cy="1515533"/>
            <a:chOff x="4535479" y="2578091"/>
            <a:chExt cx="1514475" cy="1516063"/>
          </a:xfrm>
        </p:grpSpPr>
        <p:sp>
          <p:nvSpPr>
            <p:cNvPr id="9232"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9233"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9234"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9224" name="组合 19"/>
          <p:cNvGrpSpPr/>
          <p:nvPr/>
        </p:nvGrpSpPr>
        <p:grpSpPr>
          <a:xfrm>
            <a:off x="5683251" y="954617"/>
            <a:ext cx="1526116" cy="1513416"/>
            <a:chOff x="6138251" y="2599440"/>
            <a:chExt cx="1527787" cy="1514475"/>
          </a:xfrm>
        </p:grpSpPr>
        <p:sp>
          <p:nvSpPr>
            <p:cNvPr id="9230"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9231"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9225"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9228" name="矩形 10"/>
          <p:cNvSpPr/>
          <p:nvPr/>
        </p:nvSpPr>
        <p:spPr>
          <a:xfrm>
            <a:off x="239184" y="2806700"/>
            <a:ext cx="5350933" cy="3051810"/>
          </a:xfrm>
          <a:prstGeom prst="rect">
            <a:avLst/>
          </a:prstGeom>
          <a:noFill/>
          <a:ln w="9525">
            <a:noFill/>
          </a:ln>
        </p:spPr>
        <p:txBody>
          <a:bodyPr>
            <a:spAutoFit/>
          </a:bodyPr>
          <a:lstStyle/>
          <a:p>
            <a:r>
              <a:rPr lang="zh-CN" altLang="zh-CN" sz="2135" dirty="0">
                <a:latin typeface="Calibri" panose="020F0502020204030204" pitchFamily="34" charset="0"/>
              </a:rPr>
              <a:t>（</a:t>
            </a:r>
            <a:r>
              <a:rPr lang="en-US" altLang="zh-CN" sz="2135" dirty="0">
                <a:latin typeface="Calibri" panose="020F0502020204030204" pitchFamily="34" charset="0"/>
              </a:rPr>
              <a:t>1</a:t>
            </a:r>
            <a:r>
              <a:rPr lang="zh-CN" altLang="zh-CN" sz="2135" dirty="0">
                <a:latin typeface="Calibri" panose="020F0502020204030204" pitchFamily="34" charset="0"/>
              </a:rPr>
              <a:t>）子女年满</a:t>
            </a:r>
            <a:r>
              <a:rPr lang="en-US" altLang="zh-CN" sz="2135" dirty="0">
                <a:latin typeface="Calibri" panose="020F0502020204030204" pitchFamily="34" charset="0"/>
              </a:rPr>
              <a:t>3</a:t>
            </a:r>
            <a:r>
              <a:rPr lang="zh-CN" altLang="zh-CN" sz="2135" dirty="0">
                <a:latin typeface="Calibri" panose="020F0502020204030204" pitchFamily="34" charset="0"/>
              </a:rPr>
              <a:t>周岁以上至小学前，不论是否在幼儿园学习；</a:t>
            </a:r>
            <a:endParaRPr lang="zh-CN" altLang="zh-CN" sz="2135" dirty="0">
              <a:latin typeface="Calibri" panose="020F0502020204030204" pitchFamily="34" charset="0"/>
            </a:endParaRPr>
          </a:p>
          <a:p>
            <a:r>
              <a:rPr lang="zh-CN" altLang="zh-CN" sz="2135" dirty="0">
                <a:latin typeface="Calibri" panose="020F0502020204030204" pitchFamily="34" charset="0"/>
              </a:rPr>
              <a:t>（</a:t>
            </a:r>
            <a:r>
              <a:rPr lang="en-US" altLang="zh-CN" sz="2135" dirty="0">
                <a:latin typeface="Calibri" panose="020F0502020204030204" pitchFamily="34" charset="0"/>
              </a:rPr>
              <a:t>2</a:t>
            </a:r>
            <a:r>
              <a:rPr lang="zh-CN" altLang="zh-CN" sz="2135" dirty="0">
                <a:latin typeface="Calibri" panose="020F0502020204030204" pitchFamily="34" charset="0"/>
              </a:rPr>
              <a:t>）子女正在接受小学、初中，高中阶段教育（普通高中、中等职业教育、技工教育</a:t>
            </a:r>
            <a:r>
              <a:rPr lang="zh-CN" altLang="en-US" sz="2135" dirty="0">
                <a:latin typeface="Calibri" panose="020F0502020204030204" pitchFamily="34" charset="0"/>
              </a:rPr>
              <a:t>）</a:t>
            </a:r>
            <a:r>
              <a:rPr lang="zh-CN" altLang="zh-CN" sz="2135" dirty="0">
                <a:latin typeface="Calibri" panose="020F0502020204030204" pitchFamily="34" charset="0"/>
              </a:rPr>
              <a:t>；</a:t>
            </a:r>
            <a:endParaRPr lang="zh-CN" altLang="zh-CN" sz="2135" dirty="0">
              <a:latin typeface="Calibri" panose="020F0502020204030204" pitchFamily="34" charset="0"/>
            </a:endParaRPr>
          </a:p>
          <a:p>
            <a:r>
              <a:rPr lang="zh-CN" altLang="zh-CN" sz="2135" dirty="0">
                <a:latin typeface="Calibri" panose="020F0502020204030204" pitchFamily="34" charset="0"/>
              </a:rPr>
              <a:t>（</a:t>
            </a:r>
            <a:r>
              <a:rPr lang="en-US" altLang="zh-CN" sz="2135" dirty="0">
                <a:latin typeface="Calibri" panose="020F0502020204030204" pitchFamily="34" charset="0"/>
              </a:rPr>
              <a:t>3</a:t>
            </a:r>
            <a:r>
              <a:rPr lang="zh-CN" altLang="zh-CN" sz="2135" dirty="0">
                <a:latin typeface="Calibri" panose="020F0502020204030204" pitchFamily="34" charset="0"/>
              </a:rPr>
              <a:t>）子女正在接受高等教育（大学专科、大学本科、硕士研究生、博士研究生教育）。</a:t>
            </a:r>
            <a:endParaRPr lang="zh-CN" altLang="zh-CN" sz="2135" dirty="0">
              <a:latin typeface="Calibri" panose="020F0502020204030204" pitchFamily="34" charset="0"/>
            </a:endParaRPr>
          </a:p>
          <a:p>
            <a:r>
              <a:rPr lang="zh-CN" altLang="zh-CN" sz="2135" dirty="0">
                <a:latin typeface="Calibri" panose="020F0502020204030204" pitchFamily="34" charset="0"/>
              </a:rPr>
              <a:t>上述受教育地点，包括在中国境内和在境外接受教育。</a:t>
            </a:r>
            <a:endParaRPr lang="zh-CN" altLang="zh-CN" sz="2135" dirty="0">
              <a:latin typeface="Calibri" panose="020F0502020204030204" pitchFamily="34" charset="0"/>
            </a:endParaRPr>
          </a:p>
        </p:txBody>
      </p:sp>
      <p:sp>
        <p:nvSpPr>
          <p:cNvPr id="9229" name="矩形 11"/>
          <p:cNvSpPr/>
          <p:nvPr/>
        </p:nvSpPr>
        <p:spPr>
          <a:xfrm>
            <a:off x="5808133" y="3022600"/>
            <a:ext cx="5850467" cy="2393950"/>
          </a:xfrm>
          <a:prstGeom prst="rect">
            <a:avLst/>
          </a:prstGeom>
          <a:noFill/>
          <a:ln w="9525">
            <a:noFill/>
          </a:ln>
        </p:spPr>
        <p:txBody>
          <a:bodyPr>
            <a:spAutoFit/>
          </a:bodyPr>
          <a:lstStyle/>
          <a:p>
            <a:r>
              <a:rPr lang="zh-CN" altLang="zh-CN" sz="2135" dirty="0">
                <a:latin typeface="Calibri" panose="020F0502020204030204" pitchFamily="34" charset="0"/>
              </a:rPr>
              <a:t>每个子女，每月扣除</a:t>
            </a:r>
            <a:r>
              <a:rPr lang="en-US" altLang="zh-CN" sz="2135" dirty="0">
                <a:latin typeface="Calibri" panose="020F0502020204030204" pitchFamily="34" charset="0"/>
              </a:rPr>
              <a:t>1000</a:t>
            </a:r>
            <a:r>
              <a:rPr lang="zh-CN" altLang="zh-CN" sz="2135" dirty="0">
                <a:latin typeface="Calibri" panose="020F0502020204030204" pitchFamily="34" charset="0"/>
              </a:rPr>
              <a:t>元。多个符合扣除条件的子女，每个子女均可享受扣除</a:t>
            </a:r>
            <a:r>
              <a:rPr lang="zh-CN" altLang="en-US" sz="2135" dirty="0">
                <a:latin typeface="Calibri" panose="020F0502020204030204" pitchFamily="34" charset="0"/>
              </a:rPr>
              <a:t>。</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zh-CN" sz="2135" dirty="0">
                <a:latin typeface="Calibri" panose="020F0502020204030204" pitchFamily="34" charset="0"/>
              </a:rPr>
              <a:t>扣除人由父母双方选择确定。</a:t>
            </a:r>
            <a:r>
              <a:rPr lang="zh-CN" altLang="zh-CN" sz="2135" dirty="0">
                <a:solidFill>
                  <a:srgbClr val="FF0000"/>
                </a:solidFill>
                <a:latin typeface="Calibri" panose="020F0502020204030204" pitchFamily="34" charset="0"/>
              </a:rPr>
              <a:t>既可以由父母一方全额扣除，也可以父母分别扣除</a:t>
            </a:r>
            <a:r>
              <a:rPr lang="en-US" altLang="zh-CN" sz="2135" dirty="0">
                <a:solidFill>
                  <a:srgbClr val="FF0000"/>
                </a:solidFill>
                <a:latin typeface="Calibri" panose="020F0502020204030204" pitchFamily="34" charset="0"/>
              </a:rPr>
              <a:t>500</a:t>
            </a:r>
            <a:r>
              <a:rPr lang="zh-CN" altLang="zh-CN" sz="2135" dirty="0">
                <a:solidFill>
                  <a:srgbClr val="FF0000"/>
                </a:solidFill>
                <a:latin typeface="Calibri" panose="020F0502020204030204" pitchFamily="34" charset="0"/>
              </a:rPr>
              <a:t>元。</a:t>
            </a:r>
            <a:endParaRPr lang="en-US" altLang="zh-CN" sz="2135" dirty="0">
              <a:solidFill>
                <a:srgbClr val="FF0000"/>
              </a:solidFill>
              <a:latin typeface="Calibri" panose="020F0502020204030204" pitchFamily="34" charset="0"/>
            </a:endParaRPr>
          </a:p>
          <a:p>
            <a:endParaRPr lang="en-US" altLang="zh-CN" sz="2135" dirty="0">
              <a:solidFill>
                <a:srgbClr val="FF0000"/>
              </a:solidFill>
              <a:latin typeface="Calibri" panose="020F0502020204030204" pitchFamily="34" charset="0"/>
            </a:endParaRPr>
          </a:p>
          <a:p>
            <a:r>
              <a:rPr lang="zh-CN" altLang="zh-CN" sz="2135" dirty="0">
                <a:solidFill>
                  <a:srgbClr val="FF0000"/>
                </a:solidFill>
                <a:latin typeface="Calibri" panose="020F0502020204030204" pitchFamily="34" charset="0"/>
              </a:rPr>
              <a:t>扣除方式确定后，一个纳税年度内不能变更。</a:t>
            </a:r>
            <a:endParaRPr lang="zh-CN" altLang="zh-CN" sz="2135" dirty="0">
              <a:solidFill>
                <a:srgbClr val="FF0000"/>
              </a:solidFill>
              <a:latin typeface="Calibri" panose="020F0502020204030204"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0247" name="组合 13"/>
          <p:cNvGrpSpPr/>
          <p:nvPr/>
        </p:nvGrpSpPr>
        <p:grpSpPr>
          <a:xfrm>
            <a:off x="4078808" y="933442"/>
            <a:ext cx="1515533" cy="1515533"/>
            <a:chOff x="4535479" y="2578091"/>
            <a:chExt cx="1514475" cy="1516063"/>
          </a:xfrm>
        </p:grpSpPr>
        <p:sp>
          <p:nvSpPr>
            <p:cNvPr id="10256"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0257"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0258"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0248" name="组合 19"/>
          <p:cNvGrpSpPr/>
          <p:nvPr/>
        </p:nvGrpSpPr>
        <p:grpSpPr>
          <a:xfrm>
            <a:off x="5683251" y="954617"/>
            <a:ext cx="1526116" cy="1513416"/>
            <a:chOff x="6138251" y="2599440"/>
            <a:chExt cx="1527787" cy="1514475"/>
          </a:xfrm>
        </p:grpSpPr>
        <p:sp>
          <p:nvSpPr>
            <p:cNvPr id="10254"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0255"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0249"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0252" name="矩形 10"/>
          <p:cNvSpPr/>
          <p:nvPr/>
        </p:nvSpPr>
        <p:spPr>
          <a:xfrm>
            <a:off x="239184" y="2631017"/>
            <a:ext cx="5350933" cy="3380740"/>
          </a:xfrm>
          <a:prstGeom prst="rect">
            <a:avLst/>
          </a:prstGeom>
          <a:noFill/>
          <a:ln w="9525">
            <a:noFill/>
          </a:ln>
        </p:spPr>
        <p:txBody>
          <a:bodyPr wrap="square">
            <a:spAutoFit/>
          </a:bodyPr>
          <a:lstStyle/>
          <a:p>
            <a:r>
              <a:rPr lang="zh-CN" altLang="en-US" sz="2135" dirty="0">
                <a:latin typeface="Calibri" panose="020F0502020204030204" pitchFamily="34" charset="0"/>
              </a:rPr>
              <a:t>学前教育：子女年满</a:t>
            </a:r>
            <a:r>
              <a:rPr lang="en-US" altLang="zh-CN" sz="2135" dirty="0">
                <a:latin typeface="Calibri" panose="020F0502020204030204" pitchFamily="34" charset="0"/>
              </a:rPr>
              <a:t>3</a:t>
            </a:r>
            <a:r>
              <a:rPr lang="zh-CN" altLang="en-US" sz="2135" dirty="0">
                <a:latin typeface="Calibri" panose="020F0502020204030204" pitchFamily="34" charset="0"/>
              </a:rPr>
              <a:t>周岁的当月至小学入学前一月；</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en-US" sz="2135" dirty="0">
                <a:latin typeface="Calibri" panose="020F0502020204030204" pitchFamily="34" charset="0"/>
              </a:rPr>
              <a:t>全日制学历教育：子女接受义务教育、高中教育、高等教育的入学当月</a:t>
            </a:r>
            <a:r>
              <a:rPr lang="en-US" altLang="zh-CN" sz="2135" dirty="0">
                <a:latin typeface="Calibri" panose="020F0502020204030204" pitchFamily="34" charset="0"/>
              </a:rPr>
              <a:t>——</a:t>
            </a:r>
            <a:r>
              <a:rPr lang="zh-CN" altLang="en-US" sz="2135" dirty="0">
                <a:latin typeface="Calibri" panose="020F0502020204030204" pitchFamily="34" charset="0"/>
              </a:rPr>
              <a:t>教育结束当月</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en-US" sz="2135" b="1" dirty="0">
                <a:latin typeface="Calibri" panose="020F0502020204030204" pitchFamily="34" charset="0"/>
              </a:rPr>
              <a:t>特别提示：</a:t>
            </a:r>
            <a:r>
              <a:rPr lang="zh-CN" altLang="en-US" sz="2135" dirty="0">
                <a:latin typeface="Calibri" panose="020F0502020204030204" pitchFamily="34" charset="0"/>
              </a:rPr>
              <a:t>因病或其他非主观原因休学但学籍继续保留的期间，以及施教机构按规定组织实施的寒暑假等假期，可连续扣除。</a:t>
            </a:r>
            <a:endParaRPr lang="zh-CN" altLang="zh-CN" sz="2135" dirty="0">
              <a:latin typeface="Calibri" panose="020F0502020204030204" pitchFamily="34" charset="0"/>
            </a:endParaRPr>
          </a:p>
        </p:txBody>
      </p:sp>
      <p:sp>
        <p:nvSpPr>
          <p:cNvPr id="10253" name="矩形 11"/>
          <p:cNvSpPr/>
          <p:nvPr/>
        </p:nvSpPr>
        <p:spPr>
          <a:xfrm>
            <a:off x="5825913" y="2794000"/>
            <a:ext cx="5376333" cy="3053715"/>
          </a:xfrm>
          <a:prstGeom prst="rect">
            <a:avLst/>
          </a:prstGeom>
          <a:noFill/>
          <a:ln w="9525">
            <a:noFill/>
          </a:ln>
        </p:spPr>
        <p:txBody>
          <a:bodyPr>
            <a:spAutoFit/>
          </a:bodyPr>
          <a:lstStyle/>
          <a:p>
            <a:pPr>
              <a:lnSpc>
                <a:spcPct val="150000"/>
              </a:lnSpc>
            </a:pPr>
            <a:endParaRPr lang="en-US" altLang="zh-CN" sz="2135" dirty="0">
              <a:latin typeface="Calibri" panose="020F0502020204030204" pitchFamily="34" charset="0"/>
            </a:endParaRPr>
          </a:p>
          <a:p>
            <a:pPr>
              <a:lnSpc>
                <a:spcPct val="150000"/>
              </a:lnSpc>
            </a:pPr>
            <a:r>
              <a:rPr lang="zh-CN" altLang="en-US" sz="2135" dirty="0">
                <a:latin typeface="Calibri" panose="020F0502020204030204" pitchFamily="34" charset="0"/>
              </a:rPr>
              <a:t>境外接受教育：境外学校录取通知书</a:t>
            </a:r>
            <a:endParaRPr lang="zh-CN" altLang="en-US" sz="2135" dirty="0">
              <a:latin typeface="Calibri" panose="020F0502020204030204" pitchFamily="34" charset="0"/>
            </a:endParaRPr>
          </a:p>
          <a:p>
            <a:pPr>
              <a:lnSpc>
                <a:spcPct val="150000"/>
              </a:lnSpc>
            </a:pPr>
            <a:r>
              <a:rPr lang="zh-CN" altLang="en-US" sz="2135" dirty="0">
                <a:latin typeface="Calibri" panose="020F0502020204030204" pitchFamily="34" charset="0"/>
              </a:rPr>
              <a:t>                                留学签证等相关教育资料</a:t>
            </a:r>
            <a:endParaRPr lang="en-US" altLang="zh-CN" sz="2135" dirty="0">
              <a:latin typeface="Calibri" panose="020F0502020204030204" pitchFamily="34" charset="0"/>
            </a:endParaRPr>
          </a:p>
          <a:p>
            <a:pPr>
              <a:lnSpc>
                <a:spcPct val="150000"/>
              </a:lnSpc>
            </a:pPr>
            <a:r>
              <a:rPr lang="zh-CN" altLang="en-US" sz="2135" dirty="0">
                <a:latin typeface="Arial" panose="020B0604020202020204" pitchFamily="34" charset="0"/>
              </a:rPr>
              <a:t> </a:t>
            </a:r>
            <a:br>
              <a:rPr lang="zh-CN" altLang="en-US" sz="2135" dirty="0">
                <a:latin typeface="Arial" panose="020B0604020202020204" pitchFamily="34" charset="0"/>
              </a:rPr>
            </a:br>
            <a:endParaRPr lang="zh-CN" altLang="en-US" sz="2135" dirty="0">
              <a:latin typeface="Arial" panose="020B0604020202020204" pitchFamily="34" charset="0"/>
            </a:endParaRPr>
          </a:p>
          <a:p>
            <a:pPr>
              <a:lnSpc>
                <a:spcPct val="150000"/>
              </a:lnSpc>
            </a:pPr>
            <a:endParaRPr lang="zh-CN" altLang="zh-CN" sz="2135" dirty="0">
              <a:latin typeface="Calibri" panose="020F050202020403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838200" y="908051"/>
            <a:ext cx="10515600" cy="1325033"/>
          </a:xfrm>
        </p:spPr>
        <p:txBody>
          <a:bodyPr vert="horz" wrap="square" lIns="121920" tIns="60960" rIns="121920" bIns="60960" anchor="ctr" anchorCtr="0"/>
          <a:lstStyle/>
          <a:p>
            <a:r>
              <a:rPr lang="zh-CN" altLang="en-US" dirty="0"/>
              <a:t>举例说明：</a:t>
            </a:r>
            <a:br>
              <a:rPr lang="zh-CN" altLang="en-US" dirty="0"/>
            </a:br>
            <a:endParaRPr lang="zh-CN" altLang="en-US" dirty="0"/>
          </a:p>
        </p:txBody>
      </p:sp>
      <p:sp>
        <p:nvSpPr>
          <p:cNvPr id="11267" name="文本框 3"/>
          <p:cNvSpPr txBox="1"/>
          <p:nvPr/>
        </p:nvSpPr>
        <p:spPr>
          <a:xfrm>
            <a:off x="1420284" y="1951567"/>
            <a:ext cx="8940800" cy="953135"/>
          </a:xfrm>
          <a:prstGeom prst="rect">
            <a:avLst/>
          </a:prstGeom>
          <a:noFill/>
          <a:ln w="9525">
            <a:noFill/>
          </a:ln>
        </p:spPr>
        <p:txBody>
          <a:bodyPr lIns="91440" tIns="45720" rIns="91440" bIns="45720">
            <a:spAutoFit/>
          </a:bodyPr>
          <a:lstStyle/>
          <a:p>
            <a:r>
              <a:rPr lang="zh-CN" altLang="en-US" sz="2800" dirty="0">
                <a:latin typeface="黑体" panose="02010609060101010101" pitchFamily="2" charset="-122"/>
                <a:ea typeface="黑体" panose="02010609060101010101" pitchFamily="2" charset="-122"/>
                <a:sym typeface="+mn-ea"/>
              </a:rPr>
              <a:t>纳税人小张和小李是夫妻，有两个子女，大女儿</a:t>
            </a:r>
            <a:r>
              <a:rPr lang="en-US" altLang="zh-CN" sz="2800" dirty="0">
                <a:latin typeface="黑体" panose="02010609060101010101" pitchFamily="2" charset="-122"/>
                <a:ea typeface="黑体" panose="02010609060101010101" pitchFamily="2" charset="-122"/>
                <a:sym typeface="+mn-ea"/>
              </a:rPr>
              <a:t>A</a:t>
            </a:r>
            <a:r>
              <a:rPr lang="zh-CN" altLang="en-US" sz="2800" dirty="0">
                <a:latin typeface="黑体" panose="02010609060101010101" pitchFamily="2" charset="-122"/>
                <a:ea typeface="黑体" panose="02010609060101010101" pitchFamily="2" charset="-122"/>
                <a:sym typeface="+mn-ea"/>
              </a:rPr>
              <a:t>目前就读某大学一年级，二女儿</a:t>
            </a:r>
            <a:r>
              <a:rPr lang="en-US" altLang="zh-CN" sz="2800" dirty="0">
                <a:latin typeface="黑体" panose="02010609060101010101" pitchFamily="2" charset="-122"/>
                <a:ea typeface="黑体" panose="02010609060101010101" pitchFamily="2" charset="-122"/>
                <a:sym typeface="+mn-ea"/>
              </a:rPr>
              <a:t>B</a:t>
            </a:r>
            <a:r>
              <a:rPr lang="zh-CN" altLang="en-US" sz="2800" dirty="0">
                <a:latin typeface="黑体" panose="02010609060101010101" pitchFamily="2" charset="-122"/>
                <a:ea typeface="黑体" panose="02010609060101010101" pitchFamily="2" charset="-122"/>
                <a:sym typeface="+mn-ea"/>
              </a:rPr>
              <a:t>刚</a:t>
            </a:r>
            <a:r>
              <a:rPr lang="en-US" altLang="zh-CN" sz="2800" dirty="0">
                <a:latin typeface="黑体" panose="02010609060101010101" pitchFamily="2" charset="-122"/>
                <a:ea typeface="黑体" panose="02010609060101010101" pitchFamily="2" charset="-122"/>
                <a:sym typeface="+mn-ea"/>
              </a:rPr>
              <a:t>4</a:t>
            </a:r>
            <a:r>
              <a:rPr lang="zh-CN" altLang="en-US" sz="2800" dirty="0">
                <a:latin typeface="黑体" panose="02010609060101010101" pitchFamily="2" charset="-122"/>
                <a:ea typeface="黑体" panose="02010609060101010101" pitchFamily="2" charset="-122"/>
                <a:sym typeface="+mn-ea"/>
              </a:rPr>
              <a:t>岁，就读某私立幼儿园。</a:t>
            </a:r>
            <a:endParaRPr lang="zh-CN" altLang="en-US" sz="100" dirty="0">
              <a:latin typeface="Arial" panose="020B0604020202020204" pitchFamily="34" charset="0"/>
            </a:endParaRPr>
          </a:p>
        </p:txBody>
      </p:sp>
      <p:sp>
        <p:nvSpPr>
          <p:cNvPr id="11268" name="文本框 4"/>
          <p:cNvSpPr txBox="1"/>
          <p:nvPr/>
        </p:nvSpPr>
        <p:spPr>
          <a:xfrm>
            <a:off x="1418167" y="3454400"/>
            <a:ext cx="9525000" cy="2245360"/>
          </a:xfrm>
          <a:prstGeom prst="rect">
            <a:avLst/>
          </a:prstGeom>
          <a:noFill/>
          <a:ln w="9525">
            <a:noFill/>
          </a:ln>
        </p:spPr>
        <p:txBody>
          <a:bodyPr lIns="91440" tIns="45720" rIns="91440" bIns="45720">
            <a:spAutoFit/>
          </a:bodyPr>
          <a:lstStyle/>
          <a:p>
            <a:r>
              <a:rPr lang="zh-CN" altLang="en-US" sz="2800" dirty="0">
                <a:latin typeface="黑体" panose="02010609060101010101" pitchFamily="2" charset="-122"/>
                <a:ea typeface="黑体" panose="02010609060101010101" pitchFamily="2" charset="-122"/>
                <a:sym typeface="+mn-ea"/>
              </a:rPr>
              <a:t>享受政策情况：</a:t>
            </a:r>
            <a:r>
              <a:rPr lang="en-US" altLang="zh-CN" sz="2800" dirty="0">
                <a:latin typeface="黑体" panose="02010609060101010101" pitchFamily="2" charset="-122"/>
                <a:ea typeface="黑体" panose="02010609060101010101" pitchFamily="2" charset="-122"/>
                <a:sym typeface="+mn-ea"/>
              </a:rPr>
              <a:t>1.</a:t>
            </a:r>
            <a:r>
              <a:rPr lang="zh-CN" altLang="en-US" sz="2800" dirty="0">
                <a:latin typeface="黑体" panose="02010609060101010101" pitchFamily="2" charset="-122"/>
                <a:ea typeface="黑体" panose="02010609060101010101" pitchFamily="2" charset="-122"/>
                <a:sym typeface="+mn-ea"/>
              </a:rPr>
              <a:t>都符合扣除政策，</a:t>
            </a:r>
            <a:r>
              <a:rPr lang="en-US" altLang="zh-CN" sz="2800" dirty="0">
                <a:latin typeface="黑体" panose="02010609060101010101" pitchFamily="2" charset="-122"/>
                <a:ea typeface="黑体" panose="02010609060101010101" pitchFamily="2" charset="-122"/>
                <a:sym typeface="+mn-ea"/>
              </a:rPr>
              <a:t>1</a:t>
            </a:r>
            <a:r>
              <a:rPr lang="zh-CN" altLang="en-US" sz="2800" dirty="0">
                <a:latin typeface="黑体" panose="02010609060101010101" pitchFamily="2" charset="-122"/>
                <a:ea typeface="黑体" panose="02010609060101010101" pitchFamily="2" charset="-122"/>
                <a:sym typeface="+mn-ea"/>
              </a:rPr>
              <a:t>个孩子</a:t>
            </a:r>
            <a:r>
              <a:rPr lang="en-US" altLang="zh-CN" sz="2800" dirty="0">
                <a:latin typeface="黑体" panose="02010609060101010101" pitchFamily="2" charset="-122"/>
                <a:ea typeface="黑体" panose="02010609060101010101" pitchFamily="2" charset="-122"/>
                <a:sym typeface="+mn-ea"/>
              </a:rPr>
              <a:t>1000</a:t>
            </a:r>
            <a:r>
              <a:rPr lang="zh-CN" altLang="en-US" sz="2800" dirty="0">
                <a:latin typeface="黑体" panose="02010609060101010101" pitchFamily="2" charset="-122"/>
                <a:ea typeface="黑体" panose="02010609060101010101" pitchFamily="2" charset="-122"/>
                <a:sym typeface="+mn-ea"/>
              </a:rPr>
              <a:t>元</a:t>
            </a:r>
            <a:r>
              <a:rPr lang="en-US" altLang="zh-CN" sz="2800" dirty="0">
                <a:latin typeface="黑体" panose="02010609060101010101" pitchFamily="2" charset="-122"/>
                <a:ea typeface="黑体" panose="02010609060101010101" pitchFamily="2" charset="-122"/>
                <a:sym typeface="+mn-ea"/>
              </a:rPr>
              <a:t>/</a:t>
            </a:r>
            <a:r>
              <a:rPr lang="zh-CN" altLang="en-US" sz="2800" dirty="0">
                <a:latin typeface="黑体" panose="02010609060101010101" pitchFamily="2" charset="-122"/>
                <a:ea typeface="黑体" panose="02010609060101010101" pitchFamily="2" charset="-122"/>
                <a:sym typeface="+mn-ea"/>
              </a:rPr>
              <a:t>月，每个月可扣</a:t>
            </a:r>
            <a:r>
              <a:rPr lang="en-US" altLang="zh-CN" sz="2800" dirty="0">
                <a:latin typeface="黑体" panose="02010609060101010101" pitchFamily="2" charset="-122"/>
                <a:ea typeface="黑体" panose="02010609060101010101" pitchFamily="2" charset="-122"/>
                <a:sym typeface="+mn-ea"/>
              </a:rPr>
              <a:t>2000</a:t>
            </a:r>
            <a:r>
              <a:rPr lang="zh-CN" altLang="en-US" sz="2800" dirty="0">
                <a:latin typeface="黑体" panose="02010609060101010101" pitchFamily="2" charset="-122"/>
                <a:ea typeface="黑体" panose="02010609060101010101" pitchFamily="2" charset="-122"/>
                <a:sym typeface="+mn-ea"/>
              </a:rPr>
              <a:t>元；</a:t>
            </a:r>
            <a:endParaRPr lang="en-US" altLang="zh-CN" sz="2800" dirty="0">
              <a:latin typeface="黑体" panose="02010609060101010101" pitchFamily="2" charset="-122"/>
              <a:ea typeface="黑体" panose="02010609060101010101" pitchFamily="2" charset="-122"/>
              <a:sym typeface="+mn-ea"/>
            </a:endParaRPr>
          </a:p>
          <a:p>
            <a:r>
              <a:rPr lang="en-US" altLang="zh-CN" sz="2800" dirty="0">
                <a:latin typeface="黑体" panose="02010609060101010101" pitchFamily="2" charset="-122"/>
                <a:ea typeface="黑体" panose="02010609060101010101" pitchFamily="2" charset="-122"/>
                <a:sym typeface="+mn-ea"/>
              </a:rPr>
              <a:t>              2.</a:t>
            </a:r>
            <a:r>
              <a:rPr lang="zh-CN" altLang="en-US" sz="2800" dirty="0">
                <a:latin typeface="黑体" panose="02010609060101010101" pitchFamily="2" charset="-122"/>
                <a:ea typeface="黑体" panose="02010609060101010101" pitchFamily="2" charset="-122"/>
                <a:sym typeface="+mn-ea"/>
              </a:rPr>
              <a:t>可以在一方扣</a:t>
            </a:r>
            <a:r>
              <a:rPr lang="en-US" altLang="zh-CN" sz="2800" dirty="0">
                <a:latin typeface="黑体" panose="02010609060101010101" pitchFamily="2" charset="-122"/>
                <a:ea typeface="黑体" panose="02010609060101010101" pitchFamily="2" charset="-122"/>
                <a:sym typeface="+mn-ea"/>
              </a:rPr>
              <a:t>2000</a:t>
            </a:r>
            <a:r>
              <a:rPr lang="zh-CN" altLang="en-US" sz="2800" dirty="0">
                <a:latin typeface="黑体" panose="02010609060101010101" pitchFamily="2" charset="-122"/>
                <a:ea typeface="黑体" panose="02010609060101010101" pitchFamily="2" charset="-122"/>
                <a:sym typeface="+mn-ea"/>
              </a:rPr>
              <a:t>元</a:t>
            </a:r>
            <a:r>
              <a:rPr lang="en-US" altLang="zh-CN" sz="2800" dirty="0">
                <a:latin typeface="黑体" panose="02010609060101010101" pitchFamily="2" charset="-122"/>
                <a:ea typeface="黑体" panose="02010609060101010101" pitchFamily="2" charset="-122"/>
                <a:sym typeface="+mn-ea"/>
              </a:rPr>
              <a:t>/</a:t>
            </a:r>
            <a:r>
              <a:rPr lang="zh-CN" altLang="en-US" sz="2800" dirty="0">
                <a:latin typeface="黑体" panose="02010609060101010101" pitchFamily="2" charset="-122"/>
                <a:ea typeface="黑体" panose="02010609060101010101" pitchFamily="2" charset="-122"/>
                <a:sym typeface="+mn-ea"/>
              </a:rPr>
              <a:t>月，也可以夫妻两人平摊，一人扣</a:t>
            </a:r>
            <a:r>
              <a:rPr lang="en-US" altLang="zh-CN" sz="2800" dirty="0">
                <a:latin typeface="黑体" panose="02010609060101010101" pitchFamily="2" charset="-122"/>
                <a:ea typeface="黑体" panose="02010609060101010101" pitchFamily="2" charset="-122"/>
                <a:sym typeface="+mn-ea"/>
              </a:rPr>
              <a:t>1000</a:t>
            </a:r>
            <a:r>
              <a:rPr lang="zh-CN" altLang="en-US" sz="2800" dirty="0">
                <a:latin typeface="黑体" panose="02010609060101010101" pitchFamily="2" charset="-122"/>
                <a:ea typeface="黑体" panose="02010609060101010101" pitchFamily="2" charset="-122"/>
                <a:sym typeface="+mn-ea"/>
              </a:rPr>
              <a:t>元</a:t>
            </a:r>
            <a:r>
              <a:rPr lang="en-US" altLang="zh-CN" sz="2800" dirty="0">
                <a:latin typeface="黑体" panose="02010609060101010101" pitchFamily="2" charset="-122"/>
                <a:ea typeface="黑体" panose="02010609060101010101" pitchFamily="2" charset="-122"/>
                <a:sym typeface="+mn-ea"/>
              </a:rPr>
              <a:t>/</a:t>
            </a:r>
            <a:r>
              <a:rPr lang="zh-CN" altLang="en-US" sz="2800" dirty="0">
                <a:latin typeface="黑体" panose="02010609060101010101" pitchFamily="2" charset="-122"/>
                <a:ea typeface="黑体" panose="02010609060101010101" pitchFamily="2" charset="-122"/>
                <a:sym typeface="+mn-ea"/>
              </a:rPr>
              <a:t>月，一经选择，一个纳税年度内，不能变更。</a:t>
            </a:r>
            <a:endParaRPr lang="en-US" altLang="zh-CN" sz="100" dirty="0">
              <a:latin typeface="Arial" panose="020B0604020202020204" pitchFamily="34" charset="0"/>
            </a:endParaRPr>
          </a:p>
        </p:txBody>
      </p:sp>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2.2</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继续教育</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2295" name="组合 13"/>
          <p:cNvGrpSpPr/>
          <p:nvPr/>
        </p:nvGrpSpPr>
        <p:grpSpPr>
          <a:xfrm>
            <a:off x="4078808" y="933442"/>
            <a:ext cx="1515533" cy="1515533"/>
            <a:chOff x="4535479" y="2578091"/>
            <a:chExt cx="1514475" cy="1516063"/>
          </a:xfrm>
        </p:grpSpPr>
        <p:sp>
          <p:nvSpPr>
            <p:cNvPr id="12304"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2305"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2306"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2296" name="组合 19"/>
          <p:cNvGrpSpPr/>
          <p:nvPr/>
        </p:nvGrpSpPr>
        <p:grpSpPr>
          <a:xfrm>
            <a:off x="5683251" y="954617"/>
            <a:ext cx="1526116" cy="1513416"/>
            <a:chOff x="6138251" y="2599440"/>
            <a:chExt cx="1527787" cy="1514475"/>
          </a:xfrm>
        </p:grpSpPr>
        <p:sp>
          <p:nvSpPr>
            <p:cNvPr id="12302"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2303"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2297"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2300" name="矩形 10"/>
          <p:cNvSpPr/>
          <p:nvPr/>
        </p:nvSpPr>
        <p:spPr>
          <a:xfrm>
            <a:off x="300567" y="2700867"/>
            <a:ext cx="5350933" cy="3216910"/>
          </a:xfrm>
          <a:prstGeom prst="rect">
            <a:avLst/>
          </a:prstGeom>
          <a:noFill/>
          <a:ln w="9525">
            <a:noFill/>
          </a:ln>
        </p:spPr>
        <p:txBody>
          <a:bodyPr>
            <a:spAutoFit/>
          </a:bodyPr>
          <a:lstStyle/>
          <a:p>
            <a:r>
              <a:rPr lang="zh-CN" altLang="zh-CN" sz="2135" dirty="0">
                <a:latin typeface="Calibri" panose="020F0502020204030204" pitchFamily="34" charset="0"/>
              </a:rPr>
              <a:t>（</a:t>
            </a:r>
            <a:r>
              <a:rPr lang="en-US" altLang="zh-CN" sz="2135" dirty="0">
                <a:latin typeface="Calibri" panose="020F0502020204030204" pitchFamily="34" charset="0"/>
              </a:rPr>
              <a:t>1</a:t>
            </a:r>
            <a:r>
              <a:rPr lang="zh-CN" altLang="zh-CN" sz="2135" dirty="0">
                <a:latin typeface="Calibri" panose="020F0502020204030204" pitchFamily="34" charset="0"/>
              </a:rPr>
              <a:t>）学历（学位）继续教育</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endParaRPr lang="en-US" altLang="zh-CN" sz="2135" dirty="0">
              <a:latin typeface="Calibri" panose="020F0502020204030204" pitchFamily="34" charset="0"/>
            </a:endParaRPr>
          </a:p>
          <a:p>
            <a:endParaRPr lang="zh-CN" altLang="zh-CN" sz="535" dirty="0">
              <a:latin typeface="Calibri" panose="020F0502020204030204" pitchFamily="34" charset="0"/>
            </a:endParaRPr>
          </a:p>
          <a:p>
            <a:r>
              <a:rPr lang="zh-CN" altLang="zh-CN" sz="2135" dirty="0">
                <a:latin typeface="Calibri" panose="020F0502020204030204" pitchFamily="34" charset="0"/>
              </a:rPr>
              <a:t>（</a:t>
            </a:r>
            <a:r>
              <a:rPr lang="en-US" altLang="zh-CN" sz="2135" dirty="0">
                <a:latin typeface="Calibri" panose="020F0502020204030204" pitchFamily="34" charset="0"/>
              </a:rPr>
              <a:t>2</a:t>
            </a:r>
            <a:r>
              <a:rPr lang="zh-CN" altLang="zh-CN" sz="2135" dirty="0">
                <a:latin typeface="Calibri" panose="020F0502020204030204" pitchFamily="34" charset="0"/>
              </a:rPr>
              <a:t>）技能人员</a:t>
            </a:r>
            <a:r>
              <a:rPr lang="zh-CN" altLang="zh-CN" sz="2135" dirty="0">
                <a:latin typeface="Calibri" panose="020F0502020204030204" pitchFamily="34" charset="0"/>
                <a:sym typeface="+mn-ea"/>
              </a:rPr>
              <a:t>职业资格继续教育</a:t>
            </a:r>
            <a:endParaRPr lang="zh-CN" altLang="zh-CN" sz="2135" dirty="0">
              <a:latin typeface="Calibri" panose="020F0502020204030204" pitchFamily="34" charset="0"/>
              <a:sym typeface="+mn-ea"/>
            </a:endParaRPr>
          </a:p>
          <a:p>
            <a:r>
              <a:rPr lang="zh-CN" altLang="zh-CN" sz="2135" dirty="0">
                <a:latin typeface="Calibri" panose="020F0502020204030204" pitchFamily="34" charset="0"/>
                <a:sym typeface="+mn-ea"/>
              </a:rPr>
              <a:t>          </a:t>
            </a:r>
            <a:r>
              <a:rPr lang="zh-CN" altLang="zh-CN" sz="1065" dirty="0">
                <a:latin typeface="Calibri" panose="020F0502020204030204" pitchFamily="34" charset="0"/>
                <a:sym typeface="+mn-ea"/>
              </a:rPr>
              <a:t> </a:t>
            </a:r>
            <a:endParaRPr lang="zh-CN" altLang="zh-CN" sz="1065" dirty="0">
              <a:latin typeface="Calibri" panose="020F0502020204030204" pitchFamily="34" charset="0"/>
              <a:sym typeface="+mn-ea"/>
            </a:endParaRPr>
          </a:p>
          <a:p>
            <a:r>
              <a:rPr lang="zh-CN" altLang="zh-CN" sz="2135" dirty="0">
                <a:latin typeface="Calibri" panose="020F0502020204030204" pitchFamily="34" charset="0"/>
                <a:sym typeface="+mn-ea"/>
              </a:rPr>
              <a:t>          </a:t>
            </a:r>
            <a:r>
              <a:rPr lang="zh-CN" altLang="zh-CN" sz="2135" dirty="0">
                <a:latin typeface="Calibri" panose="020F0502020204030204" pitchFamily="34" charset="0"/>
              </a:rPr>
              <a:t>专业技术人员职业资格继续教育</a:t>
            </a:r>
            <a:endParaRPr lang="zh-CN" altLang="zh-CN" sz="2135" dirty="0">
              <a:latin typeface="Calibri" panose="020F0502020204030204" pitchFamily="34" charset="0"/>
            </a:endParaRPr>
          </a:p>
          <a:p>
            <a:endParaRPr lang="zh-CN" altLang="zh-CN" sz="2135" dirty="0">
              <a:latin typeface="Calibri" panose="020F0502020204030204" pitchFamily="34" charset="0"/>
            </a:endParaRPr>
          </a:p>
          <a:p>
            <a:endParaRPr lang="en-US" altLang="zh-CN" sz="535" dirty="0">
              <a:latin typeface="Calibri" panose="020F0502020204030204" pitchFamily="34" charset="0"/>
            </a:endParaRPr>
          </a:p>
          <a:p>
            <a:r>
              <a:rPr lang="zh-CN" altLang="zh-CN" sz="2135" dirty="0">
                <a:latin typeface="Calibri" panose="020F0502020204030204" pitchFamily="34" charset="0"/>
              </a:rPr>
              <a:t>职业资格具体范围，以人力资源社会保障部公布的国家职业资格目录为准。</a:t>
            </a:r>
            <a:endParaRPr lang="zh-CN" altLang="zh-CN" sz="2135" dirty="0">
              <a:latin typeface="Calibri" panose="020F0502020204030204" pitchFamily="34" charset="0"/>
            </a:endParaRPr>
          </a:p>
        </p:txBody>
      </p:sp>
      <p:sp>
        <p:nvSpPr>
          <p:cNvPr id="12301" name="矩形 11"/>
          <p:cNvSpPr/>
          <p:nvPr/>
        </p:nvSpPr>
        <p:spPr>
          <a:xfrm>
            <a:off x="5808133" y="2631017"/>
            <a:ext cx="5782733" cy="2393950"/>
          </a:xfrm>
          <a:prstGeom prst="rect">
            <a:avLst/>
          </a:prstGeom>
          <a:noFill/>
          <a:ln w="9525">
            <a:noFill/>
          </a:ln>
        </p:spPr>
        <p:txBody>
          <a:bodyPr>
            <a:spAutoFit/>
          </a:bodyPr>
          <a:lstStyle/>
          <a:p>
            <a:r>
              <a:rPr lang="zh-CN" altLang="zh-CN" sz="2135" dirty="0">
                <a:latin typeface="Calibri" panose="020F0502020204030204" pitchFamily="34" charset="0"/>
              </a:rPr>
              <a:t>学历（学位）继续教育</a:t>
            </a:r>
            <a:r>
              <a:rPr lang="zh-CN" altLang="en-US" sz="2135" dirty="0">
                <a:latin typeface="Calibri" panose="020F0502020204030204" pitchFamily="34" charset="0"/>
              </a:rPr>
              <a:t>：</a:t>
            </a:r>
            <a:r>
              <a:rPr lang="zh-CN" altLang="zh-CN" sz="2135" dirty="0">
                <a:latin typeface="Calibri" panose="020F0502020204030204" pitchFamily="34" charset="0"/>
              </a:rPr>
              <a:t>每月</a:t>
            </a:r>
            <a:r>
              <a:rPr lang="en-US" altLang="zh-CN" sz="2135" dirty="0">
                <a:latin typeface="Calibri" panose="020F0502020204030204" pitchFamily="34" charset="0"/>
              </a:rPr>
              <a:t>400</a:t>
            </a:r>
            <a:r>
              <a:rPr lang="zh-CN" altLang="zh-CN" sz="2135" dirty="0">
                <a:latin typeface="Calibri" panose="020F0502020204030204" pitchFamily="34" charset="0"/>
              </a:rPr>
              <a:t>元；</a:t>
            </a:r>
            <a:endParaRPr lang="zh-CN" altLang="zh-CN" sz="2135" dirty="0">
              <a:latin typeface="Calibri" panose="020F0502020204030204" pitchFamily="34" charset="0"/>
            </a:endParaRPr>
          </a:p>
          <a:p>
            <a:r>
              <a:rPr lang="zh-CN" altLang="zh-CN" sz="2135" dirty="0">
                <a:latin typeface="Calibri" panose="020F0502020204030204" pitchFamily="34" charset="0"/>
              </a:rPr>
              <a:t>职业资格继续教育：</a:t>
            </a:r>
            <a:r>
              <a:rPr lang="en-US" altLang="zh-CN" sz="2135" dirty="0">
                <a:latin typeface="Calibri" panose="020F0502020204030204" pitchFamily="34" charset="0"/>
              </a:rPr>
              <a:t>3600</a:t>
            </a:r>
            <a:r>
              <a:rPr lang="zh-CN" altLang="zh-CN" sz="2135" dirty="0">
                <a:latin typeface="Calibri" panose="020F0502020204030204" pitchFamily="34" charset="0"/>
              </a:rPr>
              <a:t>元</a:t>
            </a:r>
            <a:r>
              <a:rPr lang="en-US" altLang="zh-CN" sz="2135" dirty="0">
                <a:latin typeface="Calibri" panose="020F0502020204030204" pitchFamily="34" charset="0"/>
              </a:rPr>
              <a:t>/</a:t>
            </a:r>
            <a:r>
              <a:rPr lang="zh-CN" altLang="en-US" sz="2135" dirty="0">
                <a:latin typeface="Calibri" panose="020F0502020204030204" pitchFamily="34" charset="0"/>
              </a:rPr>
              <a:t>年</a:t>
            </a:r>
            <a:r>
              <a:rPr lang="zh-CN" altLang="zh-CN" sz="2135" dirty="0">
                <a:latin typeface="Calibri" panose="020F0502020204030204" pitchFamily="34" charset="0"/>
              </a:rPr>
              <a:t>。</a:t>
            </a:r>
            <a:endParaRPr lang="en-US" altLang="zh-CN" sz="2135" dirty="0">
              <a:latin typeface="Calibri" panose="020F0502020204030204" pitchFamily="34" charset="0"/>
            </a:endParaRPr>
          </a:p>
          <a:p>
            <a:endParaRPr lang="zh-CN" altLang="zh-CN" sz="2135" dirty="0">
              <a:latin typeface="Calibri" panose="020F0502020204030204" pitchFamily="34" charset="0"/>
            </a:endParaRPr>
          </a:p>
          <a:p>
            <a:r>
              <a:rPr lang="zh-CN" altLang="zh-CN" sz="2135" b="1" dirty="0">
                <a:latin typeface="Calibri" panose="020F0502020204030204" pitchFamily="34" charset="0"/>
              </a:rPr>
              <a:t>例外：</a:t>
            </a:r>
            <a:r>
              <a:rPr lang="zh-CN" altLang="zh-CN" sz="2135" dirty="0">
                <a:solidFill>
                  <a:srgbClr val="FF0000"/>
                </a:solidFill>
                <a:latin typeface="Calibri" panose="020F0502020204030204" pitchFamily="34" charset="0"/>
              </a:rPr>
              <a:t>如果子女已就业，且正在接受本科</a:t>
            </a:r>
            <a:r>
              <a:rPr lang="zh-CN" altLang="en-US" sz="2135" dirty="0">
                <a:solidFill>
                  <a:srgbClr val="FF0000"/>
                </a:solidFill>
                <a:latin typeface="Calibri" panose="020F0502020204030204" pitchFamily="34" charset="0"/>
              </a:rPr>
              <a:t>（含）及</a:t>
            </a:r>
            <a:r>
              <a:rPr lang="zh-CN" altLang="zh-CN" sz="2135" dirty="0">
                <a:solidFill>
                  <a:srgbClr val="FF0000"/>
                </a:solidFill>
                <a:latin typeface="Calibri" panose="020F0502020204030204" pitchFamily="34" charset="0"/>
              </a:rPr>
              <a:t>以下学历继续教育，可以由父母选择按照子女教育扣除，也可以由子女本人选择按照继续教育扣除。</a:t>
            </a:r>
            <a:endParaRPr lang="zh-CN" altLang="zh-CN" sz="2135" dirty="0">
              <a:solidFill>
                <a:srgbClr val="FF0000"/>
              </a:solidFill>
              <a:latin typeface="Calibri" panose="020F0502020204030204" pitchFamily="34"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3319" name="组合 13"/>
          <p:cNvGrpSpPr/>
          <p:nvPr/>
        </p:nvGrpSpPr>
        <p:grpSpPr>
          <a:xfrm>
            <a:off x="4078808" y="933442"/>
            <a:ext cx="1515533" cy="1515533"/>
            <a:chOff x="4535479" y="2578091"/>
            <a:chExt cx="1514475" cy="1516063"/>
          </a:xfrm>
        </p:grpSpPr>
        <p:sp>
          <p:nvSpPr>
            <p:cNvPr id="13328"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3329"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3330"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3320" name="组合 19"/>
          <p:cNvGrpSpPr/>
          <p:nvPr/>
        </p:nvGrpSpPr>
        <p:grpSpPr>
          <a:xfrm>
            <a:off x="5683251" y="954617"/>
            <a:ext cx="1526116" cy="1513416"/>
            <a:chOff x="6138251" y="2599440"/>
            <a:chExt cx="1527787" cy="1514475"/>
          </a:xfrm>
        </p:grpSpPr>
        <p:sp>
          <p:nvSpPr>
            <p:cNvPr id="13326"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3327"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3321"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3324" name="矩形 10"/>
          <p:cNvSpPr/>
          <p:nvPr/>
        </p:nvSpPr>
        <p:spPr>
          <a:xfrm>
            <a:off x="239184" y="2631017"/>
            <a:ext cx="5350933" cy="2720745"/>
          </a:xfrm>
          <a:prstGeom prst="rect">
            <a:avLst/>
          </a:prstGeom>
          <a:noFill/>
          <a:ln w="9525">
            <a:noFill/>
          </a:ln>
        </p:spPr>
        <p:txBody>
          <a:bodyPr>
            <a:spAutoFit/>
          </a:bodyPr>
          <a:lstStyle/>
          <a:p>
            <a:r>
              <a:rPr lang="zh-CN" altLang="zh-CN" sz="2135" dirty="0">
                <a:latin typeface="Calibri" panose="020F0502020204030204" pitchFamily="34" charset="0"/>
              </a:rPr>
              <a:t>学历（学位）继续教育：入学的当月至教育结束的当月</a:t>
            </a:r>
            <a:endParaRPr lang="zh-CN" altLang="zh-CN" sz="2135" dirty="0">
              <a:latin typeface="Calibri" panose="020F0502020204030204" pitchFamily="34" charset="0"/>
            </a:endParaRPr>
          </a:p>
          <a:p>
            <a:r>
              <a:rPr lang="zh-CN" altLang="zh-CN" sz="2135" dirty="0">
                <a:latin typeface="Calibri" panose="020F0502020204030204" pitchFamily="34" charset="0"/>
              </a:rPr>
              <a:t>同一学历（学位）继续教育的扣除期限最长不能超过</a:t>
            </a:r>
            <a:r>
              <a:rPr lang="en-US" altLang="zh-CN" sz="2135" dirty="0">
                <a:latin typeface="Calibri" panose="020F0502020204030204" pitchFamily="34" charset="0"/>
              </a:rPr>
              <a:t>48</a:t>
            </a:r>
            <a:r>
              <a:rPr lang="zh-CN" altLang="zh-CN" sz="2135" dirty="0">
                <a:latin typeface="Calibri" panose="020F0502020204030204" pitchFamily="34" charset="0"/>
              </a:rPr>
              <a:t>个月。</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zh-CN" sz="2135" dirty="0">
                <a:latin typeface="Calibri" panose="020F0502020204030204" pitchFamily="34" charset="0"/>
              </a:rPr>
              <a:t>职业资格继续教育</a:t>
            </a:r>
            <a:r>
              <a:rPr lang="zh-CN" altLang="en-US" sz="2135" dirty="0">
                <a:latin typeface="Calibri" panose="020F0502020204030204" pitchFamily="34" charset="0"/>
              </a:rPr>
              <a:t>：</a:t>
            </a:r>
            <a:r>
              <a:rPr lang="zh-CN" altLang="zh-CN" sz="2135" dirty="0">
                <a:latin typeface="Calibri" panose="020F0502020204030204" pitchFamily="34" charset="0"/>
              </a:rPr>
              <a:t>取得相关职业资格继续教育证书上载明的</a:t>
            </a:r>
            <a:r>
              <a:rPr lang="zh-CN" altLang="zh-CN" sz="2135" dirty="0">
                <a:solidFill>
                  <a:srgbClr val="FF0000"/>
                </a:solidFill>
                <a:latin typeface="Calibri" panose="020F0502020204030204" pitchFamily="34" charset="0"/>
              </a:rPr>
              <a:t>发证（批准）日期</a:t>
            </a:r>
            <a:r>
              <a:rPr lang="zh-CN" altLang="zh-CN" sz="2135" dirty="0">
                <a:latin typeface="Calibri" panose="020F0502020204030204" pitchFamily="34" charset="0"/>
              </a:rPr>
              <a:t>的所属年度，即为可以扣除的年度。</a:t>
            </a:r>
            <a:endParaRPr lang="zh-CN" altLang="zh-CN" sz="2135" dirty="0">
              <a:latin typeface="Calibri" panose="020F0502020204030204" pitchFamily="34" charset="0"/>
            </a:endParaRPr>
          </a:p>
        </p:txBody>
      </p:sp>
      <p:sp>
        <p:nvSpPr>
          <p:cNvPr id="13325" name="矩形 11"/>
          <p:cNvSpPr/>
          <p:nvPr/>
        </p:nvSpPr>
        <p:spPr>
          <a:xfrm>
            <a:off x="5808133" y="2660651"/>
            <a:ext cx="5376333" cy="1078230"/>
          </a:xfrm>
          <a:prstGeom prst="rect">
            <a:avLst/>
          </a:prstGeom>
          <a:noFill/>
          <a:ln w="9525">
            <a:noFill/>
          </a:ln>
        </p:spPr>
        <p:txBody>
          <a:bodyPr>
            <a:spAutoFit/>
          </a:bodyPr>
          <a:lstStyle/>
          <a:p>
            <a:r>
              <a:rPr lang="zh-CN" altLang="en-US" sz="2135" dirty="0">
                <a:latin typeface="Calibri" panose="020F0502020204030204" pitchFamily="34" charset="0"/>
              </a:rPr>
              <a:t>职业资格继续教育：</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技能人员、专业技术人员职业资格证书等</a:t>
            </a:r>
            <a:endParaRPr lang="zh-CN" altLang="zh-CN" sz="2135" dirty="0">
              <a:latin typeface="Calibri" panose="020F0502020204030204" pitchFamily="34"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vert="horz" wrap="square" lIns="121920" tIns="60960" rIns="121920" bIns="60960" anchor="ctr" anchorCtr="0"/>
          <a:lstStyle/>
          <a:p>
            <a:r>
              <a:rPr lang="zh-CN" altLang="en-US" dirty="0"/>
              <a:t>举例说明：</a:t>
            </a:r>
            <a:br>
              <a:rPr lang="zh-CN" altLang="en-US" dirty="0"/>
            </a:br>
            <a:endParaRPr lang="zh-CN" altLang="en-US" dirty="0"/>
          </a:p>
        </p:txBody>
      </p:sp>
      <p:sp>
        <p:nvSpPr>
          <p:cNvPr id="14339" name="文本框 3"/>
          <p:cNvSpPr txBox="1"/>
          <p:nvPr/>
        </p:nvSpPr>
        <p:spPr>
          <a:xfrm>
            <a:off x="1223433" y="1422400"/>
            <a:ext cx="10236200" cy="1383665"/>
          </a:xfrm>
          <a:prstGeom prst="rect">
            <a:avLst/>
          </a:prstGeom>
          <a:noFill/>
          <a:ln w="9525">
            <a:noFill/>
          </a:ln>
        </p:spPr>
        <p:txBody>
          <a:bodyPr lIns="91440" tIns="45720" rIns="91440" bIns="45720">
            <a:spAutoFit/>
          </a:bodyPr>
          <a:lstStyle/>
          <a:p>
            <a:r>
              <a:rPr lang="zh-CN" altLang="en-US" sz="2800" dirty="0">
                <a:latin typeface="黑体" panose="02010609060101010101" pitchFamily="2" charset="-122"/>
                <a:ea typeface="黑体" panose="02010609060101010101" pitchFamily="2" charset="-122"/>
                <a:sym typeface="+mn-ea"/>
              </a:rPr>
              <a:t>纳税人小张和小李是夫妻，有两个子女：</a:t>
            </a:r>
            <a:r>
              <a:rPr lang="en-US" altLang="zh-CN" sz="2800" dirty="0">
                <a:latin typeface="黑体" panose="02010609060101010101" pitchFamily="2" charset="-122"/>
                <a:ea typeface="黑体" panose="02010609060101010101" pitchFamily="2" charset="-122"/>
                <a:sym typeface="+mn-ea"/>
              </a:rPr>
              <a:t>2021</a:t>
            </a:r>
            <a:r>
              <a:rPr lang="zh-CN" altLang="en-US" sz="2800" dirty="0">
                <a:latin typeface="黑体" panose="02010609060101010101" pitchFamily="2" charset="-122"/>
                <a:ea typeface="黑体" panose="02010609060101010101" pitchFamily="2" charset="-122"/>
                <a:sym typeface="+mn-ea"/>
              </a:rPr>
              <a:t>年大女儿</a:t>
            </a:r>
            <a:r>
              <a:rPr lang="en-US" altLang="zh-CN" sz="2800" dirty="0">
                <a:latin typeface="黑体" panose="02010609060101010101" pitchFamily="2" charset="-122"/>
                <a:ea typeface="黑体" panose="02010609060101010101" pitchFamily="2" charset="-122"/>
                <a:sym typeface="+mn-ea"/>
              </a:rPr>
              <a:t>A</a:t>
            </a:r>
            <a:r>
              <a:rPr lang="zh-CN" altLang="en-US" sz="2800" dirty="0">
                <a:latin typeface="黑体" panose="02010609060101010101" pitchFamily="2" charset="-122"/>
                <a:ea typeface="黑体" panose="02010609060101010101" pitchFamily="2" charset="-122"/>
                <a:sym typeface="+mn-ea"/>
              </a:rPr>
              <a:t>是大学在职博士研究生，同时取得</a:t>
            </a:r>
            <a:r>
              <a:rPr lang="en-US" altLang="zh-CN" sz="2800" dirty="0">
                <a:latin typeface="黑体" panose="02010609060101010101" pitchFamily="2" charset="-122"/>
                <a:ea typeface="黑体" panose="02010609060101010101" pitchFamily="2" charset="-122"/>
                <a:sym typeface="+mn-ea"/>
              </a:rPr>
              <a:t>CPA</a:t>
            </a:r>
            <a:r>
              <a:rPr lang="zh-CN" altLang="en-US" sz="2800" dirty="0">
                <a:latin typeface="黑体" panose="02010609060101010101" pitchFamily="2" charset="-122"/>
                <a:ea typeface="黑体" panose="02010609060101010101" pitchFamily="2" charset="-122"/>
                <a:sym typeface="+mn-ea"/>
              </a:rPr>
              <a:t>证书；二女儿</a:t>
            </a:r>
            <a:r>
              <a:rPr lang="en-US" altLang="zh-CN" sz="2800" dirty="0">
                <a:latin typeface="黑体" panose="02010609060101010101" pitchFamily="2" charset="-122"/>
                <a:ea typeface="黑体" panose="02010609060101010101" pitchFamily="2" charset="-122"/>
                <a:sym typeface="+mn-ea"/>
              </a:rPr>
              <a:t>B</a:t>
            </a:r>
            <a:r>
              <a:rPr lang="zh-CN" altLang="en-US" sz="2800" dirty="0">
                <a:latin typeface="黑体" panose="02010609060101010101" pitchFamily="2" charset="-122"/>
                <a:ea typeface="黑体" panose="02010609060101010101" pitchFamily="2" charset="-122"/>
                <a:sym typeface="+mn-ea"/>
              </a:rPr>
              <a:t>就读某大学本科三年级。</a:t>
            </a:r>
            <a:endParaRPr lang="zh-CN" altLang="en-US" sz="100" dirty="0">
              <a:latin typeface="Arial" panose="020B0604020202020204" pitchFamily="34" charset="0"/>
            </a:endParaRPr>
          </a:p>
        </p:txBody>
      </p:sp>
      <p:sp>
        <p:nvSpPr>
          <p:cNvPr id="14340" name="文本框 4"/>
          <p:cNvSpPr txBox="1"/>
          <p:nvPr/>
        </p:nvSpPr>
        <p:spPr>
          <a:xfrm>
            <a:off x="1390651" y="3119967"/>
            <a:ext cx="10206567" cy="3107690"/>
          </a:xfrm>
          <a:prstGeom prst="rect">
            <a:avLst/>
          </a:prstGeom>
          <a:noFill/>
          <a:ln w="9525">
            <a:noFill/>
          </a:ln>
        </p:spPr>
        <p:txBody>
          <a:bodyPr lIns="91440" tIns="45720" rIns="91440" bIns="45720">
            <a:spAutoFit/>
          </a:bodyPr>
          <a:lstStyle/>
          <a:p>
            <a:r>
              <a:rPr lang="zh-CN" altLang="en-US" sz="2800" dirty="0">
                <a:latin typeface="黑体" panose="02010609060101010101" pitchFamily="2" charset="-122"/>
                <a:ea typeface="黑体" panose="02010609060101010101" pitchFamily="2" charset="-122"/>
                <a:sym typeface="+mn-ea"/>
              </a:rPr>
              <a:t>享受政策情况：</a:t>
            </a:r>
            <a:r>
              <a:rPr lang="en-US" altLang="zh-CN" sz="2800" dirty="0">
                <a:latin typeface="黑体" panose="02010609060101010101" pitchFamily="2" charset="-122"/>
                <a:ea typeface="黑体" panose="02010609060101010101" pitchFamily="2" charset="-122"/>
                <a:sym typeface="+mn-ea"/>
              </a:rPr>
              <a:t>1.</a:t>
            </a:r>
            <a:r>
              <a:rPr lang="zh-CN" altLang="en-US" sz="2800" dirty="0">
                <a:latin typeface="黑体" panose="02010609060101010101" pitchFamily="2" charset="-122"/>
                <a:ea typeface="黑体" panose="02010609060101010101" pitchFamily="2" charset="-122"/>
                <a:sym typeface="+mn-ea"/>
              </a:rPr>
              <a:t>大女儿</a:t>
            </a:r>
            <a:r>
              <a:rPr lang="en-US" altLang="zh-CN" sz="2800" dirty="0">
                <a:latin typeface="黑体" panose="02010609060101010101" pitchFamily="2" charset="-122"/>
                <a:ea typeface="黑体" panose="02010609060101010101" pitchFamily="2" charset="-122"/>
                <a:sym typeface="+mn-ea"/>
              </a:rPr>
              <a:t>A</a:t>
            </a:r>
            <a:r>
              <a:rPr lang="zh-CN" altLang="en-US" sz="2800" dirty="0">
                <a:latin typeface="黑体" panose="02010609060101010101" pitchFamily="2" charset="-122"/>
                <a:ea typeface="黑体" panose="02010609060101010101" pitchFamily="2" charset="-122"/>
                <a:sym typeface="+mn-ea"/>
              </a:rPr>
              <a:t>已参加工作，其读的在职博士属于继续教育中的学历教育，取得的</a:t>
            </a:r>
            <a:r>
              <a:rPr lang="en-US" altLang="zh-CN" sz="2800" dirty="0">
                <a:latin typeface="黑体" panose="02010609060101010101" pitchFamily="2" charset="-122"/>
                <a:ea typeface="黑体" panose="02010609060101010101" pitchFamily="2" charset="-122"/>
                <a:sym typeface="+mn-ea"/>
              </a:rPr>
              <a:t>CPA</a:t>
            </a:r>
            <a:r>
              <a:rPr lang="zh-CN" altLang="en-US" sz="2800" dirty="0">
                <a:latin typeface="黑体" panose="02010609060101010101" pitchFamily="2" charset="-122"/>
                <a:ea typeface="黑体" panose="02010609060101010101" pitchFamily="2" charset="-122"/>
                <a:sym typeface="+mn-ea"/>
              </a:rPr>
              <a:t>证书，属于继续教育的职业资格教育，因此，</a:t>
            </a:r>
            <a:r>
              <a:rPr lang="en-US" altLang="zh-CN" sz="2800" dirty="0">
                <a:latin typeface="黑体" panose="02010609060101010101" pitchFamily="2" charset="-122"/>
                <a:ea typeface="黑体" panose="02010609060101010101" pitchFamily="2" charset="-122"/>
                <a:sym typeface="+mn-ea"/>
              </a:rPr>
              <a:t>2021</a:t>
            </a:r>
            <a:r>
              <a:rPr lang="zh-CN" altLang="en-US" sz="2800" dirty="0">
                <a:latin typeface="黑体" panose="02010609060101010101" pitchFamily="2" charset="-122"/>
                <a:ea typeface="黑体" panose="02010609060101010101" pitchFamily="2" charset="-122"/>
                <a:sym typeface="+mn-ea"/>
              </a:rPr>
              <a:t>年，</a:t>
            </a:r>
            <a:r>
              <a:rPr lang="en-US" altLang="zh-CN" sz="2800" dirty="0">
                <a:latin typeface="黑体" panose="02010609060101010101" pitchFamily="2" charset="-122"/>
                <a:ea typeface="黑体" panose="02010609060101010101" pitchFamily="2" charset="-122"/>
                <a:sym typeface="+mn-ea"/>
              </a:rPr>
              <a:t>A</a:t>
            </a:r>
            <a:r>
              <a:rPr lang="zh-CN" altLang="en-US" sz="2800" dirty="0">
                <a:latin typeface="黑体" panose="02010609060101010101" pitchFamily="2" charset="-122"/>
                <a:ea typeface="黑体" panose="02010609060101010101" pitchFamily="2" charset="-122"/>
                <a:sym typeface="+mn-ea"/>
              </a:rPr>
              <a:t>可以享受</a:t>
            </a:r>
            <a:r>
              <a:rPr lang="en-US" altLang="zh-CN" sz="2800" dirty="0">
                <a:latin typeface="黑体" panose="02010609060101010101" pitchFamily="2" charset="-122"/>
                <a:ea typeface="黑体" panose="02010609060101010101" pitchFamily="2" charset="-122"/>
                <a:sym typeface="+mn-ea"/>
              </a:rPr>
              <a:t>4800</a:t>
            </a:r>
            <a:r>
              <a:rPr lang="zh-CN" altLang="en-US" sz="2800" dirty="0">
                <a:latin typeface="黑体" panose="02010609060101010101" pitchFamily="2" charset="-122"/>
                <a:ea typeface="黑体" panose="02010609060101010101" pitchFamily="2" charset="-122"/>
                <a:sym typeface="+mn-ea"/>
              </a:rPr>
              <a:t>元（</a:t>
            </a:r>
            <a:r>
              <a:rPr lang="en-US" altLang="zh-CN" sz="2800" dirty="0">
                <a:latin typeface="黑体" panose="02010609060101010101" pitchFamily="2" charset="-122"/>
                <a:ea typeface="黑体" panose="02010609060101010101" pitchFamily="2" charset="-122"/>
                <a:sym typeface="+mn-ea"/>
              </a:rPr>
              <a:t>400</a:t>
            </a:r>
            <a:r>
              <a:rPr lang="zh-CN" altLang="en-US" sz="2800" dirty="0">
                <a:latin typeface="黑体" panose="02010609060101010101" pitchFamily="2" charset="-122"/>
                <a:ea typeface="黑体" panose="02010609060101010101" pitchFamily="2" charset="-122"/>
                <a:sym typeface="+mn-ea"/>
              </a:rPr>
              <a:t>*</a:t>
            </a:r>
            <a:r>
              <a:rPr lang="en-US" altLang="zh-CN" sz="2800" dirty="0">
                <a:latin typeface="黑体" panose="02010609060101010101" pitchFamily="2" charset="-122"/>
                <a:ea typeface="黑体" panose="02010609060101010101" pitchFamily="2" charset="-122"/>
                <a:sym typeface="+mn-ea"/>
              </a:rPr>
              <a:t>12</a:t>
            </a:r>
            <a:r>
              <a:rPr lang="zh-CN" altLang="en-US" sz="2800" dirty="0">
                <a:latin typeface="黑体" panose="02010609060101010101" pitchFamily="2" charset="-122"/>
                <a:ea typeface="黑体" panose="02010609060101010101" pitchFamily="2" charset="-122"/>
                <a:sym typeface="+mn-ea"/>
              </a:rPr>
              <a:t>个月）的学历教育扣除和</a:t>
            </a:r>
            <a:r>
              <a:rPr lang="en-US" altLang="zh-CN" sz="2800" dirty="0">
                <a:latin typeface="黑体" panose="02010609060101010101" pitchFamily="2" charset="-122"/>
                <a:ea typeface="黑体" panose="02010609060101010101" pitchFamily="2" charset="-122"/>
                <a:sym typeface="+mn-ea"/>
              </a:rPr>
              <a:t>3600</a:t>
            </a:r>
            <a:r>
              <a:rPr lang="zh-CN" altLang="en-US" sz="2800" dirty="0">
                <a:latin typeface="黑体" panose="02010609060101010101" pitchFamily="2" charset="-122"/>
                <a:ea typeface="黑体" panose="02010609060101010101" pitchFamily="2" charset="-122"/>
                <a:sym typeface="+mn-ea"/>
              </a:rPr>
              <a:t>元的职业资格教育扣除；</a:t>
            </a:r>
            <a:endParaRPr lang="en-US" altLang="zh-CN" sz="2800" dirty="0">
              <a:latin typeface="黑体" panose="02010609060101010101" pitchFamily="2" charset="-122"/>
              <a:ea typeface="黑体" panose="02010609060101010101" pitchFamily="2" charset="-122"/>
              <a:sym typeface="+mn-ea"/>
            </a:endParaRPr>
          </a:p>
          <a:p>
            <a:r>
              <a:rPr lang="en-US" altLang="zh-CN" sz="2800" dirty="0">
                <a:latin typeface="黑体" panose="02010609060101010101" pitchFamily="2" charset="-122"/>
                <a:ea typeface="黑体" panose="02010609060101010101" pitchFamily="2" charset="-122"/>
                <a:sym typeface="+mn-ea"/>
              </a:rPr>
              <a:t>              2.</a:t>
            </a:r>
            <a:r>
              <a:rPr lang="zh-CN" altLang="en-US" sz="2800" dirty="0">
                <a:latin typeface="黑体" panose="02010609060101010101" pitchFamily="2" charset="-122"/>
                <a:ea typeface="黑体" panose="02010609060101010101" pitchFamily="2" charset="-122"/>
                <a:sym typeface="+mn-ea"/>
              </a:rPr>
              <a:t>二女儿</a:t>
            </a:r>
            <a:r>
              <a:rPr lang="en-US" altLang="zh-CN" sz="2800" dirty="0">
                <a:latin typeface="黑体" panose="02010609060101010101" pitchFamily="2" charset="-122"/>
                <a:ea typeface="黑体" panose="02010609060101010101" pitchFamily="2" charset="-122"/>
                <a:sym typeface="+mn-ea"/>
              </a:rPr>
              <a:t>B</a:t>
            </a:r>
            <a:r>
              <a:rPr lang="zh-CN" altLang="en-US" sz="2800" dirty="0">
                <a:latin typeface="黑体" panose="02010609060101010101" pitchFamily="2" charset="-122"/>
                <a:ea typeface="黑体" panose="02010609060101010101" pitchFamily="2" charset="-122"/>
                <a:sym typeface="+mn-ea"/>
              </a:rPr>
              <a:t>还没有参加工作，可以由小张和小李在子女教育项目中扣除，扣除方式可由一方按</a:t>
            </a:r>
            <a:r>
              <a:rPr lang="en-US" altLang="zh-CN" sz="2800" dirty="0">
                <a:latin typeface="黑体" panose="02010609060101010101" pitchFamily="2" charset="-122"/>
                <a:ea typeface="黑体" panose="02010609060101010101" pitchFamily="2" charset="-122"/>
                <a:sym typeface="+mn-ea"/>
              </a:rPr>
              <a:t>1000</a:t>
            </a:r>
            <a:r>
              <a:rPr lang="zh-CN" altLang="en-US" sz="2800" dirty="0">
                <a:latin typeface="黑体" panose="02010609060101010101" pitchFamily="2" charset="-122"/>
                <a:ea typeface="黑体" panose="02010609060101010101" pitchFamily="2" charset="-122"/>
                <a:sym typeface="+mn-ea"/>
              </a:rPr>
              <a:t>元</a:t>
            </a:r>
            <a:r>
              <a:rPr lang="en-US" altLang="zh-CN" sz="2800" dirty="0">
                <a:latin typeface="黑体" panose="02010609060101010101" pitchFamily="2" charset="-122"/>
                <a:ea typeface="黑体" panose="02010609060101010101" pitchFamily="2" charset="-122"/>
                <a:sym typeface="+mn-ea"/>
              </a:rPr>
              <a:t>/</a:t>
            </a:r>
            <a:r>
              <a:rPr lang="zh-CN" altLang="en-US" sz="2800" dirty="0">
                <a:latin typeface="黑体" panose="02010609060101010101" pitchFamily="2" charset="-122"/>
                <a:ea typeface="黑体" panose="02010609060101010101" pitchFamily="2" charset="-122"/>
                <a:sym typeface="+mn-ea"/>
              </a:rPr>
              <a:t>月扣，也可以双方各按</a:t>
            </a:r>
            <a:r>
              <a:rPr lang="en-US" altLang="zh-CN" sz="2800" dirty="0">
                <a:latin typeface="黑体" panose="02010609060101010101" pitchFamily="2" charset="-122"/>
                <a:ea typeface="黑体" panose="02010609060101010101" pitchFamily="2" charset="-122"/>
                <a:sym typeface="+mn-ea"/>
              </a:rPr>
              <a:t>500/</a:t>
            </a:r>
            <a:r>
              <a:rPr lang="zh-CN" altLang="en-US" sz="2800" dirty="0">
                <a:latin typeface="黑体" panose="02010609060101010101" pitchFamily="2" charset="-122"/>
                <a:ea typeface="黑体" panose="02010609060101010101" pitchFamily="2" charset="-122"/>
                <a:sym typeface="+mn-ea"/>
              </a:rPr>
              <a:t>月扣除。</a:t>
            </a:r>
            <a:endParaRPr lang="en-US" altLang="zh-CN" sz="100" dirty="0">
              <a:latin typeface="Arial" panose="020B0604020202020204" pitchFamily="34" charset="0"/>
            </a:endParaRP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2.3</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住房贷款</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利息</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5367" name="组合 13"/>
          <p:cNvGrpSpPr/>
          <p:nvPr/>
        </p:nvGrpSpPr>
        <p:grpSpPr>
          <a:xfrm>
            <a:off x="4078808" y="933442"/>
            <a:ext cx="1515533" cy="1515533"/>
            <a:chOff x="4535479" y="2578091"/>
            <a:chExt cx="1514475" cy="1516063"/>
          </a:xfrm>
        </p:grpSpPr>
        <p:sp>
          <p:nvSpPr>
            <p:cNvPr id="15376"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5377"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5378"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5368" name="组合 19"/>
          <p:cNvGrpSpPr/>
          <p:nvPr/>
        </p:nvGrpSpPr>
        <p:grpSpPr>
          <a:xfrm>
            <a:off x="5683251" y="954617"/>
            <a:ext cx="1526116" cy="1513416"/>
            <a:chOff x="6138251" y="2599440"/>
            <a:chExt cx="1527787" cy="1514475"/>
          </a:xfrm>
        </p:grpSpPr>
        <p:sp>
          <p:nvSpPr>
            <p:cNvPr id="15374"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5375"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5369"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住房贷款利息</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5372" name="矩形 10"/>
          <p:cNvSpPr/>
          <p:nvPr/>
        </p:nvSpPr>
        <p:spPr>
          <a:xfrm>
            <a:off x="239184" y="2565400"/>
            <a:ext cx="5350933" cy="3380740"/>
          </a:xfrm>
          <a:prstGeom prst="rect">
            <a:avLst/>
          </a:prstGeom>
          <a:noFill/>
          <a:ln w="9525">
            <a:noFill/>
          </a:ln>
        </p:spPr>
        <p:txBody>
          <a:bodyPr>
            <a:spAutoFit/>
          </a:bodyPr>
          <a:lstStyle/>
          <a:p>
            <a:r>
              <a:rPr lang="zh-CN" altLang="en-US" sz="2135" dirty="0">
                <a:latin typeface="Calibri" panose="020F0502020204030204" pitchFamily="34" charset="0"/>
              </a:rPr>
              <a:t>本人或者配偶，单独或者共同使用商业银行或住房公积金个人住房贷款，为本人或配偶购买中国境内住房，而发生的首套住房贷款利息支出。</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黑体" panose="02010609060101010101" pitchFamily="2" charset="-122"/>
                <a:ea typeface="黑体" panose="02010609060101010101" pitchFamily="2" charset="-122"/>
              </a:rPr>
              <a:t>？首套住房贷款</a:t>
            </a:r>
            <a:endParaRPr lang="zh-CN" altLang="en-US" sz="2135" dirty="0">
              <a:latin typeface="Calibri" panose="020F0502020204030204" pitchFamily="34" charset="0"/>
            </a:endParaRPr>
          </a:p>
          <a:p>
            <a:endParaRPr lang="en-US" altLang="zh-CN" sz="2135" dirty="0">
              <a:solidFill>
                <a:srgbClr val="FF0000"/>
              </a:solidFill>
              <a:latin typeface="Calibri" panose="020F0502020204030204" pitchFamily="34" charset="0"/>
            </a:endParaRPr>
          </a:p>
          <a:p>
            <a:r>
              <a:rPr lang="zh-CN" altLang="en-US" sz="2135" dirty="0">
                <a:latin typeface="Calibri" panose="020F0502020204030204" pitchFamily="34" charset="0"/>
              </a:rPr>
              <a:t>住房贷款利息支出是否符合政策，可查阅贷款合同（协议），或者向办理贷款的银行、住房公积金中心进行咨询。</a:t>
            </a:r>
            <a:endParaRPr lang="zh-CN" altLang="zh-CN" sz="2135" dirty="0">
              <a:latin typeface="Calibri" panose="020F0502020204030204" pitchFamily="34" charset="0"/>
            </a:endParaRPr>
          </a:p>
        </p:txBody>
      </p:sp>
      <p:sp>
        <p:nvSpPr>
          <p:cNvPr id="15373" name="矩形 11"/>
          <p:cNvSpPr/>
          <p:nvPr/>
        </p:nvSpPr>
        <p:spPr>
          <a:xfrm>
            <a:off x="5808133" y="2631017"/>
            <a:ext cx="5376333" cy="1736090"/>
          </a:xfrm>
          <a:prstGeom prst="rect">
            <a:avLst/>
          </a:prstGeom>
          <a:noFill/>
          <a:ln w="9525">
            <a:noFill/>
          </a:ln>
        </p:spPr>
        <p:txBody>
          <a:bodyPr>
            <a:spAutoFit/>
          </a:bodyPr>
          <a:lstStyle/>
          <a:p>
            <a:r>
              <a:rPr lang="zh-CN" altLang="en-US" sz="2135" dirty="0">
                <a:latin typeface="Calibri" panose="020F0502020204030204" pitchFamily="34" charset="0"/>
              </a:rPr>
              <a:t>每月</a:t>
            </a:r>
            <a:r>
              <a:rPr lang="en-US" altLang="zh-CN" sz="2135" dirty="0">
                <a:latin typeface="Calibri" panose="020F0502020204030204" pitchFamily="34" charset="0"/>
              </a:rPr>
              <a:t>1000</a:t>
            </a:r>
            <a:r>
              <a:rPr lang="zh-CN" altLang="en-US" sz="2135" dirty="0">
                <a:latin typeface="Calibri" panose="020F0502020204030204" pitchFamily="34" charset="0"/>
              </a:rPr>
              <a:t>元，扣除期限最长不超过</a:t>
            </a:r>
            <a:r>
              <a:rPr lang="en-US" altLang="zh-CN" sz="2135" dirty="0">
                <a:latin typeface="Calibri" panose="020F0502020204030204" pitchFamily="34" charset="0"/>
              </a:rPr>
              <a:t>240</a:t>
            </a:r>
            <a:r>
              <a:rPr lang="zh-CN" altLang="en-US" sz="2135" dirty="0">
                <a:latin typeface="Calibri" panose="020F0502020204030204" pitchFamily="34" charset="0"/>
              </a:rPr>
              <a:t>个月</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扣除人：夫妻双方约定，可以选择由其中一方扣除。</a:t>
            </a:r>
            <a:endParaRPr lang="zh-CN" altLang="en-US" sz="2135" dirty="0">
              <a:latin typeface="Calibri" panose="020F0502020204030204" pitchFamily="34" charset="0"/>
            </a:endParaRPr>
          </a:p>
          <a:p>
            <a:r>
              <a:rPr lang="zh-CN" altLang="en-US" sz="2135" dirty="0">
                <a:latin typeface="Calibri" panose="020F0502020204030204" pitchFamily="34" charset="0"/>
              </a:rPr>
              <a:t>确定后，一个纳税年度内不变</a:t>
            </a:r>
            <a:endParaRPr lang="zh-CN" altLang="zh-CN" sz="2135" dirty="0">
              <a:latin typeface="Calibri" panose="020F050202020403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130" name="文本框 3"/>
          <p:cNvSpPr txBox="1">
            <a:spLocks noChangeArrowheads="1"/>
          </p:cNvSpPr>
          <p:nvPr/>
        </p:nvSpPr>
        <p:spPr bwMode="auto">
          <a:xfrm>
            <a:off x="547688" y="2573338"/>
            <a:ext cx="2089150" cy="2062162"/>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01</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3972560" cy="1240155"/>
          </a:xfrm>
          <a:prstGeom prst="rect">
            <a:avLst/>
          </a:prstGeom>
          <a:noFill/>
          <a:ln w="9525">
            <a:noFill/>
          </a:ln>
        </p:spPr>
        <p:txBody>
          <a:bodyPr wrap="none">
            <a:spAutoFit/>
          </a:bodyPr>
          <a:lstStyle/>
          <a:p>
            <a:pPr>
              <a:defRPr/>
            </a:pPr>
            <a:r>
              <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综合</a:t>
            </a:r>
            <a:r>
              <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所得汇算清缴</a:t>
            </a:r>
            <a:endPar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48132" name="组合 29"/>
          <p:cNvGrpSpPr/>
          <p:nvPr/>
        </p:nvGrpSpPr>
        <p:grpSpPr bwMode="auto">
          <a:xfrm>
            <a:off x="7596188" y="2468563"/>
            <a:ext cx="576262" cy="577850"/>
            <a:chOff x="6084168" y="1274820"/>
            <a:chExt cx="432048" cy="432834"/>
          </a:xfrm>
        </p:grpSpPr>
        <p:sp>
          <p:nvSpPr>
            <p:cNvPr id="48145"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6"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8133" name="组合 32"/>
          <p:cNvGrpSpPr/>
          <p:nvPr/>
        </p:nvGrpSpPr>
        <p:grpSpPr bwMode="auto">
          <a:xfrm>
            <a:off x="5867400" y="2470150"/>
            <a:ext cx="577850" cy="576263"/>
            <a:chOff x="4788024" y="1275213"/>
            <a:chExt cx="432048" cy="432048"/>
          </a:xfrm>
        </p:grpSpPr>
        <p:sp>
          <p:nvSpPr>
            <p:cNvPr id="48143"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4"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8134"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8142"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8135" name="组合 38"/>
          <p:cNvGrpSpPr/>
          <p:nvPr/>
        </p:nvGrpSpPr>
        <p:grpSpPr bwMode="auto">
          <a:xfrm>
            <a:off x="4140200" y="2468563"/>
            <a:ext cx="577850" cy="577850"/>
            <a:chOff x="3491880" y="1274820"/>
            <a:chExt cx="432833" cy="432834"/>
          </a:xfrm>
        </p:grpSpPr>
        <p:sp>
          <p:nvSpPr>
            <p:cNvPr id="48139"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0"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8136" name="组合 42"/>
          <p:cNvGrpSpPr/>
          <p:nvPr/>
        </p:nvGrpSpPr>
        <p:grpSpPr bwMode="auto">
          <a:xfrm>
            <a:off x="5003800" y="2468563"/>
            <a:ext cx="577850" cy="577850"/>
            <a:chOff x="4139952" y="1274820"/>
            <a:chExt cx="432833" cy="432834"/>
          </a:xfrm>
        </p:grpSpPr>
        <p:sp>
          <p:nvSpPr>
            <p:cNvPr id="48137"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38"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6391" name="组合 13"/>
          <p:cNvGrpSpPr/>
          <p:nvPr/>
        </p:nvGrpSpPr>
        <p:grpSpPr>
          <a:xfrm>
            <a:off x="4078808" y="933442"/>
            <a:ext cx="1515533" cy="1515533"/>
            <a:chOff x="4535479" y="2578091"/>
            <a:chExt cx="1514475" cy="1516063"/>
          </a:xfrm>
        </p:grpSpPr>
        <p:sp>
          <p:nvSpPr>
            <p:cNvPr id="16401"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6402"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6403"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6392" name="组合 19"/>
          <p:cNvGrpSpPr/>
          <p:nvPr/>
        </p:nvGrpSpPr>
        <p:grpSpPr>
          <a:xfrm>
            <a:off x="5683251" y="954617"/>
            <a:ext cx="1526116" cy="1513416"/>
            <a:chOff x="6138251" y="2599440"/>
            <a:chExt cx="1527787" cy="1514475"/>
          </a:xfrm>
        </p:grpSpPr>
        <p:sp>
          <p:nvSpPr>
            <p:cNvPr id="16399"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6400"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6393"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6396" name="矩形 10"/>
          <p:cNvSpPr/>
          <p:nvPr/>
        </p:nvSpPr>
        <p:spPr>
          <a:xfrm>
            <a:off x="239184" y="2631017"/>
            <a:ext cx="5350933" cy="1407160"/>
          </a:xfrm>
          <a:prstGeom prst="rect">
            <a:avLst/>
          </a:prstGeom>
          <a:noFill/>
          <a:ln w="9525">
            <a:noFill/>
          </a:ln>
        </p:spPr>
        <p:txBody>
          <a:bodyPr>
            <a:spAutoFit/>
          </a:bodyPr>
          <a:lstStyle/>
          <a:p>
            <a:r>
              <a:rPr lang="zh-CN" altLang="en-US" sz="2135" dirty="0">
                <a:latin typeface="Calibri" panose="020F0502020204030204" pitchFamily="34" charset="0"/>
              </a:rPr>
              <a:t>贷款合同约定开始还款的当月</a:t>
            </a:r>
            <a:r>
              <a:rPr lang="en-US" altLang="zh-CN" sz="2135" dirty="0">
                <a:latin typeface="Calibri" panose="020F0502020204030204" pitchFamily="34" charset="0"/>
              </a:rPr>
              <a:t>——</a:t>
            </a:r>
            <a:r>
              <a:rPr lang="zh-CN" altLang="en-US" sz="2135" dirty="0">
                <a:latin typeface="Calibri" panose="020F0502020204030204" pitchFamily="34" charset="0"/>
              </a:rPr>
              <a:t>贷款全部归还或贷款合同终止的当月</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但扣除期限最长不得超过</a:t>
            </a:r>
            <a:r>
              <a:rPr lang="en-US" altLang="zh-CN" sz="2135" dirty="0">
                <a:latin typeface="Calibri" panose="020F0502020204030204" pitchFamily="34" charset="0"/>
              </a:rPr>
              <a:t>240</a:t>
            </a:r>
            <a:r>
              <a:rPr lang="zh-CN" altLang="en-US" sz="2135" dirty="0">
                <a:latin typeface="Calibri" panose="020F0502020204030204" pitchFamily="34" charset="0"/>
              </a:rPr>
              <a:t>个月。</a:t>
            </a:r>
            <a:endParaRPr lang="zh-CN" altLang="zh-CN" sz="2135" dirty="0">
              <a:latin typeface="Calibri" panose="020F0502020204030204" pitchFamily="34" charset="0"/>
            </a:endParaRPr>
          </a:p>
        </p:txBody>
      </p:sp>
      <p:sp>
        <p:nvSpPr>
          <p:cNvPr id="16397" name="矩形 11"/>
          <p:cNvSpPr/>
          <p:nvPr/>
        </p:nvSpPr>
        <p:spPr>
          <a:xfrm>
            <a:off x="5808133" y="2660651"/>
            <a:ext cx="5376333" cy="749300"/>
          </a:xfrm>
          <a:prstGeom prst="rect">
            <a:avLst/>
          </a:prstGeom>
          <a:noFill/>
          <a:ln w="9525">
            <a:noFill/>
          </a:ln>
        </p:spPr>
        <p:txBody>
          <a:bodyPr>
            <a:spAutoFit/>
          </a:bodyPr>
          <a:lstStyle/>
          <a:p>
            <a:r>
              <a:rPr lang="zh-CN" altLang="zh-CN" sz="2135" dirty="0">
                <a:latin typeface="Calibri" panose="020F0502020204030204" pitchFamily="34" charset="0"/>
              </a:rPr>
              <a:t>住房贷款合同</a:t>
            </a:r>
            <a:endParaRPr lang="zh-CN" altLang="zh-CN" sz="2135" dirty="0">
              <a:latin typeface="Calibri" panose="020F0502020204030204" pitchFamily="34" charset="0"/>
            </a:endParaRPr>
          </a:p>
          <a:p>
            <a:r>
              <a:rPr lang="zh-CN" altLang="zh-CN" sz="2135" dirty="0">
                <a:latin typeface="Calibri" panose="020F0502020204030204" pitchFamily="34" charset="0"/>
              </a:rPr>
              <a:t>贷款还款支出凭证等</a:t>
            </a:r>
            <a:endParaRPr lang="zh-CN" altLang="zh-CN" sz="2135" dirty="0">
              <a:latin typeface="Calibri" panose="020F0502020204030204" pitchFamily="34" charset="0"/>
            </a:endParaRPr>
          </a:p>
        </p:txBody>
      </p:sp>
      <p:sp>
        <p:nvSpPr>
          <p:cNvPr id="16398"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住房贷款利息</a:t>
            </a:r>
            <a:endParaRPr lang="zh-CN" altLang="en-US" sz="3735"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816391" y="1145548"/>
            <a:ext cx="2257667" cy="1576237"/>
            <a:chOff x="467623" y="1600608"/>
            <a:chExt cx="2257568" cy="1575385"/>
          </a:xfrm>
        </p:grpSpPr>
        <p:sp>
          <p:nvSpPr>
            <p:cNvPr id="25" name="圆角矩形 44"/>
            <p:cNvSpPr/>
            <p:nvPr/>
          </p:nvSpPr>
          <p:spPr>
            <a:xfrm rot="18900000">
              <a:off x="467623" y="1966844"/>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flipH="1">
              <a:off x="767738" y="255080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rot="18900000">
              <a:off x="845537" y="2629215"/>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住</a:t>
              </a:r>
              <a:endPar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rot="18900000">
              <a:off x="1483311" y="2148928"/>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482411" y="2883509"/>
            <a:ext cx="2257667" cy="1581189"/>
            <a:chOff x="498658" y="3970152"/>
            <a:chExt cx="2257568" cy="1580335"/>
          </a:xfrm>
        </p:grpSpPr>
        <p:sp>
          <p:nvSpPr>
            <p:cNvPr id="31" name="圆角矩形 57"/>
            <p:cNvSpPr/>
            <p:nvPr/>
          </p:nvSpPr>
          <p:spPr>
            <a:xfrm rot="18900000">
              <a:off x="498658" y="4436314"/>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841564" y="3970152"/>
              <a:ext cx="625187" cy="625187"/>
              <a:chOff x="798773" y="5020276"/>
              <a:chExt cx="625187" cy="625187"/>
            </a:xfrm>
          </p:grpSpPr>
          <p:sp>
            <p:nvSpPr>
              <p:cNvPr id="35" name="椭圆 34"/>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rot="18900000">
                <a:off x="895912" y="5087273"/>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房</a:t>
                </a:r>
                <a:endPar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3" name="矩形 32"/>
            <p:cNvSpPr/>
            <p:nvPr/>
          </p:nvSpPr>
          <p:spPr>
            <a:xfrm rot="18900000">
              <a:off x="1412021" y="4695318"/>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
                <a:solidFill>
                  <a:schemeClr val="bg1"/>
                </a:solidFill>
                <a:latin typeface="微软雅黑" panose="020B0503020204020204" pitchFamily="34" charset="-122"/>
                <a:ea typeface="微软雅黑" panose="020B0503020204020204" pitchFamily="34" charset="-122"/>
              </a:endParaRPr>
            </a:p>
          </p:txBody>
        </p:sp>
      </p:grpSp>
      <p:sp>
        <p:nvSpPr>
          <p:cNvPr id="37" name="任意多边形 63"/>
          <p:cNvSpPr/>
          <p:nvPr/>
        </p:nvSpPr>
        <p:spPr>
          <a:xfrm rot="2250102">
            <a:off x="2622521" y="2868407"/>
            <a:ext cx="5898625" cy="1279635"/>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p:spPr>
        <p:style>
          <a:lnRef idx="2">
            <a:schemeClr val="accent5"/>
          </a:lnRef>
          <a:fillRef idx="1">
            <a:schemeClr val="lt1"/>
          </a:fillRef>
          <a:effectRef idx="0">
            <a:schemeClr val="accent5"/>
          </a:effectRef>
          <a:fontRef idx="minor">
            <a:schemeClr val="dk1"/>
          </a:fontRef>
        </p:style>
        <p:txBody>
          <a:bodyPr wrap="square" lIns="91449" tIns="45725" rIns="91449" bIns="45725" anchor="ctr">
            <a:noAutofit/>
          </a:bodyPr>
          <a:lstStyle/>
          <a:p>
            <a:pPr algn="ctr"/>
            <a:endParaRPr lang="zh-CN" altLang="en-US" sz="1300" kern="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380475" y="2628891"/>
            <a:ext cx="2257667" cy="1607987"/>
            <a:chOff x="5796187" y="2936124"/>
            <a:chExt cx="2257568" cy="1607117"/>
          </a:xfrm>
        </p:grpSpPr>
        <p:sp>
          <p:nvSpPr>
            <p:cNvPr id="41" name="圆角矩形 67"/>
            <p:cNvSpPr/>
            <p:nvPr/>
          </p:nvSpPr>
          <p:spPr>
            <a:xfrm rot="18900000">
              <a:off x="5796187" y="3334092"/>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flipH="1">
              <a:off x="6096302" y="3918054"/>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rot="18900000">
              <a:off x="6186163" y="3982919"/>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贷</a:t>
              </a:r>
              <a:endPar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矩形 43"/>
            <p:cNvSpPr/>
            <p:nvPr/>
          </p:nvSpPr>
          <p:spPr>
            <a:xfrm rot="18900000">
              <a:off x="6811873" y="3516175"/>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099559" y="4386104"/>
            <a:ext cx="2257667" cy="1546285"/>
            <a:chOff x="5515282" y="4692388"/>
            <a:chExt cx="2257568" cy="1545450"/>
          </a:xfrm>
        </p:grpSpPr>
        <p:sp>
          <p:nvSpPr>
            <p:cNvPr id="47" name="圆角矩形 73"/>
            <p:cNvSpPr/>
            <p:nvPr/>
          </p:nvSpPr>
          <p:spPr>
            <a:xfrm rot="18900000">
              <a:off x="5515282" y="5158550"/>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858188" y="4692388"/>
              <a:ext cx="625187" cy="625187"/>
              <a:chOff x="798773" y="5020276"/>
              <a:chExt cx="625187" cy="625187"/>
            </a:xfrm>
          </p:grpSpPr>
          <p:sp>
            <p:nvSpPr>
              <p:cNvPr id="51" name="椭圆 50"/>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rot="18900000">
                <a:off x="867535" y="5102162"/>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款</a:t>
                </a:r>
                <a:endPar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9" name="矩形 48"/>
            <p:cNvSpPr/>
            <p:nvPr/>
          </p:nvSpPr>
          <p:spPr>
            <a:xfrm rot="18900000">
              <a:off x="6451826" y="5433955"/>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
                <a:solidFill>
                  <a:schemeClr val="bg1"/>
                </a:solidFill>
                <a:latin typeface="微软雅黑" panose="020B0503020204020204" pitchFamily="34" charset="-122"/>
                <a:ea typeface="微软雅黑" panose="020B0503020204020204" pitchFamily="34" charset="-122"/>
              </a:endParaRPr>
            </a:p>
          </p:txBody>
        </p:sp>
      </p:grpSp>
      <p:sp>
        <p:nvSpPr>
          <p:cNvPr id="53" name="MH_SubTitle_1"/>
          <p:cNvSpPr txBox="1">
            <a:spLocks noChangeArrowheads="1"/>
          </p:cNvSpPr>
          <p:nvPr>
            <p:custDataLst>
              <p:tags r:id="rId1"/>
            </p:custDataLst>
          </p:nvPr>
        </p:nvSpPr>
        <p:spPr bwMode="auto">
          <a:xfrm>
            <a:off x="7445396" y="-22176"/>
            <a:ext cx="4550192" cy="387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tx1"/>
                </a:solidFill>
              </a:rPr>
              <a:t>夫妻双方</a:t>
            </a:r>
            <a:r>
              <a:rPr lang="zh-CN" altLang="en-US" sz="2400" b="1" dirty="0">
                <a:solidFill>
                  <a:srgbClr val="FF0000"/>
                </a:solidFill>
              </a:rPr>
              <a:t>婚前分别购买住房</a:t>
            </a:r>
            <a:r>
              <a:rPr lang="zh-CN" altLang="en-US" sz="2400" dirty="0">
                <a:solidFill>
                  <a:schemeClr val="tx1"/>
                </a:solidFill>
              </a:rPr>
              <a:t>发生的首套住房贷款，其贷款利息支出，婚后可以选择其中一套购买的住房，由购买方按扣除标准的100%扣除, 也可以由夫妻双方对各自购买的住房分别按扣除标准的50%扣除，具体扣除方式在一个纳税年度内不能变更。</a:t>
            </a:r>
            <a:endParaRPr lang="zh-CN" altLang="en-US" sz="2400" dirty="0">
              <a:solidFill>
                <a:schemeClr val="tx1"/>
              </a:solidFill>
            </a:endParaRPr>
          </a:p>
        </p:txBody>
      </p:sp>
      <p:sp>
        <p:nvSpPr>
          <p:cNvPr id="55" name="MH_SubTitle_1"/>
          <p:cNvSpPr txBox="1">
            <a:spLocks noChangeArrowheads="1"/>
          </p:cNvSpPr>
          <p:nvPr>
            <p:custDataLst>
              <p:tags r:id="rId2"/>
            </p:custDataLst>
          </p:nvPr>
        </p:nvSpPr>
        <p:spPr bwMode="auto">
          <a:xfrm>
            <a:off x="349764" y="3995571"/>
            <a:ext cx="3114240" cy="18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tx1"/>
                </a:solidFill>
              </a:rPr>
              <a:t>经夫妻双方约定，可以选择由其中一方扣除，具体扣除方式在一个纳税年度内不能变更。</a:t>
            </a:r>
            <a:endParaRPr lang="zh-CN" altLang="en-US" sz="2400" dirty="0">
              <a:solidFill>
                <a:schemeClr val="tx1"/>
              </a:solidFill>
            </a:endParaRPr>
          </a:p>
        </p:txBody>
      </p:sp>
      <p:sp>
        <p:nvSpPr>
          <p:cNvPr id="2" name="文本框 1"/>
          <p:cNvSpPr txBox="1"/>
          <p:nvPr/>
        </p:nvSpPr>
        <p:spPr>
          <a:xfrm>
            <a:off x="349885" y="2072640"/>
            <a:ext cx="3208655" cy="112395"/>
          </a:xfrm>
          <a:prstGeom prst="rect">
            <a:avLst/>
          </a:prstGeom>
          <a:noFill/>
        </p:spPr>
        <p:txBody>
          <a:bodyPr wrap="square" rtlCol="0">
            <a:spAutoFit/>
          </a:bodyPr>
          <a:lstStyle/>
          <a:p>
            <a:endParaRPr lang="zh-CN" altLang="en-US" sz="135"/>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750" fill="hold"/>
                                        <p:tgtEl>
                                          <p:spTgt spid="55"/>
                                        </p:tgtEl>
                                        <p:attrNameLst>
                                          <p:attrName>ppt_x</p:attrName>
                                        </p:attrNameLst>
                                      </p:cBhvr>
                                      <p:tavLst>
                                        <p:tav tm="0">
                                          <p:val>
                                            <p:strVal val="0-#ppt_w/2"/>
                                          </p:val>
                                        </p:tav>
                                        <p:tav tm="100000">
                                          <p:val>
                                            <p:strVal val="#ppt_x"/>
                                          </p:val>
                                        </p:tav>
                                      </p:tavLst>
                                    </p:anim>
                                    <p:anim calcmode="lin" valueType="num">
                                      <p:cBhvr additive="base">
                                        <p:cTn id="24" dur="750" fill="hold"/>
                                        <p:tgtEl>
                                          <p:spTgt spid="55"/>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60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1" fill="hold" nodeType="withEffect">
                                  <p:stCondLst>
                                    <p:cond delay="80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53" grpId="0"/>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2.4</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住房</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租金</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7415" name="组合 13"/>
          <p:cNvGrpSpPr/>
          <p:nvPr/>
        </p:nvGrpSpPr>
        <p:grpSpPr>
          <a:xfrm>
            <a:off x="4078808" y="933442"/>
            <a:ext cx="1515533" cy="1515533"/>
            <a:chOff x="4535479" y="2578091"/>
            <a:chExt cx="1514475" cy="1516063"/>
          </a:xfrm>
        </p:grpSpPr>
        <p:sp>
          <p:nvSpPr>
            <p:cNvPr id="17424"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7425"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7426"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7416" name="组合 19"/>
          <p:cNvGrpSpPr/>
          <p:nvPr/>
        </p:nvGrpSpPr>
        <p:grpSpPr>
          <a:xfrm>
            <a:off x="5683251" y="954617"/>
            <a:ext cx="1526116" cy="1513416"/>
            <a:chOff x="6138251" y="2599440"/>
            <a:chExt cx="1527787" cy="1514475"/>
          </a:xfrm>
        </p:grpSpPr>
        <p:sp>
          <p:nvSpPr>
            <p:cNvPr id="17422"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7423"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7417"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a:t>
              </a:r>
              <a:endParaRPr kumimoji="0" lang="en-US" altLang="zh-CN"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租金</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7420" name="矩形 10"/>
          <p:cNvSpPr/>
          <p:nvPr/>
        </p:nvSpPr>
        <p:spPr>
          <a:xfrm>
            <a:off x="239184" y="2565400"/>
            <a:ext cx="5350933" cy="2722880"/>
          </a:xfrm>
          <a:prstGeom prst="rect">
            <a:avLst/>
          </a:prstGeom>
          <a:noFill/>
          <a:ln w="9525">
            <a:noFill/>
          </a:ln>
        </p:spPr>
        <p:txBody>
          <a:bodyPr>
            <a:spAutoFit/>
          </a:bodyPr>
          <a:lstStyle/>
          <a:p>
            <a:r>
              <a:rPr lang="zh-CN" altLang="en-US" sz="2135" dirty="0">
                <a:latin typeface="Calibri" panose="020F0502020204030204" pitchFamily="34" charset="0"/>
              </a:rPr>
              <a:t>在主要工作城市租房，且同时符合以下条件：</a:t>
            </a:r>
            <a:endParaRPr lang="zh-CN" altLang="en-US"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1</a:t>
            </a:r>
            <a:r>
              <a:rPr lang="zh-CN" altLang="en-US" sz="2135" dirty="0">
                <a:latin typeface="Calibri" panose="020F0502020204030204" pitchFamily="34" charset="0"/>
              </a:rPr>
              <a:t>）</a:t>
            </a:r>
            <a:r>
              <a:rPr lang="zh-CN" altLang="en-US" sz="2135" dirty="0">
                <a:latin typeface="Calibri" panose="020F0502020204030204" pitchFamily="34" charset="0"/>
                <a:sym typeface="+mn-ea"/>
              </a:rPr>
              <a:t>本人及配偶在</a:t>
            </a:r>
            <a:r>
              <a:rPr lang="zh-CN" altLang="en-US" sz="2135" dirty="0">
                <a:solidFill>
                  <a:srgbClr val="FF0000"/>
                </a:solidFill>
                <a:latin typeface="Calibri" panose="020F0502020204030204" pitchFamily="34" charset="0"/>
                <a:sym typeface="+mn-ea"/>
              </a:rPr>
              <a:t>主要工作的城市</a:t>
            </a:r>
            <a:r>
              <a:rPr lang="zh-CN" altLang="en-US" sz="2135" dirty="0">
                <a:latin typeface="Calibri" panose="020F0502020204030204" pitchFamily="34" charset="0"/>
                <a:sym typeface="+mn-ea"/>
              </a:rPr>
              <a:t>没有自有住房；</a:t>
            </a:r>
            <a:endParaRPr lang="zh-CN" altLang="en-US"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2</a:t>
            </a:r>
            <a:r>
              <a:rPr lang="zh-CN" altLang="en-US" sz="2135" dirty="0">
                <a:latin typeface="Calibri" panose="020F0502020204030204" pitchFamily="34" charset="0"/>
              </a:rPr>
              <a:t>）</a:t>
            </a:r>
            <a:r>
              <a:rPr lang="zh-CN" altLang="en-US" sz="2135" dirty="0">
                <a:latin typeface="Calibri" panose="020F0502020204030204" pitchFamily="34" charset="0"/>
                <a:sym typeface="+mn-ea"/>
              </a:rPr>
              <a:t>已经实际发生了住房租金支出；</a:t>
            </a:r>
            <a:endParaRPr lang="zh-CN" altLang="en-US"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3</a:t>
            </a:r>
            <a:r>
              <a:rPr lang="zh-CN" altLang="en-US" sz="2135" dirty="0">
                <a:latin typeface="Calibri" panose="020F0502020204030204" pitchFamily="34" charset="0"/>
              </a:rPr>
              <a:t>）本人及配偶在同一纳税年度内，没有享受住房贷款利息专项附加扣除政策。也就是说，</a:t>
            </a:r>
            <a:r>
              <a:rPr lang="zh-CN" altLang="en-US" sz="2135" dirty="0">
                <a:solidFill>
                  <a:srgbClr val="FF0000"/>
                </a:solidFill>
                <a:latin typeface="Calibri" panose="020F0502020204030204" pitchFamily="34" charset="0"/>
              </a:rPr>
              <a:t>住房贷款利息与住房租金两项扣除政策只能享受其中一项，不能同时享受。</a:t>
            </a:r>
            <a:endParaRPr lang="zh-CN" altLang="en-US" sz="2135" dirty="0">
              <a:solidFill>
                <a:srgbClr val="FF0000"/>
              </a:solidFill>
              <a:latin typeface="Calibri" panose="020F0502020204030204" pitchFamily="34" charset="0"/>
            </a:endParaRPr>
          </a:p>
        </p:txBody>
      </p:sp>
      <p:sp>
        <p:nvSpPr>
          <p:cNvPr id="17421" name="矩形 11"/>
          <p:cNvSpPr/>
          <p:nvPr/>
        </p:nvSpPr>
        <p:spPr>
          <a:xfrm>
            <a:off x="5770033" y="2565400"/>
            <a:ext cx="6144684" cy="4121150"/>
          </a:xfrm>
          <a:prstGeom prst="rect">
            <a:avLst/>
          </a:prstGeom>
          <a:noFill/>
          <a:ln w="9525">
            <a:noFill/>
          </a:ln>
        </p:spPr>
        <p:txBody>
          <a:bodyPr>
            <a:spAutoFit/>
          </a:bodyPr>
          <a:lstStyle/>
          <a:p>
            <a:r>
              <a:rPr lang="zh-CN" altLang="en-US" sz="2135" dirty="0">
                <a:latin typeface="Calibri" panose="020F0502020204030204" pitchFamily="34" charset="0"/>
              </a:rPr>
              <a:t>（</a:t>
            </a:r>
            <a:r>
              <a:rPr lang="en-US" altLang="zh-CN" sz="2135" dirty="0">
                <a:latin typeface="Calibri" panose="020F0502020204030204" pitchFamily="34" charset="0"/>
              </a:rPr>
              <a:t>1</a:t>
            </a:r>
            <a:r>
              <a:rPr lang="zh-CN" altLang="en-US" sz="2135" dirty="0">
                <a:latin typeface="Calibri" panose="020F0502020204030204" pitchFamily="34" charset="0"/>
              </a:rPr>
              <a:t>）直辖市、省会（首府）城市、计划单列市以及国务院确定的其他城市：每月</a:t>
            </a:r>
            <a:r>
              <a:rPr lang="en-US" altLang="zh-CN" sz="2135" dirty="0">
                <a:latin typeface="Calibri" panose="020F0502020204030204" pitchFamily="34" charset="0"/>
              </a:rPr>
              <a:t>1500</a:t>
            </a:r>
            <a:r>
              <a:rPr lang="zh-CN" altLang="en-US" sz="2135" dirty="0">
                <a:latin typeface="Calibri" panose="020F0502020204030204" pitchFamily="34" charset="0"/>
              </a:rPr>
              <a:t>元；</a:t>
            </a:r>
            <a:endParaRPr lang="en-US" altLang="zh-CN"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2</a:t>
            </a:r>
            <a:r>
              <a:rPr lang="zh-CN" altLang="en-US" sz="2135" dirty="0">
                <a:latin typeface="Calibri" panose="020F0502020204030204" pitchFamily="34" charset="0"/>
              </a:rPr>
              <a:t>）除上述城市以外的市辖区户籍人口超过</a:t>
            </a:r>
            <a:r>
              <a:rPr lang="en-US" altLang="zh-CN" sz="2135" dirty="0">
                <a:latin typeface="Calibri" panose="020F0502020204030204" pitchFamily="34" charset="0"/>
              </a:rPr>
              <a:t>100</a:t>
            </a:r>
            <a:r>
              <a:rPr lang="zh-CN" altLang="en-US" sz="2135" dirty="0">
                <a:latin typeface="Calibri" panose="020F0502020204030204" pitchFamily="34" charset="0"/>
              </a:rPr>
              <a:t>万人的城市：每月</a:t>
            </a:r>
            <a:r>
              <a:rPr lang="en-US" altLang="zh-CN" sz="2135" dirty="0">
                <a:latin typeface="Calibri" panose="020F0502020204030204" pitchFamily="34" charset="0"/>
              </a:rPr>
              <a:t>1100</a:t>
            </a:r>
            <a:r>
              <a:rPr lang="zh-CN" altLang="en-US" sz="2135" dirty="0">
                <a:latin typeface="Calibri" panose="020F0502020204030204" pitchFamily="34" charset="0"/>
              </a:rPr>
              <a:t>元；</a:t>
            </a:r>
            <a:endParaRPr lang="en-US" altLang="zh-CN"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3</a:t>
            </a:r>
            <a:r>
              <a:rPr lang="zh-CN" altLang="en-US" sz="2135" dirty="0">
                <a:latin typeface="Calibri" panose="020F0502020204030204" pitchFamily="34" charset="0"/>
              </a:rPr>
              <a:t>）除上述城市以外的，市辖区户籍人口不超过</a:t>
            </a:r>
            <a:r>
              <a:rPr lang="en-US" altLang="zh-CN" sz="2135" dirty="0">
                <a:latin typeface="Calibri" panose="020F0502020204030204" pitchFamily="34" charset="0"/>
              </a:rPr>
              <a:t>100</a:t>
            </a:r>
            <a:r>
              <a:rPr lang="zh-CN" altLang="en-US" sz="2135" dirty="0">
                <a:latin typeface="Calibri" panose="020F0502020204030204" pitchFamily="34" charset="0"/>
              </a:rPr>
              <a:t>万人（含）的城市：每月</a:t>
            </a:r>
            <a:r>
              <a:rPr lang="en-US" altLang="zh-CN" sz="2135" dirty="0">
                <a:latin typeface="Calibri" panose="020F0502020204030204" pitchFamily="34" charset="0"/>
              </a:rPr>
              <a:t>800</a:t>
            </a:r>
            <a:r>
              <a:rPr lang="zh-CN" altLang="en-US" sz="2135" dirty="0">
                <a:latin typeface="Calibri" panose="020F0502020204030204" pitchFamily="34" charset="0"/>
              </a:rPr>
              <a:t>元。</a:t>
            </a:r>
            <a:endParaRPr lang="en-US" altLang="zh-CN" sz="2135" dirty="0">
              <a:latin typeface="Calibri" panose="020F0502020204030204" pitchFamily="34" charset="0"/>
            </a:endParaRPr>
          </a:p>
          <a:p>
            <a:endParaRPr lang="en-US" altLang="zh-CN" sz="5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？谁来扣：</a:t>
            </a:r>
            <a:endParaRPr lang="zh-CN" altLang="en-US" sz="2135" dirty="0">
              <a:latin typeface="Calibri" panose="020F0502020204030204" pitchFamily="34" charset="0"/>
            </a:endParaRPr>
          </a:p>
          <a:p>
            <a:r>
              <a:rPr lang="zh-CN" altLang="en-US" sz="2135" dirty="0">
                <a:latin typeface="Calibri" panose="020F0502020204030204" pitchFamily="34" charset="0"/>
              </a:rPr>
              <a:t>如夫妻双方主要工作城市相同的，只能由一方扣除，且为签订租赁住房合同的承租人来扣除；</a:t>
            </a:r>
            <a:endParaRPr lang="zh-CN" altLang="en-US" sz="2135" dirty="0">
              <a:latin typeface="Calibri" panose="020F0502020204030204" pitchFamily="34" charset="0"/>
            </a:endParaRPr>
          </a:p>
          <a:p>
            <a:r>
              <a:rPr lang="zh-CN" altLang="en-US" sz="2135" dirty="0">
                <a:latin typeface="Calibri" panose="020F0502020204030204" pitchFamily="34" charset="0"/>
              </a:rPr>
              <a:t>如夫妻双方主要工作城市不同，且无房的，可按规定标准分别进行扣除。</a:t>
            </a:r>
            <a:endParaRPr lang="zh-CN" altLang="en-US" sz="2135" dirty="0">
              <a:latin typeface="Calibri" panose="020F050202020403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8439" name="组合 13"/>
          <p:cNvGrpSpPr/>
          <p:nvPr/>
        </p:nvGrpSpPr>
        <p:grpSpPr>
          <a:xfrm>
            <a:off x="4078808" y="933442"/>
            <a:ext cx="1515533" cy="1515533"/>
            <a:chOff x="4535479" y="2578091"/>
            <a:chExt cx="1514475" cy="1516063"/>
          </a:xfrm>
        </p:grpSpPr>
        <p:sp>
          <p:nvSpPr>
            <p:cNvPr id="18449"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8450"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8451"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8440" name="组合 19"/>
          <p:cNvGrpSpPr/>
          <p:nvPr/>
        </p:nvGrpSpPr>
        <p:grpSpPr>
          <a:xfrm>
            <a:off x="5683251" y="954617"/>
            <a:ext cx="1526116" cy="1513416"/>
            <a:chOff x="6138251" y="2599440"/>
            <a:chExt cx="1527787" cy="1514475"/>
          </a:xfrm>
        </p:grpSpPr>
        <p:sp>
          <p:nvSpPr>
            <p:cNvPr id="18447"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8448"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8441"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8444" name="矩形 10"/>
          <p:cNvSpPr/>
          <p:nvPr/>
        </p:nvSpPr>
        <p:spPr>
          <a:xfrm>
            <a:off x="239184" y="2631017"/>
            <a:ext cx="5350933" cy="1736090"/>
          </a:xfrm>
          <a:prstGeom prst="rect">
            <a:avLst/>
          </a:prstGeom>
          <a:noFill/>
          <a:ln w="9525">
            <a:noFill/>
          </a:ln>
        </p:spPr>
        <p:txBody>
          <a:bodyPr>
            <a:spAutoFit/>
          </a:bodyPr>
          <a:lstStyle/>
          <a:p>
            <a:endParaRPr lang="zh-CN" altLang="en-US" sz="2135" dirty="0">
              <a:latin typeface="Calibri" panose="020F0502020204030204" pitchFamily="34" charset="0"/>
            </a:endParaRPr>
          </a:p>
          <a:p>
            <a:r>
              <a:rPr lang="zh-CN" altLang="en-US" sz="2135" dirty="0">
                <a:latin typeface="Calibri" panose="020F0502020204030204" pitchFamily="34" charset="0"/>
              </a:rPr>
              <a:t>租赁合同（协议）约定的房屋租赁期开始的当月</a:t>
            </a:r>
            <a:r>
              <a:rPr lang="en-US" altLang="zh-CN" sz="2135" dirty="0">
                <a:latin typeface="Calibri" panose="020F0502020204030204" pitchFamily="34" charset="0"/>
              </a:rPr>
              <a:t>——</a:t>
            </a:r>
            <a:r>
              <a:rPr lang="zh-CN" altLang="en-US" sz="2135" dirty="0">
                <a:latin typeface="Calibri" panose="020F0502020204030204" pitchFamily="34" charset="0"/>
              </a:rPr>
              <a:t>租赁期结束的当月；</a:t>
            </a:r>
            <a:endParaRPr lang="zh-CN" altLang="en-US" sz="2135" dirty="0">
              <a:latin typeface="Calibri" panose="020F0502020204030204" pitchFamily="34" charset="0"/>
            </a:endParaRPr>
          </a:p>
          <a:p>
            <a:r>
              <a:rPr lang="zh-CN" altLang="en-US" sz="2135" dirty="0">
                <a:latin typeface="Calibri" panose="020F0502020204030204" pitchFamily="34" charset="0"/>
              </a:rPr>
              <a:t>提前终止合同（协议）的，以实际租赁行为终止的月份为准。</a:t>
            </a:r>
            <a:endParaRPr lang="zh-CN" altLang="zh-CN" sz="2135" dirty="0">
              <a:latin typeface="Calibri" panose="020F0502020204030204" pitchFamily="34" charset="0"/>
            </a:endParaRPr>
          </a:p>
        </p:txBody>
      </p:sp>
      <p:sp>
        <p:nvSpPr>
          <p:cNvPr id="18445" name="矩形 11"/>
          <p:cNvSpPr/>
          <p:nvPr/>
        </p:nvSpPr>
        <p:spPr>
          <a:xfrm>
            <a:off x="6316133" y="3678767"/>
            <a:ext cx="5376333" cy="420370"/>
          </a:xfrm>
          <a:prstGeom prst="rect">
            <a:avLst/>
          </a:prstGeom>
          <a:noFill/>
          <a:ln w="9525">
            <a:noFill/>
          </a:ln>
        </p:spPr>
        <p:txBody>
          <a:bodyPr>
            <a:spAutoFit/>
          </a:bodyPr>
          <a:lstStyle/>
          <a:p>
            <a:r>
              <a:rPr lang="zh-CN" altLang="zh-CN" sz="2135" dirty="0">
                <a:latin typeface="Calibri" panose="020F0502020204030204" pitchFamily="34" charset="0"/>
              </a:rPr>
              <a:t>住房租赁合同或协议等</a:t>
            </a:r>
            <a:endParaRPr lang="zh-CN" altLang="zh-CN" sz="2135" dirty="0">
              <a:latin typeface="Calibri" panose="020F0502020204030204" pitchFamily="34" charset="0"/>
            </a:endParaRPr>
          </a:p>
        </p:txBody>
      </p:sp>
      <p:sp>
        <p:nvSpPr>
          <p:cNvPr id="18446"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住房</a:t>
            </a:r>
            <a:endParaRPr lang="en-US" altLang="zh-CN" sz="3735"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租金</a:t>
            </a:r>
            <a:endParaRPr lang="zh-CN" altLang="en-US" sz="3735"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631596" y="791852"/>
            <a:ext cx="10950804" cy="625786"/>
          </a:xfrm>
        </p:spPr>
        <p:txBody>
          <a:bodyPr vert="horz" wrap="square" lIns="121920" tIns="60960" rIns="121920" bIns="60960" anchor="ctr" anchorCtr="0"/>
          <a:lstStyle/>
          <a:p>
            <a:r>
              <a:rPr lang="zh-CN" altLang="en-US" dirty="0"/>
              <a:t>举例说明：</a:t>
            </a:r>
            <a:br>
              <a:rPr lang="zh-CN" altLang="en-US" dirty="0"/>
            </a:br>
            <a:endParaRPr lang="zh-CN" altLang="en-US" dirty="0"/>
          </a:p>
        </p:txBody>
      </p:sp>
      <p:sp>
        <p:nvSpPr>
          <p:cNvPr id="2" name="文本框 1"/>
          <p:cNvSpPr txBox="1"/>
          <p:nvPr/>
        </p:nvSpPr>
        <p:spPr>
          <a:xfrm>
            <a:off x="1074656" y="1417638"/>
            <a:ext cx="9756742" cy="4401205"/>
          </a:xfrm>
          <a:prstGeom prst="rect">
            <a:avLst/>
          </a:prstGeom>
          <a:noFill/>
        </p:spPr>
        <p:txBody>
          <a:bodyPr wrap="square" rtlCol="0">
            <a:spAutoFit/>
          </a:bodyPr>
          <a:lstStyle/>
          <a:p>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、小张和小薛是一对夫妻，主要工作城市都在北京，两人在北京无自有住房，租金为</a:t>
            </a:r>
            <a:r>
              <a:rPr lang="en-US" altLang="zh-CN" sz="2800" dirty="0">
                <a:latin typeface="黑体" panose="02010609060101010101" pitchFamily="2" charset="-122"/>
                <a:ea typeface="黑体" panose="02010609060101010101" pitchFamily="2" charset="-122"/>
              </a:rPr>
              <a:t>5000/</a:t>
            </a:r>
            <a:r>
              <a:rPr lang="zh-CN" altLang="en-US" sz="2800" dirty="0">
                <a:latin typeface="黑体" panose="02010609060101010101" pitchFamily="2" charset="-122"/>
                <a:ea typeface="黑体" panose="02010609060101010101" pitchFamily="2" charset="-122"/>
              </a:rPr>
              <a:t>月，北京市的租房租金扣除标准为</a:t>
            </a:r>
            <a:r>
              <a:rPr lang="en-US" altLang="zh-CN" sz="2800" dirty="0">
                <a:latin typeface="黑体" panose="02010609060101010101" pitchFamily="2" charset="-122"/>
                <a:ea typeface="黑体" panose="02010609060101010101" pitchFamily="2" charset="-122"/>
              </a:rPr>
              <a:t>1500</a:t>
            </a:r>
            <a:r>
              <a:rPr lang="zh-CN" altLang="en-US" sz="2800" dirty="0">
                <a:latin typeface="黑体" panose="02010609060101010101" pitchFamily="2" charset="-122"/>
                <a:ea typeface="黑体" panose="02010609060101010101" pitchFamily="2" charset="-122"/>
              </a:rPr>
              <a:t>元</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月。那么小张和小薛只能选择由一人扣除。</a:t>
            </a:r>
            <a:endParaRPr lang="en-US" altLang="zh-CN" sz="2800" dirty="0">
              <a:latin typeface="黑体" panose="02010609060101010101" pitchFamily="2" charset="-122"/>
              <a:ea typeface="黑体" panose="02010609060101010101" pitchFamily="2" charset="-122"/>
            </a:endParaRPr>
          </a:p>
          <a:p>
            <a:r>
              <a:rPr lang="en-US" altLang="zh-CN" sz="2800" dirty="0">
                <a:latin typeface="黑体" panose="02010609060101010101" pitchFamily="2" charset="-122"/>
                <a:ea typeface="黑体" panose="02010609060101010101" pitchFamily="2" charset="-122"/>
              </a:rPr>
              <a:t>2</a:t>
            </a:r>
            <a:r>
              <a:rPr lang="zh-CN" altLang="en-US" sz="2800" dirty="0">
                <a:latin typeface="黑体" panose="02010609060101010101" pitchFamily="2" charset="-122"/>
                <a:ea typeface="黑体" panose="02010609060101010101" pitchFamily="2" charset="-122"/>
              </a:rPr>
              <a:t>、假如小张和小薛主要工作城市不同，小张主要工作城市在北京，小薛的主要工作城市在石家庄。他们在主要工作城市均没有自有住房，那么二人可以分别按照北京和石家庄的扣除标准进行扣除。</a:t>
            </a:r>
            <a:endParaRPr lang="en-US" altLang="zh-CN" sz="2800" dirty="0">
              <a:latin typeface="黑体" panose="02010609060101010101" pitchFamily="2" charset="-122"/>
              <a:ea typeface="黑体" panose="02010609060101010101" pitchFamily="2" charset="-122"/>
            </a:endParaRPr>
          </a:p>
          <a:p>
            <a:r>
              <a:rPr lang="en-US" altLang="zh-CN" sz="2800" dirty="0">
                <a:latin typeface="黑体" panose="02010609060101010101" pitchFamily="2" charset="-122"/>
                <a:ea typeface="黑体" panose="02010609060101010101" pitchFamily="2" charset="-122"/>
              </a:rPr>
              <a:t>3</a:t>
            </a:r>
            <a:r>
              <a:rPr lang="zh-CN" altLang="en-US" sz="2800" dirty="0">
                <a:latin typeface="黑体" panose="02010609060101010101" pitchFamily="2" charset="-122"/>
                <a:ea typeface="黑体" panose="02010609060101010101" pitchFamily="2" charset="-122"/>
              </a:rPr>
              <a:t>、假如小张在老家石家庄有一套自有住房，由配偶小薛在石家庄居住，而小张在北京工作，在北京租房，此时，小张和小薛只能选择按照租金或者贷款利息中的一项来扣除。</a:t>
            </a:r>
            <a:endParaRPr lang="zh-CN" altLang="en-US" sz="2800" dirty="0">
              <a:latin typeface="黑体" panose="02010609060101010101" pitchFamily="2" charset="-122"/>
              <a:ea typeface="黑体" panose="02010609060101010101" pitchFamily="2" charset="-122"/>
            </a:endParaRP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2.5</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赡养</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老人</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9463" name="组合 13"/>
          <p:cNvGrpSpPr/>
          <p:nvPr/>
        </p:nvGrpSpPr>
        <p:grpSpPr>
          <a:xfrm>
            <a:off x="4078808" y="933442"/>
            <a:ext cx="1515533" cy="1515533"/>
            <a:chOff x="4535479" y="2578091"/>
            <a:chExt cx="1514475" cy="1516063"/>
          </a:xfrm>
        </p:grpSpPr>
        <p:sp>
          <p:nvSpPr>
            <p:cNvPr id="19472"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9473"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9474"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19464" name="组合 19"/>
          <p:cNvGrpSpPr/>
          <p:nvPr/>
        </p:nvGrpSpPr>
        <p:grpSpPr>
          <a:xfrm>
            <a:off x="5683251" y="954617"/>
            <a:ext cx="1526116" cy="1513416"/>
            <a:chOff x="6138251" y="2599440"/>
            <a:chExt cx="1527787" cy="1514475"/>
          </a:xfrm>
        </p:grpSpPr>
        <p:sp>
          <p:nvSpPr>
            <p:cNvPr id="19470"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9471"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9465"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赡养</a:t>
              </a:r>
              <a:endParaRPr kumimoji="0" lang="en-US" altLang="zh-CN"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老人</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9468" name="矩形 10"/>
          <p:cNvSpPr/>
          <p:nvPr/>
        </p:nvSpPr>
        <p:spPr>
          <a:xfrm>
            <a:off x="143933" y="2565400"/>
            <a:ext cx="5350933" cy="2065020"/>
          </a:xfrm>
          <a:prstGeom prst="rect">
            <a:avLst/>
          </a:prstGeom>
          <a:noFill/>
          <a:ln w="9525">
            <a:noFill/>
          </a:ln>
        </p:spPr>
        <p:txBody>
          <a:bodyPr>
            <a:spAutoFit/>
          </a:bodyPr>
          <a:lstStyle/>
          <a:p>
            <a:endParaRPr lang="zh-CN" altLang="en-US" sz="2135" dirty="0">
              <a:latin typeface="Calibri" panose="020F0502020204030204" pitchFamily="34" charset="0"/>
            </a:endParaRPr>
          </a:p>
          <a:p>
            <a:r>
              <a:rPr lang="zh-CN" altLang="en-US" sz="2135" dirty="0">
                <a:latin typeface="Calibri" panose="020F0502020204030204" pitchFamily="34" charset="0"/>
              </a:rPr>
              <a:t>被赡养人年满</a:t>
            </a:r>
            <a:r>
              <a:rPr lang="en-US" altLang="zh-CN" sz="2135" dirty="0">
                <a:latin typeface="Calibri" panose="020F0502020204030204" pitchFamily="34" charset="0"/>
              </a:rPr>
              <a:t>60</a:t>
            </a:r>
            <a:r>
              <a:rPr lang="zh-CN" altLang="en-US" sz="2135" dirty="0">
                <a:latin typeface="Calibri" panose="020F0502020204030204" pitchFamily="34" charset="0"/>
              </a:rPr>
              <a:t>周岁（含）</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被赡养人</a:t>
            </a:r>
            <a:r>
              <a:rPr lang="en-US" altLang="zh-CN" sz="2135" dirty="0">
                <a:latin typeface="Calibri" panose="020F0502020204030204" pitchFamily="34" charset="0"/>
              </a:rPr>
              <a:t>——</a:t>
            </a:r>
            <a:r>
              <a:rPr lang="zh-CN" altLang="en-US" sz="2135" dirty="0">
                <a:latin typeface="Calibri" panose="020F0502020204030204" pitchFamily="34" charset="0"/>
              </a:rPr>
              <a:t>父母（生父母、继父母、养父母），以及</a:t>
            </a:r>
            <a:r>
              <a:rPr lang="zh-CN" altLang="en-US" sz="2135" dirty="0">
                <a:solidFill>
                  <a:srgbClr val="FF0000"/>
                </a:solidFill>
                <a:latin typeface="Calibri" panose="020F0502020204030204" pitchFamily="34" charset="0"/>
              </a:rPr>
              <a:t>子女均已去世</a:t>
            </a:r>
            <a:r>
              <a:rPr lang="zh-CN" altLang="en-US" sz="2135" dirty="0">
                <a:latin typeface="Calibri" panose="020F0502020204030204" pitchFamily="34" charset="0"/>
              </a:rPr>
              <a:t>的祖父母、外祖父母。</a:t>
            </a:r>
            <a:endParaRPr lang="zh-CN" altLang="en-US" sz="2135" dirty="0">
              <a:latin typeface="Calibri" panose="020F0502020204030204" pitchFamily="34" charset="0"/>
            </a:endParaRPr>
          </a:p>
        </p:txBody>
      </p:sp>
      <p:sp>
        <p:nvSpPr>
          <p:cNvPr id="19469" name="矩形 11"/>
          <p:cNvSpPr/>
          <p:nvPr/>
        </p:nvSpPr>
        <p:spPr>
          <a:xfrm>
            <a:off x="5808133" y="2631017"/>
            <a:ext cx="6256867" cy="3380740"/>
          </a:xfrm>
          <a:prstGeom prst="rect">
            <a:avLst/>
          </a:prstGeom>
          <a:noFill/>
          <a:ln w="9525">
            <a:noFill/>
          </a:ln>
        </p:spPr>
        <p:txBody>
          <a:bodyPr>
            <a:spAutoFit/>
          </a:bodyPr>
          <a:lstStyle/>
          <a:p>
            <a:endParaRPr lang="en-US" altLang="zh-CN" sz="2135" dirty="0">
              <a:latin typeface="Calibri" panose="020F0502020204030204" pitchFamily="34" charset="0"/>
            </a:endParaRPr>
          </a:p>
          <a:p>
            <a:r>
              <a:rPr lang="zh-CN" altLang="en-US" sz="2135" dirty="0">
                <a:latin typeface="Calibri" panose="020F0502020204030204" pitchFamily="34" charset="0"/>
              </a:rPr>
              <a:t>纳税人为独生子女：每月</a:t>
            </a:r>
            <a:r>
              <a:rPr lang="en-US" altLang="zh-CN" sz="2135" dirty="0">
                <a:latin typeface="Calibri" panose="020F0502020204030204" pitchFamily="34" charset="0"/>
              </a:rPr>
              <a:t>2000</a:t>
            </a:r>
            <a:r>
              <a:rPr lang="zh-CN" altLang="en-US" sz="2135" dirty="0">
                <a:latin typeface="Calibri" panose="020F0502020204030204" pitchFamily="34" charset="0"/>
              </a:rPr>
              <a:t>元</a:t>
            </a:r>
            <a:endParaRPr lang="en-US" altLang="zh-CN"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纳税人为非独生子女，可以兄弟姐妹分摊每月</a:t>
            </a:r>
            <a:r>
              <a:rPr lang="en-US" altLang="zh-CN" sz="2135" dirty="0">
                <a:latin typeface="Calibri" panose="020F0502020204030204" pitchFamily="34" charset="0"/>
              </a:rPr>
              <a:t>2000</a:t>
            </a:r>
            <a:r>
              <a:rPr lang="zh-CN" altLang="en-US" sz="2135" dirty="0">
                <a:latin typeface="Calibri" panose="020F0502020204030204" pitchFamily="34" charset="0"/>
              </a:rPr>
              <a:t>元的扣除额度，但每人分摊的额度不能超过每月</a:t>
            </a:r>
            <a:r>
              <a:rPr lang="en-US" altLang="zh-CN" sz="2135" dirty="0">
                <a:latin typeface="Calibri" panose="020F0502020204030204" pitchFamily="34" charset="0"/>
              </a:rPr>
              <a:t>1000</a:t>
            </a:r>
            <a:r>
              <a:rPr lang="zh-CN" altLang="en-US" sz="2135" dirty="0">
                <a:latin typeface="Calibri" panose="020F0502020204030204" pitchFamily="34" charset="0"/>
              </a:rPr>
              <a:t>元。</a:t>
            </a:r>
            <a:endParaRPr lang="zh-CN" altLang="en-US" sz="2135" dirty="0">
              <a:latin typeface="Calibri" panose="020F0502020204030204" pitchFamily="34" charset="0"/>
            </a:endParaRPr>
          </a:p>
          <a:p>
            <a:r>
              <a:rPr lang="zh-CN" altLang="en-US" sz="2135" dirty="0">
                <a:latin typeface="Calibri" panose="020F0502020204030204" pitchFamily="34" charset="0"/>
              </a:rPr>
              <a:t>具体分摊的方式：均摊、约定、指定分摊</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约定或指定分摊的，需签订书面分摊协议</a:t>
            </a:r>
            <a:endParaRPr lang="zh-CN" altLang="en-US" sz="2135" dirty="0">
              <a:latin typeface="Calibri" panose="020F0502020204030204" pitchFamily="34" charset="0"/>
            </a:endParaRPr>
          </a:p>
          <a:p>
            <a:r>
              <a:rPr lang="zh-CN" altLang="en-US" sz="2135" dirty="0">
                <a:latin typeface="Calibri" panose="020F0502020204030204" pitchFamily="34" charset="0"/>
              </a:rPr>
              <a:t>具体分摊方式和额度确定后，一个纳税年度不变</a:t>
            </a:r>
            <a:endParaRPr lang="zh-CN" altLang="en-US" sz="2135" dirty="0">
              <a:latin typeface="Calibri" panose="020F050202020403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20487" name="组合 13"/>
          <p:cNvGrpSpPr/>
          <p:nvPr/>
        </p:nvGrpSpPr>
        <p:grpSpPr>
          <a:xfrm>
            <a:off x="4078808" y="933442"/>
            <a:ext cx="1515533" cy="1515533"/>
            <a:chOff x="4535479" y="2578091"/>
            <a:chExt cx="1514475" cy="1516063"/>
          </a:xfrm>
        </p:grpSpPr>
        <p:sp>
          <p:nvSpPr>
            <p:cNvPr id="20497"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20498"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20499"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20488" name="组合 19"/>
          <p:cNvGrpSpPr/>
          <p:nvPr/>
        </p:nvGrpSpPr>
        <p:grpSpPr>
          <a:xfrm>
            <a:off x="5683251" y="954617"/>
            <a:ext cx="1526116" cy="1513416"/>
            <a:chOff x="6138251" y="2599440"/>
            <a:chExt cx="1527787" cy="1514475"/>
          </a:xfrm>
        </p:grpSpPr>
        <p:sp>
          <p:nvSpPr>
            <p:cNvPr id="20495"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20496"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20489"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20492" name="矩形 10"/>
          <p:cNvSpPr/>
          <p:nvPr/>
        </p:nvSpPr>
        <p:spPr>
          <a:xfrm>
            <a:off x="493185" y="3244850"/>
            <a:ext cx="4776400" cy="761493"/>
          </a:xfrm>
          <a:prstGeom prst="rect">
            <a:avLst/>
          </a:prstGeom>
          <a:noFill/>
          <a:ln w="9525">
            <a:noFill/>
          </a:ln>
        </p:spPr>
        <p:txBody>
          <a:bodyPr wrap="square">
            <a:spAutoFit/>
          </a:bodyPr>
          <a:lstStyle/>
          <a:p>
            <a:r>
              <a:rPr lang="zh-CN" altLang="en-US" sz="2135" dirty="0">
                <a:latin typeface="Calibri" panose="020F0502020204030204" pitchFamily="34" charset="0"/>
              </a:rPr>
              <a:t>被赡养人年满</a:t>
            </a:r>
            <a:r>
              <a:rPr lang="en-US" altLang="zh-CN" sz="2135" dirty="0">
                <a:latin typeface="Calibri" panose="020F0502020204030204" pitchFamily="34" charset="0"/>
              </a:rPr>
              <a:t>60</a:t>
            </a:r>
            <a:r>
              <a:rPr lang="zh-CN" altLang="en-US" sz="2135" dirty="0">
                <a:latin typeface="Calibri" panose="020F0502020204030204" pitchFamily="34" charset="0"/>
              </a:rPr>
              <a:t>周岁的当月至赡养义务终止的年末。</a:t>
            </a:r>
            <a:endParaRPr lang="zh-CN" altLang="zh-CN" sz="2135" dirty="0">
              <a:latin typeface="Calibri" panose="020F0502020204030204" pitchFamily="34" charset="0"/>
            </a:endParaRPr>
          </a:p>
        </p:txBody>
      </p:sp>
      <p:sp>
        <p:nvSpPr>
          <p:cNvPr id="20493" name="矩形 11"/>
          <p:cNvSpPr/>
          <p:nvPr/>
        </p:nvSpPr>
        <p:spPr>
          <a:xfrm>
            <a:off x="6093884" y="3407833"/>
            <a:ext cx="5376333" cy="420370"/>
          </a:xfrm>
          <a:prstGeom prst="rect">
            <a:avLst/>
          </a:prstGeom>
          <a:noFill/>
          <a:ln w="9525">
            <a:noFill/>
          </a:ln>
        </p:spPr>
        <p:txBody>
          <a:bodyPr>
            <a:spAutoFit/>
          </a:bodyPr>
          <a:lstStyle/>
          <a:p>
            <a:r>
              <a:rPr lang="zh-CN" altLang="en-US" sz="2135" dirty="0">
                <a:latin typeface="Calibri" panose="020F0502020204030204" pitchFamily="34" charset="0"/>
              </a:rPr>
              <a:t>采取约定或指定分摊的，需留存分摊协议</a:t>
            </a:r>
            <a:endParaRPr lang="zh-CN" altLang="zh-CN" sz="2135" dirty="0">
              <a:latin typeface="Calibri" panose="020F0502020204030204" pitchFamily="34" charset="0"/>
            </a:endParaRPr>
          </a:p>
        </p:txBody>
      </p:sp>
      <p:sp>
        <p:nvSpPr>
          <p:cNvPr id="20494"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赡养</a:t>
            </a:r>
            <a:endParaRPr lang="en-US" altLang="zh-CN" sz="3735"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老人</a:t>
            </a:r>
            <a:endParaRPr lang="zh-CN" altLang="en-US" sz="3735"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2.6</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大病</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医疗</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017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0179" name="object 4"/>
          <p:cNvSpPr/>
          <p:nvPr/>
        </p:nvSpPr>
        <p:spPr bwMode="auto">
          <a:xfrm>
            <a:off x="0" y="2451100"/>
            <a:ext cx="12192000"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018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3897313" y="3330575"/>
            <a:ext cx="5540375" cy="690563"/>
          </a:xfrm>
          <a:prstGeom prst="rect">
            <a:avLst/>
          </a:prstGeom>
        </p:spPr>
        <p:txBody>
          <a:bodyPr lIns="0" tIns="13335" rIns="0" bIns="0">
            <a:spAutoFit/>
          </a:bodyPr>
          <a:lstStyle/>
          <a:p>
            <a:pPr marL="12700">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什么是年度汇算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21511" name="组合 13"/>
          <p:cNvGrpSpPr/>
          <p:nvPr/>
        </p:nvGrpSpPr>
        <p:grpSpPr>
          <a:xfrm>
            <a:off x="4078808" y="933442"/>
            <a:ext cx="1515533" cy="1515533"/>
            <a:chOff x="4535479" y="2578091"/>
            <a:chExt cx="1514475" cy="1516063"/>
          </a:xfrm>
        </p:grpSpPr>
        <p:sp>
          <p:nvSpPr>
            <p:cNvPr id="21520"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21521"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21522"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21512" name="组合 19"/>
          <p:cNvGrpSpPr/>
          <p:nvPr/>
        </p:nvGrpSpPr>
        <p:grpSpPr>
          <a:xfrm>
            <a:off x="5683251" y="954617"/>
            <a:ext cx="1526116" cy="1513416"/>
            <a:chOff x="6138251" y="2599440"/>
            <a:chExt cx="1527787" cy="1514475"/>
          </a:xfrm>
        </p:grpSpPr>
        <p:sp>
          <p:nvSpPr>
            <p:cNvPr id="21518"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21519"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21513"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大病</a:t>
              </a:r>
              <a:endParaRPr kumimoji="0" lang="en-US" altLang="zh-CN"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医疗</a:t>
              </a:r>
              <a:endPar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21516" name="矩形 10"/>
          <p:cNvSpPr/>
          <p:nvPr/>
        </p:nvSpPr>
        <p:spPr>
          <a:xfrm>
            <a:off x="239184" y="2565400"/>
            <a:ext cx="5350933" cy="3382645"/>
          </a:xfrm>
          <a:prstGeom prst="rect">
            <a:avLst/>
          </a:prstGeom>
          <a:noFill/>
          <a:ln w="9525">
            <a:noFill/>
          </a:ln>
        </p:spPr>
        <p:txBody>
          <a:bodyPr>
            <a:spAutoFit/>
          </a:bodyPr>
          <a:lstStyle/>
          <a:p>
            <a:endParaRPr lang="zh-CN" altLang="en-US" sz="2135" dirty="0">
              <a:latin typeface="Calibri" panose="020F0502020204030204" pitchFamily="34" charset="0"/>
            </a:endParaRPr>
          </a:p>
          <a:p>
            <a:pPr>
              <a:lnSpc>
                <a:spcPct val="150000"/>
              </a:lnSpc>
            </a:pPr>
            <a:r>
              <a:rPr lang="zh-CN" altLang="en-US" sz="2135" b="1" dirty="0">
                <a:solidFill>
                  <a:schemeClr val="tx2"/>
                </a:solidFill>
                <a:latin typeface="Calibri" panose="020F0502020204030204" pitchFamily="34" charset="0"/>
              </a:rPr>
              <a:t>一个纳税年度内，纳税人发生的与基本医保相关的医药费用支出，扣除医保报销后个人负担（指医保目录范围内的自付部分）</a:t>
            </a:r>
            <a:r>
              <a:rPr lang="zh-CN" altLang="en-US" sz="2135" b="1" dirty="0">
                <a:solidFill>
                  <a:schemeClr val="tx2"/>
                </a:solidFill>
                <a:latin typeface="Calibri" panose="020F0502020204030204" pitchFamily="34" charset="0"/>
              </a:rPr>
              <a:t>累计超过</a:t>
            </a:r>
            <a:r>
              <a:rPr lang="en-US" altLang="zh-CN" sz="2135" b="1" dirty="0">
                <a:solidFill>
                  <a:schemeClr val="tx2"/>
                </a:solidFill>
                <a:latin typeface="Calibri" panose="020F0502020204030204" pitchFamily="34" charset="0"/>
              </a:rPr>
              <a:t>15000</a:t>
            </a:r>
            <a:r>
              <a:rPr lang="zh-CN" altLang="en-US" sz="2135" b="1" dirty="0">
                <a:solidFill>
                  <a:schemeClr val="tx2"/>
                </a:solidFill>
                <a:latin typeface="Calibri" panose="020F0502020204030204" pitchFamily="34" charset="0"/>
              </a:rPr>
              <a:t>元的部分，由纳税人在办理年度汇算清缴时，在</a:t>
            </a:r>
            <a:r>
              <a:rPr lang="en-US" altLang="zh-CN" sz="2135" b="1" dirty="0">
                <a:solidFill>
                  <a:schemeClr val="tx2"/>
                </a:solidFill>
                <a:latin typeface="Calibri" panose="020F0502020204030204" pitchFamily="34" charset="0"/>
              </a:rPr>
              <a:t>80000</a:t>
            </a:r>
            <a:r>
              <a:rPr lang="zh-CN" altLang="en-US" sz="2135" b="1" dirty="0">
                <a:solidFill>
                  <a:schemeClr val="tx2"/>
                </a:solidFill>
                <a:latin typeface="Calibri" panose="020F0502020204030204" pitchFamily="34" charset="0"/>
              </a:rPr>
              <a:t>元限额内据实扣除。</a:t>
            </a:r>
            <a:endParaRPr lang="zh-CN" altLang="en-US" sz="2135" b="1" dirty="0">
              <a:solidFill>
                <a:schemeClr val="tx2"/>
              </a:solidFill>
              <a:latin typeface="Calibri" panose="020F0502020204030204" pitchFamily="34" charset="0"/>
            </a:endParaRPr>
          </a:p>
        </p:txBody>
      </p:sp>
      <p:sp>
        <p:nvSpPr>
          <p:cNvPr id="21517" name="矩形 11"/>
          <p:cNvSpPr/>
          <p:nvPr/>
        </p:nvSpPr>
        <p:spPr>
          <a:xfrm>
            <a:off x="5769610" y="2750185"/>
            <a:ext cx="6308090" cy="3053715"/>
          </a:xfrm>
          <a:prstGeom prst="rect">
            <a:avLst/>
          </a:prstGeom>
          <a:noFill/>
          <a:ln w="9525">
            <a:noFill/>
          </a:ln>
        </p:spPr>
        <p:txBody>
          <a:bodyPr wrap="square">
            <a:spAutoFit/>
          </a:bodyPr>
          <a:lstStyle/>
          <a:p>
            <a:pPr>
              <a:lnSpc>
                <a:spcPct val="150000"/>
              </a:lnSpc>
              <a:defRPr/>
            </a:pPr>
            <a:r>
              <a:rPr lang="zh-CN" altLang="en-US" sz="21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大病医疗的相关数额怎么填，有地方可以查询吗？</a:t>
            </a:r>
            <a:endParaRPr lang="zh-CN" altLang="en-US" sz="21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mn-ea"/>
              </a:rPr>
              <a:t>医疗保障部门会向纳税人提供在医疗保障信息系统记录的本人年度医药费用信息查询服务。您可通过手机下载“</a:t>
            </a:r>
            <a:r>
              <a:rPr lang="zh-CN" altLang="en-US" sz="2135" dirty="0">
                <a:solidFill>
                  <a:srgbClr val="FF0000"/>
                </a:solidFill>
                <a:latin typeface="微软雅黑" panose="020B0503020204020204" pitchFamily="34" charset="-122"/>
                <a:ea typeface="微软雅黑" panose="020B0503020204020204" pitchFamily="34" charset="-122"/>
                <a:sym typeface="+mn-ea"/>
              </a:rPr>
              <a:t>国家医保服务平台</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mn-ea"/>
              </a:rPr>
              <a:t>”注册后，通过首页的“个人所得税大病医疗专项附加扣除”模块查询。</a:t>
            </a:r>
            <a:endParaRPr lang="zh-CN" altLang="zh-CN" sz="2135" b="1" dirty="0">
              <a:solidFill>
                <a:schemeClr val="tx2"/>
              </a:solidFill>
              <a:latin typeface="Calibri" panose="020F0502020204030204" pitchFamily="34" charset="0"/>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22535" name="组合 13"/>
          <p:cNvGrpSpPr/>
          <p:nvPr/>
        </p:nvGrpSpPr>
        <p:grpSpPr>
          <a:xfrm>
            <a:off x="4078816" y="933450"/>
            <a:ext cx="1515533" cy="1515533"/>
            <a:chOff x="4535479" y="2578091"/>
            <a:chExt cx="1514475" cy="1516063"/>
          </a:xfrm>
        </p:grpSpPr>
        <p:sp>
          <p:nvSpPr>
            <p:cNvPr id="22545"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22546"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22547"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其他</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规定</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grpSp>
      <p:grpSp>
        <p:nvGrpSpPr>
          <p:cNvPr id="22536" name="组合 19"/>
          <p:cNvGrpSpPr/>
          <p:nvPr/>
        </p:nvGrpSpPr>
        <p:grpSpPr>
          <a:xfrm>
            <a:off x="5683251" y="954617"/>
            <a:ext cx="1526116" cy="1513416"/>
            <a:chOff x="6138251" y="2599440"/>
            <a:chExt cx="1527787" cy="1514475"/>
          </a:xfrm>
        </p:grpSpPr>
        <p:sp>
          <p:nvSpPr>
            <p:cNvPr id="22543"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22544"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22537"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22540" name="矩形 10"/>
          <p:cNvSpPr/>
          <p:nvPr/>
        </p:nvSpPr>
        <p:spPr>
          <a:xfrm>
            <a:off x="241300" y="2891367"/>
            <a:ext cx="5350933" cy="2722880"/>
          </a:xfrm>
          <a:prstGeom prst="rect">
            <a:avLst/>
          </a:prstGeom>
          <a:noFill/>
          <a:ln w="9525">
            <a:noFill/>
          </a:ln>
        </p:spPr>
        <p:txBody>
          <a:bodyPr>
            <a:spAutoFit/>
          </a:bodyPr>
          <a:lstStyle/>
          <a:p>
            <a:r>
              <a:rPr lang="en-US" altLang="zh-CN" sz="2135" dirty="0">
                <a:latin typeface="Arial" panose="020B0604020202020204" pitchFamily="34" charset="0"/>
              </a:rPr>
              <a:t>1.</a:t>
            </a:r>
            <a:r>
              <a:rPr lang="zh-CN" altLang="en-US" sz="2135" dirty="0">
                <a:latin typeface="微软雅黑 Light" panose="020B0502040204020203" charset="-122"/>
                <a:ea typeface="微软雅黑 Light" panose="020B0502040204020203" charset="-122"/>
              </a:rPr>
              <a:t>纳税人发生的大病医疗支出由纳税人本人或其配偶一方扣除</a:t>
            </a:r>
            <a:r>
              <a:rPr lang="zh-CN" altLang="en-US" sz="1600" dirty="0">
                <a:latin typeface="微软雅黑 Light" panose="020B0502040204020203" charset="-122"/>
                <a:ea typeface="微软雅黑 Light" panose="020B0502040204020203" charset="-122"/>
              </a:rPr>
              <a:t>。</a:t>
            </a:r>
            <a:endParaRPr lang="zh-CN" altLang="en-US" sz="1600" dirty="0">
              <a:latin typeface="微软雅黑 Light" panose="020B0502040204020203" charset="-122"/>
              <a:ea typeface="微软雅黑 Light" panose="020B0502040204020203" charset="-122"/>
            </a:endParaRPr>
          </a:p>
          <a:p>
            <a:endParaRPr lang="en-US" altLang="zh-CN" sz="2135" dirty="0">
              <a:latin typeface="Arial" panose="020B0604020202020204" pitchFamily="34" charset="0"/>
            </a:endParaRPr>
          </a:p>
          <a:p>
            <a:r>
              <a:rPr lang="en-US" altLang="zh-CN" sz="2135" dirty="0">
                <a:latin typeface="Arial" panose="020B0604020202020204" pitchFamily="34" charset="0"/>
              </a:rPr>
              <a:t>2.</a:t>
            </a:r>
            <a:r>
              <a:rPr lang="zh-CN" altLang="en-US" sz="2135" dirty="0">
                <a:latin typeface="微软雅黑 Light" panose="020B0502040204020203" charset="-122"/>
                <a:ea typeface="微软雅黑 Light" panose="020B0502040204020203" charset="-122"/>
              </a:rPr>
              <a:t>未成年子女发生的医药费用支出可以选择由其父母一方扣除</a:t>
            </a:r>
            <a:endParaRPr lang="en-US" altLang="zh-CN" sz="2135" dirty="0">
              <a:latin typeface="微软雅黑 Light" panose="020B0502040204020203" charset="-122"/>
              <a:ea typeface="微软雅黑 Light" panose="020B0502040204020203" charset="-122"/>
            </a:endParaRPr>
          </a:p>
          <a:p>
            <a:endParaRPr lang="en-US" altLang="zh-CN" sz="2135" dirty="0">
              <a:latin typeface="微软雅黑 Light" panose="020B0502040204020203" charset="-122"/>
              <a:ea typeface="微软雅黑 Light" panose="020B0502040204020203" charset="-122"/>
            </a:endParaRPr>
          </a:p>
          <a:p>
            <a:r>
              <a:rPr lang="en-US" altLang="zh-CN" sz="2135" dirty="0">
                <a:latin typeface="微软雅黑 Light" panose="020B0502040204020203" charset="-122"/>
                <a:ea typeface="微软雅黑 Light" panose="020B0502040204020203" charset="-122"/>
              </a:rPr>
              <a:t>3.</a:t>
            </a:r>
            <a:r>
              <a:rPr lang="zh-CN" altLang="en-US" sz="2135" dirty="0">
                <a:latin typeface="微软雅黑 Light" panose="020B0502040204020203" charset="-122"/>
                <a:ea typeface="微软雅黑 Light" panose="020B0502040204020203" charset="-122"/>
              </a:rPr>
              <a:t>纳税人及其配偶、未成年子女发生的医药费用支出，分别计算扣除额</a:t>
            </a:r>
            <a:endParaRPr lang="en-US" altLang="zh-CN" sz="2135" dirty="0">
              <a:latin typeface="微软雅黑 Light" panose="020B0502040204020203" charset="-122"/>
              <a:ea typeface="微软雅黑 Light" panose="020B0502040204020203" charset="-122"/>
            </a:endParaRPr>
          </a:p>
        </p:txBody>
      </p:sp>
      <p:sp>
        <p:nvSpPr>
          <p:cNvPr id="22541" name="矩形 11"/>
          <p:cNvSpPr/>
          <p:nvPr/>
        </p:nvSpPr>
        <p:spPr>
          <a:xfrm>
            <a:off x="6093884" y="3475567"/>
            <a:ext cx="5376333" cy="1078230"/>
          </a:xfrm>
          <a:prstGeom prst="rect">
            <a:avLst/>
          </a:prstGeom>
          <a:noFill/>
          <a:ln w="9525">
            <a:noFill/>
          </a:ln>
        </p:spPr>
        <p:txBody>
          <a:bodyPr>
            <a:spAutoFit/>
          </a:bodyPr>
          <a:lstStyle/>
          <a:p>
            <a:r>
              <a:rPr lang="zh-CN" altLang="zh-CN" sz="2135" dirty="0">
                <a:latin typeface="Calibri" panose="020F0502020204030204" pitchFamily="34" charset="0"/>
              </a:rPr>
              <a:t>患者医药服务收费及医保报销相关票据原件或复印件</a:t>
            </a:r>
            <a:endParaRPr lang="zh-CN" altLang="zh-CN" sz="2135" dirty="0">
              <a:latin typeface="Calibri" panose="020F0502020204030204" pitchFamily="34" charset="0"/>
            </a:endParaRPr>
          </a:p>
          <a:p>
            <a:r>
              <a:rPr lang="zh-CN" altLang="zh-CN" sz="2135" dirty="0">
                <a:latin typeface="Calibri" panose="020F0502020204030204" pitchFamily="34" charset="0"/>
              </a:rPr>
              <a:t>或者医疗保障部门出具的医药费用清单等</a:t>
            </a:r>
            <a:endParaRPr lang="zh-CN" altLang="zh-CN" sz="2135" dirty="0">
              <a:latin typeface="Calibri" panose="020F0502020204030204" pitchFamily="34" charset="0"/>
            </a:endParaRPr>
          </a:p>
        </p:txBody>
      </p:sp>
      <p:sp>
        <p:nvSpPr>
          <p:cNvPr id="22542"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大病</a:t>
            </a:r>
            <a:endParaRPr lang="en-US" altLang="zh-CN" sz="3735"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医疗</a:t>
            </a:r>
            <a:endParaRPr lang="zh-CN" altLang="en-US" sz="3735" b="1" baseline="-30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vert="horz" wrap="square" lIns="121920" tIns="60960" rIns="121920" bIns="60960" anchor="ctr" anchorCtr="0"/>
          <a:lstStyle/>
          <a:p>
            <a:br>
              <a:rPr lang="en-US" altLang="zh-CN" dirty="0"/>
            </a:br>
            <a:r>
              <a:rPr lang="zh-CN" altLang="en-US" dirty="0"/>
              <a:t>举例说明：</a:t>
            </a:r>
            <a:br>
              <a:rPr lang="zh-CN" altLang="en-US" dirty="0"/>
            </a:br>
            <a:endParaRPr lang="zh-CN" altLang="en-US" dirty="0"/>
          </a:p>
        </p:txBody>
      </p:sp>
      <p:sp>
        <p:nvSpPr>
          <p:cNvPr id="23555" name="文本框 3"/>
          <p:cNvSpPr txBox="1"/>
          <p:nvPr/>
        </p:nvSpPr>
        <p:spPr>
          <a:xfrm>
            <a:off x="1003300" y="1555751"/>
            <a:ext cx="10456333" cy="953135"/>
          </a:xfrm>
          <a:prstGeom prst="rect">
            <a:avLst/>
          </a:prstGeom>
          <a:noFill/>
          <a:ln w="9525">
            <a:noFill/>
          </a:ln>
        </p:spPr>
        <p:txBody>
          <a:bodyPr lIns="91440" tIns="45720" rIns="91440" bIns="45720">
            <a:spAutoFit/>
          </a:bodyPr>
          <a:lstStyle/>
          <a:p>
            <a:r>
              <a:rPr lang="en-US" altLang="zh-CN" sz="2800" dirty="0">
                <a:latin typeface="黑体" panose="02010609060101010101" pitchFamily="2" charset="-122"/>
                <a:ea typeface="黑体" panose="02010609060101010101" pitchFamily="2" charset="-122"/>
                <a:sym typeface="+mn-ea"/>
              </a:rPr>
              <a:t>2021</a:t>
            </a:r>
            <a:r>
              <a:rPr lang="zh-CN" altLang="en-US" sz="2800" dirty="0">
                <a:latin typeface="黑体" panose="02010609060101010101" pitchFamily="2" charset="-122"/>
                <a:ea typeface="黑体" panose="02010609060101010101" pitchFamily="2" charset="-122"/>
                <a:sym typeface="+mn-ea"/>
              </a:rPr>
              <a:t>年小王发生了大病医疗自费部分</a:t>
            </a:r>
            <a:r>
              <a:rPr lang="en-US" altLang="zh-CN" sz="2800" dirty="0">
                <a:latin typeface="黑体" panose="02010609060101010101" pitchFamily="2" charset="-122"/>
                <a:ea typeface="黑体" panose="02010609060101010101" pitchFamily="2" charset="-122"/>
                <a:sym typeface="+mn-ea"/>
              </a:rPr>
              <a:t>8</a:t>
            </a:r>
            <a:r>
              <a:rPr lang="zh-CN" altLang="en-US" sz="2800" dirty="0">
                <a:latin typeface="黑体" panose="02010609060101010101" pitchFamily="2" charset="-122"/>
                <a:ea typeface="黑体" panose="02010609060101010101" pitchFamily="2" charset="-122"/>
                <a:sym typeface="+mn-ea"/>
              </a:rPr>
              <a:t>万元，应该怎么享受此项政策？</a:t>
            </a:r>
            <a:endParaRPr lang="zh-CN" altLang="en-US" sz="2800" dirty="0">
              <a:latin typeface="黑体" panose="02010609060101010101" pitchFamily="2" charset="-122"/>
              <a:ea typeface="黑体" panose="02010609060101010101" pitchFamily="2" charset="-122"/>
              <a:sym typeface="+mn-ea"/>
            </a:endParaRPr>
          </a:p>
        </p:txBody>
      </p:sp>
      <p:sp>
        <p:nvSpPr>
          <p:cNvPr id="23556" name="文本框 4"/>
          <p:cNvSpPr txBox="1"/>
          <p:nvPr/>
        </p:nvSpPr>
        <p:spPr>
          <a:xfrm>
            <a:off x="1418167" y="3357033"/>
            <a:ext cx="10579100" cy="1383665"/>
          </a:xfrm>
          <a:prstGeom prst="rect">
            <a:avLst/>
          </a:prstGeom>
          <a:noFill/>
          <a:ln w="9525">
            <a:noFill/>
          </a:ln>
        </p:spPr>
        <p:txBody>
          <a:bodyPr lIns="91440" tIns="45720" rIns="91440" bIns="45720">
            <a:spAutoFit/>
          </a:bodyPr>
          <a:lstStyle/>
          <a:p>
            <a:r>
              <a:rPr lang="zh-CN" altLang="en-US" sz="2800" dirty="0">
                <a:latin typeface="黑体" panose="02010609060101010101" pitchFamily="2" charset="-122"/>
                <a:ea typeface="黑体" panose="02010609060101010101" pitchFamily="2" charset="-122"/>
                <a:sym typeface="+mn-ea"/>
              </a:rPr>
              <a:t>享受政策情况：</a:t>
            </a:r>
            <a:r>
              <a:rPr lang="en-US" altLang="zh-CN" sz="2800" dirty="0">
                <a:latin typeface="黑体" panose="02010609060101010101" pitchFamily="2" charset="-122"/>
                <a:ea typeface="黑体" panose="02010609060101010101" pitchFamily="2" charset="-122"/>
                <a:sym typeface="+mn-ea"/>
              </a:rPr>
              <a:t>2021</a:t>
            </a:r>
            <a:r>
              <a:rPr lang="zh-CN" altLang="en-US" sz="2800" dirty="0">
                <a:latin typeface="黑体" panose="02010609060101010101" pitchFamily="2" charset="-122"/>
                <a:ea typeface="黑体" panose="02010609060101010101" pitchFamily="2" charset="-122"/>
                <a:sym typeface="+mn-ea"/>
              </a:rPr>
              <a:t>年，小王个人医疗支出自费部分</a:t>
            </a:r>
            <a:r>
              <a:rPr lang="en-US" altLang="zh-CN" sz="2800" dirty="0">
                <a:latin typeface="黑体" panose="02010609060101010101" pitchFamily="2" charset="-122"/>
                <a:ea typeface="黑体" panose="02010609060101010101" pitchFamily="2" charset="-122"/>
                <a:sym typeface="+mn-ea"/>
              </a:rPr>
              <a:t>8</a:t>
            </a:r>
            <a:r>
              <a:rPr lang="zh-CN" altLang="en-US" sz="2800" dirty="0">
                <a:latin typeface="黑体" panose="02010609060101010101" pitchFamily="2" charset="-122"/>
                <a:ea typeface="黑体" panose="02010609060101010101" pitchFamily="2" charset="-122"/>
                <a:sym typeface="+mn-ea"/>
              </a:rPr>
              <a:t>万元，超过政策规定的个人负担起扣线</a:t>
            </a:r>
            <a:r>
              <a:rPr lang="en-US" altLang="zh-CN" sz="2800" dirty="0">
                <a:latin typeface="黑体" panose="02010609060101010101" pitchFamily="2" charset="-122"/>
                <a:ea typeface="黑体" panose="02010609060101010101" pitchFamily="2" charset="-122"/>
                <a:sym typeface="+mn-ea"/>
              </a:rPr>
              <a:t>1.5</a:t>
            </a:r>
            <a:r>
              <a:rPr lang="zh-CN" altLang="en-US" sz="2800" dirty="0">
                <a:latin typeface="黑体" panose="02010609060101010101" pitchFamily="2" charset="-122"/>
                <a:ea typeface="黑体" panose="02010609060101010101" pitchFamily="2" charset="-122"/>
                <a:sym typeface="+mn-ea"/>
              </a:rPr>
              <a:t>万元，即</a:t>
            </a:r>
            <a:r>
              <a:rPr lang="en-US" altLang="zh-CN" sz="2800" dirty="0">
                <a:latin typeface="黑体" panose="02010609060101010101" pitchFamily="2" charset="-122"/>
                <a:ea typeface="黑体" panose="02010609060101010101" pitchFamily="2" charset="-122"/>
                <a:sym typeface="+mn-ea"/>
              </a:rPr>
              <a:t>8-1.5=6.5</a:t>
            </a:r>
            <a:r>
              <a:rPr lang="zh-CN" altLang="en-US" sz="2800" dirty="0">
                <a:latin typeface="黑体" panose="02010609060101010101" pitchFamily="2" charset="-122"/>
                <a:ea typeface="黑体" panose="02010609060101010101" pitchFamily="2" charset="-122"/>
                <a:sym typeface="+mn-ea"/>
              </a:rPr>
              <a:t>万元，限额为</a:t>
            </a:r>
            <a:r>
              <a:rPr lang="en-US" altLang="zh-CN" sz="2800" dirty="0">
                <a:latin typeface="黑体" panose="02010609060101010101" pitchFamily="2" charset="-122"/>
                <a:ea typeface="黑体" panose="02010609060101010101" pitchFamily="2" charset="-122"/>
                <a:sym typeface="+mn-ea"/>
              </a:rPr>
              <a:t>8</a:t>
            </a:r>
            <a:r>
              <a:rPr lang="zh-CN" altLang="en-US" sz="2800" dirty="0">
                <a:latin typeface="黑体" panose="02010609060101010101" pitchFamily="2" charset="-122"/>
                <a:ea typeface="黑体" panose="02010609060101010101" pitchFamily="2" charset="-122"/>
                <a:sym typeface="+mn-ea"/>
              </a:rPr>
              <a:t>万元，小张可以在税前扣除</a:t>
            </a:r>
            <a:r>
              <a:rPr lang="en-US" altLang="zh-CN" sz="2800" dirty="0">
                <a:latin typeface="黑体" panose="02010609060101010101" pitchFamily="2" charset="-122"/>
                <a:ea typeface="黑体" panose="02010609060101010101" pitchFamily="2" charset="-122"/>
                <a:sym typeface="+mn-ea"/>
              </a:rPr>
              <a:t>6.5</a:t>
            </a:r>
            <a:r>
              <a:rPr lang="zh-CN" altLang="en-US" sz="2800" dirty="0">
                <a:latin typeface="黑体" panose="02010609060101010101" pitchFamily="2" charset="-122"/>
                <a:ea typeface="黑体" panose="02010609060101010101" pitchFamily="2" charset="-122"/>
                <a:sym typeface="+mn-ea"/>
              </a:rPr>
              <a:t>万元。</a:t>
            </a:r>
            <a:endParaRPr lang="en-US" altLang="zh-CN" sz="100" dirty="0">
              <a:latin typeface="Arial" panose="020B0604020202020204" pitchFamily="34" charset="0"/>
            </a:endParaRPr>
          </a:p>
        </p:txBody>
      </p:sp>
    </p:spTree>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接连接符 65"/>
          <p:cNvCxnSpPr/>
          <p:nvPr/>
        </p:nvCxnSpPr>
        <p:spPr>
          <a:xfrm flipV="1">
            <a:off x="1834283" y="5563263"/>
            <a:ext cx="0" cy="1308767"/>
          </a:xfrm>
          <a:prstGeom prst="line">
            <a:avLst/>
          </a:prstGeom>
        </p:spPr>
        <p:style>
          <a:lnRef idx="2">
            <a:schemeClr val="accent1"/>
          </a:lnRef>
          <a:fillRef idx="0">
            <a:schemeClr val="accent1"/>
          </a:fillRef>
          <a:effectRef idx="1">
            <a:schemeClr val="accent1"/>
          </a:effectRef>
          <a:fontRef idx="minor">
            <a:schemeClr val="tx1"/>
          </a:fontRef>
        </p:style>
      </p:cxnSp>
      <p:sp>
        <p:nvSpPr>
          <p:cNvPr id="24" name="空心弧 23"/>
          <p:cNvSpPr/>
          <p:nvPr/>
        </p:nvSpPr>
        <p:spPr>
          <a:xfrm rot="5400000">
            <a:off x="-264331" y="1564293"/>
            <a:ext cx="4191608" cy="3899111"/>
          </a:xfrm>
          <a:prstGeom prst="blockArc">
            <a:avLst>
              <a:gd name="adj1" fmla="val 10897210"/>
              <a:gd name="adj2" fmla="val 6953"/>
              <a:gd name="adj3" fmla="val 1246"/>
            </a:avLst>
          </a:prstGeom>
        </p:spPr>
        <p:style>
          <a:lnRef idx="2">
            <a:schemeClr val="accent1"/>
          </a:lnRef>
          <a:fillRef idx="1">
            <a:schemeClr val="lt1"/>
          </a:fillRef>
          <a:effectRef idx="0">
            <a:schemeClr val="accent1"/>
          </a:effectRef>
          <a:fontRef idx="minor">
            <a:schemeClr val="dk1"/>
          </a:fontRef>
        </p:style>
        <p:txBody>
          <a:bodyPr lIns="121904" tIns="60952" rIns="121904" bIns="60952" anchor="ctr"/>
          <a:lstStyle/>
          <a:p>
            <a:pPr algn="ctr" defTabSz="1218565" fontAlgn="auto">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bwMode="auto">
          <a:xfrm>
            <a:off x="1962984" y="801772"/>
            <a:ext cx="19216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接连接符 25"/>
          <p:cNvCxnSpPr/>
          <p:nvPr/>
        </p:nvCxnSpPr>
        <p:spPr bwMode="auto">
          <a:xfrm>
            <a:off x="1951355" y="6138271"/>
            <a:ext cx="19195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3436275" y="2180599"/>
            <a:ext cx="17786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接连接符 27"/>
          <p:cNvCxnSpPr>
            <a:endCxn id="54" idx="2"/>
          </p:cNvCxnSpPr>
          <p:nvPr/>
        </p:nvCxnSpPr>
        <p:spPr bwMode="auto">
          <a:xfrm>
            <a:off x="3224205" y="4817183"/>
            <a:ext cx="1920683"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矩形 28"/>
          <p:cNvSpPr/>
          <p:nvPr/>
        </p:nvSpPr>
        <p:spPr>
          <a:xfrm>
            <a:off x="5029793" y="441888"/>
            <a:ext cx="6394073" cy="735965"/>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个人所得税专项附加扣除额本年度扣除不完的，不能结转以后年度扣除。</a:t>
            </a: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2" name="椭圆 31"/>
          <p:cNvSpPr/>
          <p:nvPr/>
        </p:nvSpPr>
        <p:spPr bwMode="auto">
          <a:xfrm>
            <a:off x="22120" y="2004520"/>
            <a:ext cx="3012465" cy="30135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35">
              <a:latin typeface="Arial" panose="020B0604020202020204" pitchFamily="34" charset="0"/>
              <a:ea typeface="微软雅黑" panose="020B0503020204020204" pitchFamily="34" charset="-122"/>
              <a:cs typeface="Arial" panose="020B0604020202020204" pitchFamily="34" charset="0"/>
            </a:endParaRPr>
          </a:p>
        </p:txBody>
      </p:sp>
      <p:sp>
        <p:nvSpPr>
          <p:cNvPr id="35" name="椭圆 34"/>
          <p:cNvSpPr/>
          <p:nvPr/>
        </p:nvSpPr>
        <p:spPr>
          <a:xfrm>
            <a:off x="3027385" y="1911325"/>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2</a:t>
            </a:r>
            <a:endParaRPr lang="zh-CN" altLang="en-US" sz="135" b="1" dirty="0">
              <a:solidFill>
                <a:srgbClr val="3C78D0"/>
              </a:solidFill>
            </a:endParaRPr>
          </a:p>
        </p:txBody>
      </p:sp>
      <p:sp>
        <p:nvSpPr>
          <p:cNvPr id="36" name="椭圆 35"/>
          <p:cNvSpPr/>
          <p:nvPr/>
        </p:nvSpPr>
        <p:spPr>
          <a:xfrm>
            <a:off x="2980020" y="4544439"/>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3</a:t>
            </a:r>
            <a:endParaRPr lang="zh-CN" altLang="en-US" sz="135" b="1" dirty="0">
              <a:solidFill>
                <a:srgbClr val="3C78D0"/>
              </a:solidFill>
            </a:endParaRPr>
          </a:p>
        </p:txBody>
      </p:sp>
      <p:sp>
        <p:nvSpPr>
          <p:cNvPr id="37" name="椭圆 36"/>
          <p:cNvSpPr/>
          <p:nvPr/>
        </p:nvSpPr>
        <p:spPr>
          <a:xfrm>
            <a:off x="1582305" y="5853408"/>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4</a:t>
            </a:r>
            <a:endParaRPr lang="zh-CN" altLang="en-US" sz="135" b="1" dirty="0">
              <a:solidFill>
                <a:srgbClr val="3C78D0"/>
              </a:solidFill>
            </a:endParaRPr>
          </a:p>
        </p:txBody>
      </p:sp>
      <p:grpSp>
        <p:nvGrpSpPr>
          <p:cNvPr id="38" name="组合 37"/>
          <p:cNvGrpSpPr/>
          <p:nvPr/>
        </p:nvGrpSpPr>
        <p:grpSpPr>
          <a:xfrm>
            <a:off x="3859675" y="231824"/>
            <a:ext cx="1145127" cy="1145540"/>
            <a:chOff x="3989630" y="984316"/>
            <a:chExt cx="858956" cy="858956"/>
          </a:xfrm>
        </p:grpSpPr>
        <p:grpSp>
          <p:nvGrpSpPr>
            <p:cNvPr id="39" name="组合 3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3"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40" name="组合 54"/>
            <p:cNvGrpSpPr>
              <a:grpSpLocks noChangeAspect="1"/>
            </p:cNvGrpSpPr>
            <p:nvPr/>
          </p:nvGrpSpPr>
          <p:grpSpPr bwMode="auto">
            <a:xfrm>
              <a:off x="4230408" y="1145668"/>
              <a:ext cx="389996" cy="469766"/>
              <a:chOff x="3452849" y="2667439"/>
              <a:chExt cx="239345" cy="288607"/>
            </a:xfrm>
          </p:grpSpPr>
          <p:sp>
            <p:nvSpPr>
              <p:cNvPr id="4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5" name="组合 44"/>
          <p:cNvGrpSpPr/>
          <p:nvPr/>
        </p:nvGrpSpPr>
        <p:grpSpPr>
          <a:xfrm>
            <a:off x="5097611" y="1526985"/>
            <a:ext cx="1145127" cy="1145540"/>
            <a:chOff x="4684712" y="1948340"/>
            <a:chExt cx="858956" cy="858956"/>
          </a:xfrm>
        </p:grpSpPr>
        <p:grpSp>
          <p:nvGrpSpPr>
            <p:cNvPr id="46" name="组合 4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8"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4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p:cNvGrpSpPr/>
          <p:nvPr/>
        </p:nvGrpSpPr>
        <p:grpSpPr>
          <a:xfrm>
            <a:off x="5119896" y="4244412"/>
            <a:ext cx="1145127" cy="1145540"/>
            <a:chOff x="4716016" y="2993953"/>
            <a:chExt cx="858956" cy="858956"/>
          </a:xfrm>
        </p:grpSpPr>
        <p:grpSp>
          <p:nvGrpSpPr>
            <p:cNvPr id="51" name="组合 5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3"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5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5" name="组合 54"/>
          <p:cNvGrpSpPr/>
          <p:nvPr/>
        </p:nvGrpSpPr>
        <p:grpSpPr>
          <a:xfrm>
            <a:off x="3791476" y="5580691"/>
            <a:ext cx="1145127" cy="1145540"/>
            <a:chOff x="3996846" y="3864636"/>
            <a:chExt cx="858956" cy="858956"/>
          </a:xfrm>
        </p:grpSpPr>
        <p:grpSp>
          <p:nvGrpSpPr>
            <p:cNvPr id="56" name="组合 5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58"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5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sp>
        <p:nvSpPr>
          <p:cNvPr id="60" name="矩形 59"/>
          <p:cNvSpPr/>
          <p:nvPr/>
        </p:nvSpPr>
        <p:spPr>
          <a:xfrm>
            <a:off x="6242736" y="1336719"/>
            <a:ext cx="5333177" cy="1967230"/>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纳税人首次享受专项附加扣除，应当将相关信息提交扣缴义务人或者税务机关，扣缴义务人应及时将相关信息报送税务机关，纳税人对所提交信息的真实性、准确性、完整性负责。</a:t>
            </a: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专项附加扣除信息发生变化的，应当及时向扣缴义务人或者税务机关提供相关的信息。</a:t>
            </a: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2" name="矩形 61"/>
          <p:cNvSpPr/>
          <p:nvPr/>
        </p:nvSpPr>
        <p:spPr>
          <a:xfrm>
            <a:off x="6388601" y="4219873"/>
            <a:ext cx="5035265" cy="1659255"/>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专项附加扣除相关信息，包括纳税人本人、配偶、子女、被赡养老人等个人身份信息，以及国务院税务主管部门规定的其他与专项附加扣除相关信息。</a:t>
            </a: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5004800" y="5938893"/>
            <a:ext cx="5742247" cy="427990"/>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纳税人需要留存备查的相关资料应当留存五年。</a:t>
            </a:r>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V="1">
            <a:off x="1890039" y="156831"/>
            <a:ext cx="0" cy="1308767"/>
          </a:xfrm>
          <a:prstGeom prst="line">
            <a:avLst/>
          </a:prstGeom>
        </p:spPr>
        <p:style>
          <a:lnRef idx="2">
            <a:schemeClr val="accent1"/>
          </a:lnRef>
          <a:fillRef idx="0">
            <a:schemeClr val="accent1"/>
          </a:fillRef>
          <a:effectRef idx="1">
            <a:schemeClr val="accent1"/>
          </a:effectRef>
          <a:fontRef idx="minor">
            <a:schemeClr val="tx1"/>
          </a:fontRef>
        </p:style>
      </p:cxnSp>
      <p:pic>
        <p:nvPicPr>
          <p:cNvPr id="67" name="图片 66"/>
          <p:cNvPicPr>
            <a:picLocks noChangeAspect="1"/>
          </p:cNvPicPr>
          <p:nvPr/>
        </p:nvPicPr>
        <p:blipFill rotWithShape="1">
          <a:blip r:embed="rId1"/>
          <a:srcRect l="24070" r="9524"/>
          <a:stretch>
            <a:fillRect/>
          </a:stretch>
        </p:blipFill>
        <p:spPr>
          <a:xfrm>
            <a:off x="88283" y="2071227"/>
            <a:ext cx="2880141" cy="2880141"/>
          </a:xfrm>
          <a:prstGeom prst="ellipse">
            <a:avLst/>
          </a:prstGeom>
          <a:solidFill>
            <a:srgbClr val="1FADA2"/>
          </a:solidFill>
          <a:ln w="19050">
            <a:noFill/>
          </a:ln>
          <a:effectLst>
            <a:innerShdw blurRad="127000">
              <a:prstClr val="black">
                <a:alpha val="20000"/>
              </a:prstClr>
            </a:innerShdw>
          </a:effectLst>
        </p:spPr>
      </p:pic>
      <p:sp>
        <p:nvSpPr>
          <p:cNvPr id="2" name="椭圆 1"/>
          <p:cNvSpPr/>
          <p:nvPr/>
        </p:nvSpPr>
        <p:spPr>
          <a:xfrm>
            <a:off x="1582305" y="553275"/>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4</a:t>
            </a:r>
            <a:endParaRPr lang="zh-CN" altLang="en-US" sz="135" b="1" dirty="0">
              <a:solidFill>
                <a:srgbClr val="3C78D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5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1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 presetClass="entr" presetSubtype="2" fill="hold" nodeType="afterEffect" p14:presetBounceEnd="40000">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14:bounceEnd="40000">
                                          <p:cBhvr additive="base">
                                            <p:cTn id="23"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3500"/>
                                </p:stCondLst>
                                <p:childTnLst>
                                  <p:par>
                                    <p:cTn id="39" presetID="2" presetClass="entr" presetSubtype="2" fill="hold" nodeType="afterEffect" p14:presetBounceEnd="40000">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14:bounceEnd="40000">
                                          <p:cBhvr additive="base">
                                            <p:cTn id="41" dur="5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4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5000"/>
                                </p:stCondLst>
                                <p:childTnLst>
                                  <p:par>
                                    <p:cTn id="57" presetID="2" presetClass="entr" presetSubtype="2" fill="hold" nodeType="afterEffect" p14:presetBounceEnd="40000">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14:bounceEnd="40000">
                                          <p:cBhvr additive="base">
                                            <p:cTn id="59"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50"/>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6500"/>
                                </p:stCondLst>
                                <p:childTnLst>
                                  <p:par>
                                    <p:cTn id="75" presetID="2" presetClass="entr" presetSubtype="2" fill="hold" nodeType="afterEffect" p14:presetBounceEnd="40000">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14:bounceEnd="40000">
                                          <p:cBhvr additive="base">
                                            <p:cTn id="77"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78" dur="500" fill="hold"/>
                                            <p:tgtEl>
                                              <p:spTgt spid="55"/>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bldLvl="0" animBg="1"/>
          <p:bldP spid="36" grpId="0" bldLvl="0" animBg="1"/>
          <p:bldP spid="37" grpId="0" bldLvl="0" animBg="1"/>
          <p:bldP spid="60" grpId="0"/>
          <p:bldP spid="62"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5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1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1+#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1+#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6500"/>
                                </p:stCondLst>
                                <p:childTnLst>
                                  <p:par>
                                    <p:cTn id="75" presetID="2" presetClass="entr" presetSubtype="2"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1+#ppt_w/2"/>
                                              </p:val>
                                            </p:tav>
                                            <p:tav tm="100000">
                                              <p:val>
                                                <p:strVal val="#ppt_x"/>
                                              </p:val>
                                            </p:tav>
                                          </p:tavLst>
                                        </p:anim>
                                        <p:anim calcmode="lin" valueType="num">
                                          <p:cBhvr additive="base">
                                            <p:cTn id="78" dur="500" fill="hold"/>
                                            <p:tgtEl>
                                              <p:spTgt spid="55"/>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bldLvl="0" animBg="1"/>
          <p:bldP spid="36" grpId="0" bldLvl="0" animBg="1"/>
          <p:bldP spid="37" grpId="0" bldLvl="0" animBg="1"/>
          <p:bldP spid="60" grpId="0"/>
          <p:bldP spid="62" grpId="0"/>
          <p:bldP spid="64"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782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038" y="250901"/>
            <a:ext cx="2768600" cy="561340"/>
          </a:xfrm>
        </p:spPr>
        <p:txBody>
          <a:bodyPr vert="horz" wrap="square" lIns="0" tIns="12700" rIns="0" bIns="0" rtlCol="0">
            <a:spAutoFit/>
            <a:scene3d>
              <a:camera prst="orthographicFront"/>
              <a:lightRig rig="threePt" dir="t"/>
            </a:scene3d>
          </a:bodyPr>
          <a:lstStyle/>
          <a:p>
            <a:pPr marL="12700">
              <a:spcBef>
                <a:spcPts val="100"/>
              </a:spcBef>
              <a:defRPr/>
            </a:pPr>
            <a:r>
              <a:rPr lang="zh-CN" sz="3600" b="1" spc="-5" dirty="0">
                <a:solidFill>
                  <a:schemeClr val="accent1"/>
                </a:solidFill>
                <a:effectLst>
                  <a:outerShdw blurRad="38100" dist="25400" dir="5400000" algn="ctr" rotWithShape="0">
                    <a:srgbClr val="6E747A">
                      <a:alpha val="43000"/>
                    </a:srgbClr>
                  </a:outerShdw>
                </a:effectLst>
              </a:rPr>
              <a:t>问答</a:t>
            </a:r>
            <a:endParaRPr lang="zh-CN" sz="3600" b="1" spc="-5" dirty="0">
              <a:solidFill>
                <a:schemeClr val="accent1"/>
              </a:solidFill>
              <a:effectLst>
                <a:outerShdw blurRad="38100" dist="25400" dir="5400000" algn="ctr" rotWithShape="0">
                  <a:srgbClr val="6E747A">
                    <a:alpha val="43000"/>
                  </a:srgbClr>
                </a:outerShdw>
              </a:effectLst>
            </a:endParaRPr>
          </a:p>
        </p:txBody>
      </p:sp>
      <p:sp>
        <p:nvSpPr>
          <p:cNvPr id="77828"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665480" y="812165"/>
            <a:ext cx="9718675" cy="6092825"/>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一、我在2021年度取得了全年一次性奖金，在办理汇算清缴时能否单独计税？</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答：纳税人取得2021年度全年一次性奖金，可以在办理年度汇算清缴时选择单独计税，也可以并入综合所得合并计税。该优惠政策延续至2023年12月31日。</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单独计税</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的计算公式为：应纳税额＝全年一次性奖金收入×月度适用税率－速算扣除数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zh-CN" altLang="en-US" sz="2000" dirty="0">
              <a:solidFill>
                <a:schemeClr val="tx1">
                  <a:lumMod val="75000"/>
                  <a:lumOff val="2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二、听说今年个税汇算清缴提供了预约办税服务，何时可以预约？预约了汇算但没来得及办理，</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怎么办？</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答：纳税人如需3月15日前办理年度汇算，可在每天早6点到晚22点登录手机个人所得税app进行预约，选择未约满的任意日期预约即可。如预约了年度汇算但没来得及办理，还想再</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日之前办税，可通过个税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APP</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重新预约。</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日开始无需预约，直接登录办理年度汇算</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965200" y="1038225"/>
            <a:ext cx="10021888" cy="4246245"/>
          </a:xfrm>
          <a:prstGeom prst="rect">
            <a:avLst/>
          </a:prstGeom>
          <a:noFill/>
        </p:spPr>
        <p:txBody>
          <a:bodyPr wrap="square">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三、</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我收到短信提醒说，我的家庭成员身份信息没有通过公安部门验证，我该怎么办？</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如您收到家庭成员身份信息验证未通过的短信提醒，说明系统检测到您填报的个税子女教育或赡养老人专项附加扣除涉及的家庭成员身份信息未通过公安部门验证，需要您更正，否则无法在您2021年度个税汇算时，提供子女教育或赡养老人专项附加扣除的预填服务。</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建议您认真核对家庭成员姓名、证件号码等信息。如填报存在错误，请前往个税APP【服务】-【专项附加扣除信息查询】模块修改后重新提交，验证通过后，系统即可提供预填服务。如核对后的信息仍未能通过公安部门验证，请您携带相关身份证件前往当地办税服务厅办理，我们会现场为您提供帮助。</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983615" y="218440"/>
            <a:ext cx="10021888" cy="6554470"/>
          </a:xfrm>
          <a:prstGeom prst="rect">
            <a:avLst/>
          </a:prstGeom>
          <a:noFill/>
        </p:spPr>
        <p:txBody>
          <a:bodyPr wrap="square">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四、</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关于继续教育资格证书的采集与检验，</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证书不合规</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答：继续教育中的职业资格教育的证书如果被系统判断本人已在以往年度进行过专项附加扣除，则以后不再允许重复抵扣。</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五、</a:t>
            </a:r>
            <a:r>
              <a:rPr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取得境外收入如何办理个税汇算清缴？</a:t>
            </a:r>
            <a:endParaRPr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答：可通过自然人电子税务局web端境外所得申报年报功能进行申报，也可以通告邮寄申报进行办理。</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六、综合所得汇算清缴时减除费用显示为</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0</a:t>
            </a:r>
            <a:r>
              <a:rPr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答：是因为您有经营所得，且经营所得汇算清缴扣除了减除费用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万元。根据规定，同时取得综合所得和经营所得的纳税人，可在综合所得或经营所得中申报减除费用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万元、专项扣除、专项附加扣除以及依法确定的其他扣除，但</a:t>
            </a:r>
            <a:r>
              <a:rPr lang="zh-CN" altLang="en-US" sz="2000" dirty="0">
                <a:solidFill>
                  <a:srgbClr val="FF0000"/>
                </a:solidFill>
                <a:latin typeface="微软雅黑" panose="020B0503020204020204" pitchFamily="34" charset="-122"/>
                <a:ea typeface="微软雅黑" panose="020B0503020204020204" pitchFamily="34" charset="-122"/>
                <a:sym typeface="+mn-ea"/>
              </a:rPr>
              <a:t>不得重复申报减除</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如果您想综合所得里申报享受，那么您需要先更正经营所得年度申报，再进行综合所得年度</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汇算。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linds(horizontal)">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4410" y="513715"/>
            <a:ext cx="10003155" cy="5631180"/>
          </a:xfrm>
          <a:prstGeom prst="rect">
            <a:avLst/>
          </a:prstGeom>
          <a:noFill/>
        </p:spPr>
        <p:txBody>
          <a:bodyPr wrap="square" rtlCol="0" anchor="t">
            <a:spAutoFit/>
          </a:bodyPr>
          <a:lstStyle/>
          <a:p>
            <a:pPr algn="l" eaLnBrk="1" latinLnBrk="0" hangingPunct="1">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七、哪些情形可以填写减免税额？</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eaLnBrk="1" latinLnBrk="0" hangingPunct="1">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答：</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有下列情形之一的，可以填写减免税额：</a:t>
            </a: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（一）残疾、孤老人员和烈属所得减征个人所得税</a:t>
            </a: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（安徽省：每人每年</a:t>
            </a:r>
            <a:r>
              <a:rPr lang="en-US" altLang="zh-CN"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8000</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元税额的范围内实行限额减免</a:t>
            </a:r>
            <a:r>
              <a:rPr lang="zh-CN" altLang="zh-CN"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a:t>
            </a: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（二）其他自然灾害受灾减免个人所得税；</a:t>
            </a: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（三）其他地区地震受灾减免个人所得税。</a:t>
            </a: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a:t>
            </a: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8900" y="1257300"/>
            <a:ext cx="309880" cy="275590"/>
          </a:xfrm>
          <a:prstGeom prst="rect">
            <a:avLst/>
          </a:prstGeom>
          <a:noFill/>
        </p:spPr>
        <p:txBody>
          <a:bodyPr wrap="non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79145" y="415925"/>
            <a:ext cx="9776460" cy="1722120"/>
          </a:xfrm>
          <a:prstGeom prst="rect">
            <a:avLst/>
          </a:prstGeom>
          <a:noFill/>
        </p:spPr>
        <p:txBody>
          <a:bodyPr wrap="square" rtlCol="0">
            <a:spAutoFit/>
          </a:bodyPr>
          <a:lstStyle/>
          <a:p>
            <a:pPr algn="l" eaLnBrk="1" latinLnBrk="0" hangingPunct="1">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八、哪些情形可以填写免税收入？</a:t>
            </a:r>
            <a:endPar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eaLnBrk="1" latinLnBrk="0" hangingPunct="1">
              <a:lnSpc>
                <a:spcPct val="150000"/>
              </a:lnSpc>
            </a:pPr>
            <a:endParaRPr lang="zh-CN" altLang="en-US" sz="28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28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　　</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p:txBody>
      </p:sp>
      <p:sp>
        <p:nvSpPr>
          <p:cNvPr id="4" name="文本框 3"/>
          <p:cNvSpPr txBox="1"/>
          <p:nvPr/>
        </p:nvSpPr>
        <p:spPr>
          <a:xfrm>
            <a:off x="5637229" y="2974156"/>
            <a:ext cx="914400" cy="91440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97437" y="949659"/>
            <a:ext cx="9539927" cy="5212080"/>
          </a:xfrm>
          <a:prstGeom prst="rect">
            <a:avLst/>
          </a:prstGeom>
          <a:noFill/>
        </p:spPr>
        <p:txBody>
          <a:bodyPr wrap="square" rtlCol="0">
            <a:spAutoFit/>
          </a:bodyPr>
          <a:lstStyle/>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答：新《个人所得税法》 第四条：下列各项个人所得，免征个人所得税：</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 一）省级人民政府、国务院部委和中国人民解放军军以上单位，以及外国组织、国际组织颁发的科学、教育、技术、文化、卫生、体育、环境保护等方面的奖金；</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（二）国债和国家发行的金融债券利息；</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（三）按照国家统一规定发给的补贴、津贴；</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（四）福利费、抚恤金、救济金；</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（五）保险赔款；</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（六）军人的转业费、复员费、退役金；</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（七）按照国家统一规定发给干部、职工的安家费、退职费、基本养老金或者退休费、离休费、离休生活补助费；</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（八）依照有关法律规定应予免税的各国驻华使馆、领事馆的外交代表、领事官员和其他人员的所得；</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（九）中国政府参加的国际公约、签订的协议中规定免税的所得；</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（十）国务院规定的其他免税所得。</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前款第十项免税规定，由国务院报全国人民代表大会常务委员会备案。</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130" name="文本框 3"/>
          <p:cNvSpPr txBox="1">
            <a:spLocks noChangeArrowheads="1"/>
          </p:cNvSpPr>
          <p:nvPr/>
        </p:nvSpPr>
        <p:spPr bwMode="auto">
          <a:xfrm>
            <a:off x="547688" y="2573338"/>
            <a:ext cx="2089150" cy="2061210"/>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03</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5898515" cy="1240155"/>
          </a:xfrm>
          <a:prstGeom prst="rect">
            <a:avLst/>
          </a:prstGeom>
          <a:noFill/>
          <a:ln w="9525">
            <a:noFill/>
          </a:ln>
        </p:spPr>
        <p:txBody>
          <a:bodyPr wrap="none">
            <a:spAutoFit/>
          </a:bodyPr>
          <a:lstStyle/>
          <a:p>
            <a:pPr algn="l">
              <a:defRPr/>
            </a:pPr>
            <a:r>
              <a:rPr lang="zh-CN" altLang="en-US" sz="3725"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申报操作介绍（个税</a:t>
            </a:r>
            <a:r>
              <a:rPr lang="en-US" altLang="zh-CN" sz="3725" b="1" dirty="0">
                <a:solidFill>
                  <a:schemeClr val="tx1">
                    <a:lumMod val="75000"/>
                    <a:lumOff val="25000"/>
                  </a:schemeClr>
                </a:solidFill>
                <a:latin typeface="微软雅黑" panose="020B0503020204020204" pitchFamily="34" charset="-122"/>
                <a:ea typeface="微软雅黑" panose="020B0503020204020204" pitchFamily="34" charset="-122"/>
                <a:sym typeface="+mn-ea"/>
              </a:rPr>
              <a:t>APP</a:t>
            </a:r>
            <a:r>
              <a:rPr lang="zh-CN" altLang="en-US" sz="3725"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48132" name="组合 29"/>
          <p:cNvGrpSpPr/>
          <p:nvPr/>
        </p:nvGrpSpPr>
        <p:grpSpPr bwMode="auto">
          <a:xfrm>
            <a:off x="7596188" y="2468563"/>
            <a:ext cx="576262" cy="577850"/>
            <a:chOff x="6084168" y="1274820"/>
            <a:chExt cx="432048" cy="432834"/>
          </a:xfrm>
        </p:grpSpPr>
        <p:sp>
          <p:nvSpPr>
            <p:cNvPr id="48145"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6"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8133" name="组合 32"/>
          <p:cNvGrpSpPr/>
          <p:nvPr/>
        </p:nvGrpSpPr>
        <p:grpSpPr bwMode="auto">
          <a:xfrm>
            <a:off x="5867400" y="2470150"/>
            <a:ext cx="577850" cy="576263"/>
            <a:chOff x="4788024" y="1275213"/>
            <a:chExt cx="432048" cy="432048"/>
          </a:xfrm>
        </p:grpSpPr>
        <p:sp>
          <p:nvSpPr>
            <p:cNvPr id="48143"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4"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8134"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8142"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8135" name="组合 38"/>
          <p:cNvGrpSpPr/>
          <p:nvPr/>
        </p:nvGrpSpPr>
        <p:grpSpPr bwMode="auto">
          <a:xfrm>
            <a:off x="4140200" y="2468563"/>
            <a:ext cx="577850" cy="577850"/>
            <a:chOff x="3491880" y="1274820"/>
            <a:chExt cx="432833" cy="432834"/>
          </a:xfrm>
        </p:grpSpPr>
        <p:sp>
          <p:nvSpPr>
            <p:cNvPr id="48139"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0"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8136" name="组合 42"/>
          <p:cNvGrpSpPr/>
          <p:nvPr/>
        </p:nvGrpSpPr>
        <p:grpSpPr bwMode="auto">
          <a:xfrm>
            <a:off x="5003800" y="2468563"/>
            <a:ext cx="577850" cy="577850"/>
            <a:chOff x="4139952" y="1274820"/>
            <a:chExt cx="432833" cy="432834"/>
          </a:xfrm>
        </p:grpSpPr>
        <p:sp>
          <p:nvSpPr>
            <p:cNvPr id="48137"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38"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solidFill>
          <a:ln w="9525">
            <a:noFill/>
            <a:round/>
          </a:ln>
        </p:spPr>
        <p:txBody>
          <a:bodyPr lIns="0" tIns="0" rIns="0" bIns="0"/>
          <a:lstStyle/>
          <a:p>
            <a:endParaRPr lang="zh-CN" altLang="en-US"/>
          </a:p>
        </p:txBody>
      </p:sp>
      <p:sp>
        <p:nvSpPr>
          <p:cNvPr id="52226" name="object 3"/>
          <p:cNvSpPr/>
          <p:nvPr/>
        </p:nvSpPr>
        <p:spPr bwMode="auto">
          <a:xfrm>
            <a:off x="695325" y="741363"/>
            <a:ext cx="10872788" cy="60325"/>
          </a:xfrm>
          <a:custGeom>
            <a:avLst/>
            <a:gdLst/>
            <a:ahLst/>
            <a:cxnLst>
              <a:cxn ang="0">
                <a:pos x="10873740" y="0"/>
              </a:cxn>
              <a:cxn ang="0">
                <a:pos x="0" y="0"/>
              </a:cxn>
              <a:cxn ang="0">
                <a:pos x="15367" y="60960"/>
              </a:cxn>
              <a:cxn ang="0">
                <a:pos x="10873740" y="60960"/>
              </a:cxn>
              <a:cxn ang="0">
                <a:pos x="10873740" y="0"/>
              </a:cxn>
            </a:cxnLst>
            <a:rect l="0" t="0" r="r" b="b"/>
            <a:pathLst>
              <a:path w="10873740" h="60959">
                <a:moveTo>
                  <a:pt x="10873740" y="0"/>
                </a:moveTo>
                <a:lnTo>
                  <a:pt x="0" y="0"/>
                </a:lnTo>
                <a:lnTo>
                  <a:pt x="15367" y="60960"/>
                </a:lnTo>
                <a:lnTo>
                  <a:pt x="10873740" y="60960"/>
                </a:lnTo>
                <a:lnTo>
                  <a:pt x="10873740" y="0"/>
                </a:lnTo>
                <a:close/>
              </a:path>
            </a:pathLst>
          </a:custGeom>
          <a:solidFill>
            <a:srgbClr val="1F4E79"/>
          </a:solidFill>
          <a:ln w="9525">
            <a:noFill/>
            <a:round/>
          </a:ln>
        </p:spPr>
        <p:txBody>
          <a:bodyPr lIns="0" tIns="0" rIns="0" bIns="0"/>
          <a:lstStyle/>
          <a:p>
            <a:endParaRPr lang="zh-CN" altLang="en-US"/>
          </a:p>
        </p:txBody>
      </p:sp>
      <p:sp>
        <p:nvSpPr>
          <p:cNvPr id="4" name="object 4"/>
          <p:cNvSpPr txBox="1">
            <a:spLocks noGrp="1"/>
          </p:cNvSpPr>
          <p:nvPr>
            <p:ph type="title"/>
          </p:nvPr>
        </p:nvSpPr>
        <p:spPr>
          <a:xfrm>
            <a:off x="509588" y="174625"/>
            <a:ext cx="6121400" cy="504825"/>
          </a:xfrm>
        </p:spPr>
        <p:txBody>
          <a:bodyPr tIns="12700"/>
          <a:lstStyle/>
          <a:p>
            <a:pPr marL="12700" eaLnBrk="1" hangingPunct="1">
              <a:spcBef>
                <a:spcPts val="100"/>
              </a:spcBef>
            </a:pPr>
            <a:r>
              <a:rPr lang="zh-CN" altLang="en-US" sz="3200">
                <a:solidFill>
                  <a:srgbClr val="2D75B6"/>
                </a:solidFill>
                <a:ea typeface="微软雅黑" panose="020B0503020204020204" pitchFamily="34" charset="-122"/>
              </a:rPr>
              <a:t>综合所得个人所得税汇算清缴</a:t>
            </a:r>
            <a:endParaRPr lang="zh-CN" altLang="en-US" sz="3200">
              <a:ea typeface="微软雅黑" panose="020B0503020204020204" pitchFamily="34" charset="-122"/>
            </a:endParaRPr>
          </a:p>
        </p:txBody>
      </p:sp>
      <p:sp>
        <p:nvSpPr>
          <p:cNvPr id="52228" name="object 5"/>
          <p:cNvSpPr>
            <a:spLocks noChangeArrowheads="1"/>
          </p:cNvSpPr>
          <p:nvPr/>
        </p:nvSpPr>
        <p:spPr bwMode="auto">
          <a:xfrm>
            <a:off x="7253288" y="2593975"/>
            <a:ext cx="4005262" cy="3711575"/>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2229" name="object 6"/>
          <p:cNvSpPr/>
          <p:nvPr/>
        </p:nvSpPr>
        <p:spPr bwMode="auto">
          <a:xfrm>
            <a:off x="9393238" y="3802063"/>
            <a:ext cx="328612" cy="2427287"/>
          </a:xfrm>
          <a:custGeom>
            <a:avLst/>
            <a:gdLst/>
            <a:ahLst/>
            <a:cxnLst>
              <a:cxn ang="0">
                <a:pos x="0" y="2426208"/>
              </a:cxn>
              <a:cxn ang="0">
                <a:pos x="327659" y="2426208"/>
              </a:cxn>
              <a:cxn ang="0">
                <a:pos x="327659" y="0"/>
              </a:cxn>
              <a:cxn ang="0">
                <a:pos x="0" y="0"/>
              </a:cxn>
              <a:cxn ang="0">
                <a:pos x="0" y="2426208"/>
              </a:cxn>
            </a:cxnLst>
            <a:rect l="0" t="0" r="r" b="b"/>
            <a:pathLst>
              <a:path w="327659" h="2426335">
                <a:moveTo>
                  <a:pt x="0" y="2426208"/>
                </a:moveTo>
                <a:lnTo>
                  <a:pt x="327659" y="2426208"/>
                </a:lnTo>
                <a:lnTo>
                  <a:pt x="327659" y="0"/>
                </a:lnTo>
                <a:lnTo>
                  <a:pt x="0" y="0"/>
                </a:lnTo>
                <a:lnTo>
                  <a:pt x="0" y="2426208"/>
                </a:lnTo>
                <a:close/>
              </a:path>
            </a:pathLst>
          </a:custGeom>
          <a:solidFill>
            <a:srgbClr val="538235"/>
          </a:solidFill>
          <a:ln w="9525">
            <a:noFill/>
            <a:round/>
          </a:ln>
        </p:spPr>
        <p:txBody>
          <a:bodyPr lIns="0" tIns="0" rIns="0" bIns="0"/>
          <a:lstStyle/>
          <a:p>
            <a:endParaRPr lang="zh-CN" altLang="en-US"/>
          </a:p>
        </p:txBody>
      </p:sp>
      <p:sp>
        <p:nvSpPr>
          <p:cNvPr id="52230" name="object 7"/>
          <p:cNvSpPr/>
          <p:nvPr/>
        </p:nvSpPr>
        <p:spPr bwMode="auto">
          <a:xfrm>
            <a:off x="9721850" y="3802063"/>
            <a:ext cx="328613" cy="2427287"/>
          </a:xfrm>
          <a:custGeom>
            <a:avLst/>
            <a:gdLst/>
            <a:ahLst/>
            <a:cxnLst>
              <a:cxn ang="0">
                <a:pos x="0" y="2426208"/>
              </a:cxn>
              <a:cxn ang="0">
                <a:pos x="329183" y="2426208"/>
              </a:cxn>
              <a:cxn ang="0">
                <a:pos x="329183" y="0"/>
              </a:cxn>
              <a:cxn ang="0">
                <a:pos x="0" y="0"/>
              </a:cxn>
              <a:cxn ang="0">
                <a:pos x="0" y="2426208"/>
              </a:cxn>
            </a:cxnLst>
            <a:rect l="0" t="0" r="r" b="b"/>
            <a:pathLst>
              <a:path w="329565" h="2426335">
                <a:moveTo>
                  <a:pt x="0" y="2426208"/>
                </a:moveTo>
                <a:lnTo>
                  <a:pt x="329183" y="2426208"/>
                </a:lnTo>
                <a:lnTo>
                  <a:pt x="329183" y="0"/>
                </a:lnTo>
                <a:lnTo>
                  <a:pt x="0" y="0"/>
                </a:lnTo>
                <a:lnTo>
                  <a:pt x="0" y="2426208"/>
                </a:lnTo>
                <a:close/>
              </a:path>
            </a:pathLst>
          </a:custGeom>
          <a:solidFill>
            <a:srgbClr val="6FAC46"/>
          </a:solidFill>
          <a:ln w="9525">
            <a:noFill/>
            <a:round/>
          </a:ln>
        </p:spPr>
        <p:txBody>
          <a:bodyPr lIns="0" tIns="0" rIns="0" bIns="0"/>
          <a:lstStyle/>
          <a:p>
            <a:endParaRPr lang="zh-CN" altLang="en-US"/>
          </a:p>
        </p:txBody>
      </p:sp>
      <p:sp>
        <p:nvSpPr>
          <p:cNvPr id="52231" name="object 8"/>
          <p:cNvSpPr/>
          <p:nvPr/>
        </p:nvSpPr>
        <p:spPr bwMode="auto">
          <a:xfrm>
            <a:off x="8407400" y="4265613"/>
            <a:ext cx="330200" cy="1963737"/>
          </a:xfrm>
          <a:custGeom>
            <a:avLst/>
            <a:gdLst/>
            <a:ahLst/>
            <a:cxnLst>
              <a:cxn ang="0">
                <a:pos x="0" y="1962912"/>
              </a:cxn>
              <a:cxn ang="0">
                <a:pos x="329183" y="1962912"/>
              </a:cxn>
              <a:cxn ang="0">
                <a:pos x="329183" y="0"/>
              </a:cxn>
              <a:cxn ang="0">
                <a:pos x="0" y="0"/>
              </a:cxn>
              <a:cxn ang="0">
                <a:pos x="0" y="1962912"/>
              </a:cxn>
            </a:cxnLst>
            <a:rect l="0" t="0" r="r" b="b"/>
            <a:pathLst>
              <a:path w="329565" h="1963420">
                <a:moveTo>
                  <a:pt x="0" y="1962912"/>
                </a:moveTo>
                <a:lnTo>
                  <a:pt x="329183" y="1962912"/>
                </a:lnTo>
                <a:lnTo>
                  <a:pt x="329183" y="0"/>
                </a:lnTo>
                <a:lnTo>
                  <a:pt x="0" y="0"/>
                </a:lnTo>
                <a:lnTo>
                  <a:pt x="0" y="1962912"/>
                </a:lnTo>
                <a:close/>
              </a:path>
            </a:pathLst>
          </a:custGeom>
          <a:solidFill>
            <a:srgbClr val="A72936"/>
          </a:solidFill>
          <a:ln w="9525">
            <a:noFill/>
            <a:round/>
          </a:ln>
        </p:spPr>
        <p:txBody>
          <a:bodyPr lIns="0" tIns="0" rIns="0" bIns="0"/>
          <a:lstStyle/>
          <a:p>
            <a:endParaRPr lang="zh-CN" altLang="en-US"/>
          </a:p>
        </p:txBody>
      </p:sp>
      <p:sp>
        <p:nvSpPr>
          <p:cNvPr id="52232" name="object 9"/>
          <p:cNvSpPr/>
          <p:nvPr/>
        </p:nvSpPr>
        <p:spPr bwMode="auto">
          <a:xfrm>
            <a:off x="8737600" y="4265613"/>
            <a:ext cx="327025" cy="1963737"/>
          </a:xfrm>
          <a:custGeom>
            <a:avLst/>
            <a:gdLst/>
            <a:ahLst/>
            <a:cxnLst>
              <a:cxn ang="0">
                <a:pos x="0" y="1962912"/>
              </a:cxn>
              <a:cxn ang="0">
                <a:pos x="327659" y="1962912"/>
              </a:cxn>
              <a:cxn ang="0">
                <a:pos x="327659" y="0"/>
              </a:cxn>
              <a:cxn ang="0">
                <a:pos x="0" y="0"/>
              </a:cxn>
              <a:cxn ang="0">
                <a:pos x="0" y="1962912"/>
              </a:cxn>
            </a:cxnLst>
            <a:rect l="0" t="0" r="r" b="b"/>
            <a:pathLst>
              <a:path w="327659" h="1963420">
                <a:moveTo>
                  <a:pt x="0" y="1962912"/>
                </a:moveTo>
                <a:lnTo>
                  <a:pt x="327659" y="1962912"/>
                </a:lnTo>
                <a:lnTo>
                  <a:pt x="327659" y="0"/>
                </a:lnTo>
                <a:lnTo>
                  <a:pt x="0" y="0"/>
                </a:lnTo>
                <a:lnTo>
                  <a:pt x="0" y="1962912"/>
                </a:lnTo>
                <a:close/>
              </a:path>
            </a:pathLst>
          </a:custGeom>
          <a:solidFill>
            <a:srgbClr val="D14552"/>
          </a:solidFill>
          <a:ln w="9525">
            <a:noFill/>
            <a:round/>
          </a:ln>
        </p:spPr>
        <p:txBody>
          <a:bodyPr lIns="0" tIns="0" rIns="0" bIns="0"/>
          <a:lstStyle/>
          <a:p>
            <a:endParaRPr lang="zh-CN" altLang="en-US"/>
          </a:p>
        </p:txBody>
      </p:sp>
      <p:sp>
        <p:nvSpPr>
          <p:cNvPr id="52233" name="object 10"/>
          <p:cNvSpPr/>
          <p:nvPr/>
        </p:nvSpPr>
        <p:spPr bwMode="auto">
          <a:xfrm>
            <a:off x="7413625" y="4806950"/>
            <a:ext cx="330200" cy="1422400"/>
          </a:xfrm>
          <a:custGeom>
            <a:avLst/>
            <a:gdLst/>
            <a:ahLst/>
            <a:cxnLst>
              <a:cxn ang="0">
                <a:pos x="0" y="1421891"/>
              </a:cxn>
              <a:cxn ang="0">
                <a:pos x="329183" y="1421891"/>
              </a:cxn>
              <a:cxn ang="0">
                <a:pos x="329183" y="0"/>
              </a:cxn>
              <a:cxn ang="0">
                <a:pos x="0" y="0"/>
              </a:cxn>
              <a:cxn ang="0">
                <a:pos x="0" y="1421891"/>
              </a:cxn>
            </a:cxnLst>
            <a:rect l="0" t="0" r="r" b="b"/>
            <a:pathLst>
              <a:path w="329565" h="1422400">
                <a:moveTo>
                  <a:pt x="0" y="1421891"/>
                </a:moveTo>
                <a:lnTo>
                  <a:pt x="329183" y="1421891"/>
                </a:lnTo>
                <a:lnTo>
                  <a:pt x="329183" y="0"/>
                </a:lnTo>
                <a:lnTo>
                  <a:pt x="0" y="0"/>
                </a:lnTo>
                <a:lnTo>
                  <a:pt x="0" y="1421891"/>
                </a:lnTo>
                <a:close/>
              </a:path>
            </a:pathLst>
          </a:custGeom>
          <a:solidFill>
            <a:srgbClr val="7B7B7B"/>
          </a:solidFill>
          <a:ln w="9525">
            <a:noFill/>
            <a:round/>
          </a:ln>
        </p:spPr>
        <p:txBody>
          <a:bodyPr lIns="0" tIns="0" rIns="0" bIns="0"/>
          <a:lstStyle/>
          <a:p>
            <a:endParaRPr lang="zh-CN" altLang="en-US"/>
          </a:p>
        </p:txBody>
      </p:sp>
      <p:sp>
        <p:nvSpPr>
          <p:cNvPr id="52234" name="object 11"/>
          <p:cNvSpPr/>
          <p:nvPr/>
        </p:nvSpPr>
        <p:spPr bwMode="auto">
          <a:xfrm>
            <a:off x="7743825" y="4806950"/>
            <a:ext cx="327025" cy="1422400"/>
          </a:xfrm>
          <a:custGeom>
            <a:avLst/>
            <a:gdLst/>
            <a:ahLst/>
            <a:cxnLst>
              <a:cxn ang="0">
                <a:pos x="0" y="1421891"/>
              </a:cxn>
              <a:cxn ang="0">
                <a:pos x="327659" y="1421891"/>
              </a:cxn>
              <a:cxn ang="0">
                <a:pos x="327659" y="0"/>
              </a:cxn>
              <a:cxn ang="0">
                <a:pos x="0" y="0"/>
              </a:cxn>
              <a:cxn ang="0">
                <a:pos x="0" y="1421891"/>
              </a:cxn>
            </a:cxnLst>
            <a:rect l="0" t="0" r="r" b="b"/>
            <a:pathLst>
              <a:path w="327659" h="1422400">
                <a:moveTo>
                  <a:pt x="0" y="1421891"/>
                </a:moveTo>
                <a:lnTo>
                  <a:pt x="327659" y="1421891"/>
                </a:lnTo>
                <a:lnTo>
                  <a:pt x="327659" y="0"/>
                </a:lnTo>
                <a:lnTo>
                  <a:pt x="0" y="0"/>
                </a:lnTo>
                <a:lnTo>
                  <a:pt x="0" y="1421891"/>
                </a:lnTo>
                <a:close/>
              </a:path>
            </a:pathLst>
          </a:custGeom>
          <a:solidFill>
            <a:srgbClr val="A4A4A4"/>
          </a:solidFill>
          <a:ln w="9525">
            <a:noFill/>
            <a:round/>
          </a:ln>
        </p:spPr>
        <p:txBody>
          <a:bodyPr lIns="0" tIns="0" rIns="0" bIns="0"/>
          <a:lstStyle/>
          <a:p>
            <a:endParaRPr lang="zh-CN" altLang="en-US"/>
          </a:p>
        </p:txBody>
      </p:sp>
      <p:sp>
        <p:nvSpPr>
          <p:cNvPr id="52235" name="object 12"/>
          <p:cNvSpPr/>
          <p:nvPr/>
        </p:nvSpPr>
        <p:spPr bwMode="auto">
          <a:xfrm>
            <a:off x="10387013" y="3390900"/>
            <a:ext cx="328612" cy="2838450"/>
          </a:xfrm>
          <a:custGeom>
            <a:avLst/>
            <a:gdLst/>
            <a:ahLst/>
            <a:cxnLst>
              <a:cxn ang="0">
                <a:pos x="0" y="2837688"/>
              </a:cxn>
              <a:cxn ang="0">
                <a:pos x="327659" y="2837688"/>
              </a:cxn>
              <a:cxn ang="0">
                <a:pos x="327659" y="0"/>
              </a:cxn>
              <a:cxn ang="0">
                <a:pos x="0" y="0"/>
              </a:cxn>
              <a:cxn ang="0">
                <a:pos x="0" y="2837688"/>
              </a:cxn>
            </a:cxnLst>
            <a:rect l="0" t="0" r="r" b="b"/>
            <a:pathLst>
              <a:path w="327659" h="2837815">
                <a:moveTo>
                  <a:pt x="0" y="2837688"/>
                </a:moveTo>
                <a:lnTo>
                  <a:pt x="327659" y="2837688"/>
                </a:lnTo>
                <a:lnTo>
                  <a:pt x="327659" y="0"/>
                </a:lnTo>
                <a:lnTo>
                  <a:pt x="0" y="0"/>
                </a:lnTo>
                <a:lnTo>
                  <a:pt x="0" y="2837688"/>
                </a:lnTo>
                <a:close/>
              </a:path>
            </a:pathLst>
          </a:custGeom>
          <a:solidFill>
            <a:srgbClr val="333E50"/>
          </a:solidFill>
          <a:ln w="9525">
            <a:noFill/>
            <a:round/>
          </a:ln>
        </p:spPr>
        <p:txBody>
          <a:bodyPr lIns="0" tIns="0" rIns="0" bIns="0"/>
          <a:lstStyle/>
          <a:p>
            <a:endParaRPr lang="zh-CN" altLang="en-US"/>
          </a:p>
        </p:txBody>
      </p:sp>
      <p:sp>
        <p:nvSpPr>
          <p:cNvPr id="52236" name="object 13"/>
          <p:cNvSpPr/>
          <p:nvPr/>
        </p:nvSpPr>
        <p:spPr bwMode="auto">
          <a:xfrm>
            <a:off x="10715625" y="3390900"/>
            <a:ext cx="328613" cy="2838450"/>
          </a:xfrm>
          <a:custGeom>
            <a:avLst/>
            <a:gdLst/>
            <a:ahLst/>
            <a:cxnLst>
              <a:cxn ang="0">
                <a:pos x="0" y="2837688"/>
              </a:cxn>
              <a:cxn ang="0">
                <a:pos x="329183" y="2837688"/>
              </a:cxn>
              <a:cxn ang="0">
                <a:pos x="329183" y="0"/>
              </a:cxn>
              <a:cxn ang="0">
                <a:pos x="0" y="0"/>
              </a:cxn>
              <a:cxn ang="0">
                <a:pos x="0" y="2837688"/>
              </a:cxn>
            </a:cxnLst>
            <a:rect l="0" t="0" r="r" b="b"/>
            <a:pathLst>
              <a:path w="329565" h="2837815">
                <a:moveTo>
                  <a:pt x="0" y="2837688"/>
                </a:moveTo>
                <a:lnTo>
                  <a:pt x="329183" y="2837688"/>
                </a:lnTo>
                <a:lnTo>
                  <a:pt x="329183" y="0"/>
                </a:lnTo>
                <a:lnTo>
                  <a:pt x="0" y="0"/>
                </a:lnTo>
                <a:lnTo>
                  <a:pt x="0" y="2837688"/>
                </a:lnTo>
                <a:close/>
              </a:path>
            </a:pathLst>
          </a:custGeom>
          <a:solidFill>
            <a:srgbClr val="44536B"/>
          </a:solidFill>
          <a:ln w="9525">
            <a:noFill/>
            <a:round/>
          </a:ln>
        </p:spPr>
        <p:txBody>
          <a:bodyPr lIns="0" tIns="0" rIns="0" bIns="0"/>
          <a:lstStyle/>
          <a:p>
            <a:endParaRPr lang="zh-CN" altLang="en-US"/>
          </a:p>
        </p:txBody>
      </p:sp>
      <p:sp>
        <p:nvSpPr>
          <p:cNvPr id="52237" name="object 14"/>
          <p:cNvSpPr/>
          <p:nvPr/>
        </p:nvSpPr>
        <p:spPr bwMode="auto">
          <a:xfrm>
            <a:off x="10248900" y="2619375"/>
            <a:ext cx="935038"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44536B"/>
          </a:solidFill>
          <a:ln w="9525">
            <a:noFill/>
            <a:round/>
          </a:ln>
        </p:spPr>
        <p:txBody>
          <a:bodyPr lIns="0" tIns="0" rIns="0" bIns="0"/>
          <a:lstStyle/>
          <a:p>
            <a:endParaRPr lang="zh-CN" altLang="en-US"/>
          </a:p>
        </p:txBody>
      </p:sp>
      <p:sp>
        <p:nvSpPr>
          <p:cNvPr id="52238" name="object 15"/>
          <p:cNvSpPr/>
          <p:nvPr/>
        </p:nvSpPr>
        <p:spPr bwMode="auto">
          <a:xfrm>
            <a:off x="10302875" y="2674938"/>
            <a:ext cx="827088" cy="842962"/>
          </a:xfrm>
          <a:custGeom>
            <a:avLst/>
            <a:gdLst/>
            <a:ahLst/>
            <a:cxnLst>
              <a:cxn ang="0">
                <a:pos x="413765" y="0"/>
              </a:cxn>
              <a:cxn ang="0">
                <a:pos x="365520" y="2835"/>
              </a:cxn>
              <a:cxn ang="0">
                <a:pos x="318906" y="11132"/>
              </a:cxn>
              <a:cxn ang="0">
                <a:pos x="274237" y="24572"/>
              </a:cxn>
              <a:cxn ang="0">
                <a:pos x="231821" y="42840"/>
              </a:cxn>
              <a:cxn ang="0">
                <a:pos x="191970" y="65619"/>
              </a:cxn>
              <a:cxn ang="0">
                <a:pos x="154994" y="92592"/>
              </a:cxn>
              <a:cxn ang="0">
                <a:pos x="121205" y="123444"/>
              </a:cxn>
              <a:cxn ang="0">
                <a:pos x="90913" y="157856"/>
              </a:cxn>
              <a:cxn ang="0">
                <a:pos x="64429" y="195512"/>
              </a:cxn>
              <a:cxn ang="0">
                <a:pos x="42063" y="236097"/>
              </a:cxn>
              <a:cxn ang="0">
                <a:pos x="24126" y="279294"/>
              </a:cxn>
              <a:cxn ang="0">
                <a:pos x="10930" y="324785"/>
              </a:cxn>
              <a:cxn ang="0">
                <a:pos x="2784" y="372254"/>
              </a:cxn>
              <a:cxn ang="0">
                <a:pos x="0" y="421385"/>
              </a:cxn>
              <a:cxn ang="0">
                <a:pos x="2784" y="470517"/>
              </a:cxn>
              <a:cxn ang="0">
                <a:pos x="10930" y="517986"/>
              </a:cxn>
              <a:cxn ang="0">
                <a:pos x="24126" y="563477"/>
              </a:cxn>
              <a:cxn ang="0">
                <a:pos x="42063" y="606674"/>
              </a:cxn>
              <a:cxn ang="0">
                <a:pos x="64429" y="647259"/>
              </a:cxn>
              <a:cxn ang="0">
                <a:pos x="90913" y="684915"/>
              </a:cxn>
              <a:cxn ang="0">
                <a:pos x="121205" y="719327"/>
              </a:cxn>
              <a:cxn ang="0">
                <a:pos x="154994" y="750179"/>
              </a:cxn>
              <a:cxn ang="0">
                <a:pos x="191970" y="777152"/>
              </a:cxn>
              <a:cxn ang="0">
                <a:pos x="231821" y="799931"/>
              </a:cxn>
              <a:cxn ang="0">
                <a:pos x="274237" y="818199"/>
              </a:cxn>
              <a:cxn ang="0">
                <a:pos x="318906" y="831639"/>
              </a:cxn>
              <a:cxn ang="0">
                <a:pos x="365520" y="839936"/>
              </a:cxn>
              <a:cxn ang="0">
                <a:pos x="413765" y="842771"/>
              </a:cxn>
              <a:cxn ang="0">
                <a:pos x="462011" y="839936"/>
              </a:cxn>
              <a:cxn ang="0">
                <a:pos x="508625" y="831639"/>
              </a:cxn>
              <a:cxn ang="0">
                <a:pos x="553294" y="818199"/>
              </a:cxn>
              <a:cxn ang="0">
                <a:pos x="595710" y="799931"/>
              </a:cxn>
              <a:cxn ang="0">
                <a:pos x="635561" y="777152"/>
              </a:cxn>
              <a:cxn ang="0">
                <a:pos x="672537" y="750179"/>
              </a:cxn>
              <a:cxn ang="0">
                <a:pos x="706326" y="719327"/>
              </a:cxn>
              <a:cxn ang="0">
                <a:pos x="736618" y="684915"/>
              </a:cxn>
              <a:cxn ang="0">
                <a:pos x="763102" y="647259"/>
              </a:cxn>
              <a:cxn ang="0">
                <a:pos x="785468" y="606674"/>
              </a:cxn>
              <a:cxn ang="0">
                <a:pos x="803405" y="563477"/>
              </a:cxn>
              <a:cxn ang="0">
                <a:pos x="816601" y="517986"/>
              </a:cxn>
              <a:cxn ang="0">
                <a:pos x="824747" y="470517"/>
              </a:cxn>
              <a:cxn ang="0">
                <a:pos x="827531" y="421385"/>
              </a:cxn>
              <a:cxn ang="0">
                <a:pos x="824747" y="372254"/>
              </a:cxn>
              <a:cxn ang="0">
                <a:pos x="816601" y="324785"/>
              </a:cxn>
              <a:cxn ang="0">
                <a:pos x="803405" y="279294"/>
              </a:cxn>
              <a:cxn ang="0">
                <a:pos x="785468" y="236097"/>
              </a:cxn>
              <a:cxn ang="0">
                <a:pos x="763102" y="195512"/>
              </a:cxn>
              <a:cxn ang="0">
                <a:pos x="736618" y="157856"/>
              </a:cxn>
              <a:cxn ang="0">
                <a:pos x="706326" y="123444"/>
              </a:cxn>
              <a:cxn ang="0">
                <a:pos x="672537" y="92592"/>
              </a:cxn>
              <a:cxn ang="0">
                <a:pos x="635561" y="65619"/>
              </a:cxn>
              <a:cxn ang="0">
                <a:pos x="595710" y="42840"/>
              </a:cxn>
              <a:cxn ang="0">
                <a:pos x="553294" y="24572"/>
              </a:cxn>
              <a:cxn ang="0">
                <a:pos x="508625" y="11132"/>
              </a:cxn>
              <a:cxn ang="0">
                <a:pos x="462011" y="2835"/>
              </a:cxn>
              <a:cxn ang="0">
                <a:pos x="413765" y="0"/>
              </a:cxn>
            </a:cxnLst>
            <a:rect l="0" t="0" r="r" b="b"/>
            <a:pathLst>
              <a:path w="828040" h="843279">
                <a:moveTo>
                  <a:pt x="413765" y="0"/>
                </a:moveTo>
                <a:lnTo>
                  <a:pt x="365520" y="2835"/>
                </a:lnTo>
                <a:lnTo>
                  <a:pt x="318906" y="11132"/>
                </a:lnTo>
                <a:lnTo>
                  <a:pt x="274237" y="24572"/>
                </a:lnTo>
                <a:lnTo>
                  <a:pt x="231821" y="42840"/>
                </a:lnTo>
                <a:lnTo>
                  <a:pt x="191970" y="65619"/>
                </a:lnTo>
                <a:lnTo>
                  <a:pt x="154994" y="92592"/>
                </a:lnTo>
                <a:lnTo>
                  <a:pt x="121205" y="123444"/>
                </a:lnTo>
                <a:lnTo>
                  <a:pt x="90913" y="157856"/>
                </a:lnTo>
                <a:lnTo>
                  <a:pt x="64429" y="195512"/>
                </a:lnTo>
                <a:lnTo>
                  <a:pt x="42063" y="236097"/>
                </a:lnTo>
                <a:lnTo>
                  <a:pt x="24126" y="279294"/>
                </a:lnTo>
                <a:lnTo>
                  <a:pt x="10930" y="324785"/>
                </a:lnTo>
                <a:lnTo>
                  <a:pt x="2784" y="372254"/>
                </a:lnTo>
                <a:lnTo>
                  <a:pt x="0" y="421385"/>
                </a:lnTo>
                <a:lnTo>
                  <a:pt x="2784" y="470517"/>
                </a:lnTo>
                <a:lnTo>
                  <a:pt x="10930" y="517986"/>
                </a:lnTo>
                <a:lnTo>
                  <a:pt x="24126" y="563477"/>
                </a:lnTo>
                <a:lnTo>
                  <a:pt x="42063" y="606674"/>
                </a:lnTo>
                <a:lnTo>
                  <a:pt x="64429" y="647259"/>
                </a:lnTo>
                <a:lnTo>
                  <a:pt x="90913" y="684915"/>
                </a:lnTo>
                <a:lnTo>
                  <a:pt x="121205" y="719327"/>
                </a:lnTo>
                <a:lnTo>
                  <a:pt x="154994" y="750179"/>
                </a:lnTo>
                <a:lnTo>
                  <a:pt x="191970" y="777152"/>
                </a:lnTo>
                <a:lnTo>
                  <a:pt x="231821" y="799931"/>
                </a:lnTo>
                <a:lnTo>
                  <a:pt x="274237" y="818199"/>
                </a:lnTo>
                <a:lnTo>
                  <a:pt x="318906" y="831639"/>
                </a:lnTo>
                <a:lnTo>
                  <a:pt x="365520" y="839936"/>
                </a:lnTo>
                <a:lnTo>
                  <a:pt x="413765" y="842771"/>
                </a:lnTo>
                <a:lnTo>
                  <a:pt x="462011" y="839936"/>
                </a:lnTo>
                <a:lnTo>
                  <a:pt x="508625" y="831639"/>
                </a:lnTo>
                <a:lnTo>
                  <a:pt x="553294" y="818199"/>
                </a:lnTo>
                <a:lnTo>
                  <a:pt x="595710" y="799931"/>
                </a:lnTo>
                <a:lnTo>
                  <a:pt x="635561" y="777152"/>
                </a:lnTo>
                <a:lnTo>
                  <a:pt x="672537" y="750179"/>
                </a:lnTo>
                <a:lnTo>
                  <a:pt x="706326" y="719327"/>
                </a:lnTo>
                <a:lnTo>
                  <a:pt x="736618" y="684915"/>
                </a:lnTo>
                <a:lnTo>
                  <a:pt x="763102" y="647259"/>
                </a:lnTo>
                <a:lnTo>
                  <a:pt x="785468" y="606674"/>
                </a:lnTo>
                <a:lnTo>
                  <a:pt x="803405" y="563477"/>
                </a:lnTo>
                <a:lnTo>
                  <a:pt x="816601" y="517986"/>
                </a:lnTo>
                <a:lnTo>
                  <a:pt x="824747" y="470517"/>
                </a:lnTo>
                <a:lnTo>
                  <a:pt x="827531" y="421385"/>
                </a:lnTo>
                <a:lnTo>
                  <a:pt x="824747" y="372254"/>
                </a:lnTo>
                <a:lnTo>
                  <a:pt x="816601" y="324785"/>
                </a:lnTo>
                <a:lnTo>
                  <a:pt x="803405" y="279294"/>
                </a:lnTo>
                <a:lnTo>
                  <a:pt x="785468" y="236097"/>
                </a:lnTo>
                <a:lnTo>
                  <a:pt x="763102" y="195512"/>
                </a:lnTo>
                <a:lnTo>
                  <a:pt x="736618" y="157856"/>
                </a:lnTo>
                <a:lnTo>
                  <a:pt x="706326" y="123444"/>
                </a:lnTo>
                <a:lnTo>
                  <a:pt x="672537" y="92592"/>
                </a:lnTo>
                <a:lnTo>
                  <a:pt x="635561" y="65619"/>
                </a:lnTo>
                <a:lnTo>
                  <a:pt x="595710" y="42840"/>
                </a:lnTo>
                <a:lnTo>
                  <a:pt x="553294" y="24572"/>
                </a:lnTo>
                <a:lnTo>
                  <a:pt x="508625" y="11132"/>
                </a:lnTo>
                <a:lnTo>
                  <a:pt x="462011" y="2835"/>
                </a:lnTo>
                <a:lnTo>
                  <a:pt x="413765" y="0"/>
                </a:lnTo>
                <a:close/>
              </a:path>
            </a:pathLst>
          </a:custGeom>
          <a:solidFill>
            <a:srgbClr val="F1F1F1"/>
          </a:solidFill>
          <a:ln w="9525">
            <a:noFill/>
            <a:round/>
          </a:ln>
        </p:spPr>
        <p:txBody>
          <a:bodyPr lIns="0" tIns="0" rIns="0" bIns="0"/>
          <a:lstStyle/>
          <a:p>
            <a:endParaRPr lang="zh-CN" altLang="en-US"/>
          </a:p>
        </p:txBody>
      </p:sp>
      <p:sp>
        <p:nvSpPr>
          <p:cNvPr id="52239" name="object 16"/>
          <p:cNvSpPr/>
          <p:nvPr/>
        </p:nvSpPr>
        <p:spPr bwMode="auto">
          <a:xfrm>
            <a:off x="10439400" y="2814638"/>
            <a:ext cx="554038" cy="563562"/>
          </a:xfrm>
          <a:custGeom>
            <a:avLst/>
            <a:gdLst/>
            <a:ahLst/>
            <a:cxnLst>
              <a:cxn ang="0">
                <a:pos x="276605" y="0"/>
              </a:cxn>
              <a:cxn ang="0">
                <a:pos x="231735" y="3679"/>
              </a:cxn>
              <a:cxn ang="0">
                <a:pos x="189171" y="14331"/>
              </a:cxn>
              <a:cxn ang="0">
                <a:pos x="149482" y="31378"/>
              </a:cxn>
              <a:cxn ang="0">
                <a:pos x="113239" y="54242"/>
              </a:cxn>
              <a:cxn ang="0">
                <a:pos x="81010" y="82343"/>
              </a:cxn>
              <a:cxn ang="0">
                <a:pos x="53364" y="115104"/>
              </a:cxn>
              <a:cxn ang="0">
                <a:pos x="30871" y="151946"/>
              </a:cxn>
              <a:cxn ang="0">
                <a:pos x="14100" y="192292"/>
              </a:cxn>
              <a:cxn ang="0">
                <a:pos x="3619" y="235562"/>
              </a:cxn>
              <a:cxn ang="0">
                <a:pos x="0" y="281177"/>
              </a:cxn>
              <a:cxn ang="0">
                <a:pos x="3619" y="326793"/>
              </a:cxn>
              <a:cxn ang="0">
                <a:pos x="14100" y="370063"/>
              </a:cxn>
              <a:cxn ang="0">
                <a:pos x="30871" y="410409"/>
              </a:cxn>
              <a:cxn ang="0">
                <a:pos x="53364" y="447251"/>
              </a:cxn>
              <a:cxn ang="0">
                <a:pos x="81010" y="480012"/>
              </a:cxn>
              <a:cxn ang="0">
                <a:pos x="113239" y="508113"/>
              </a:cxn>
              <a:cxn ang="0">
                <a:pos x="149482" y="530977"/>
              </a:cxn>
              <a:cxn ang="0">
                <a:pos x="189171" y="548024"/>
              </a:cxn>
              <a:cxn ang="0">
                <a:pos x="231735" y="558676"/>
              </a:cxn>
              <a:cxn ang="0">
                <a:pos x="276605" y="562356"/>
              </a:cxn>
              <a:cxn ang="0">
                <a:pos x="321476" y="558676"/>
              </a:cxn>
              <a:cxn ang="0">
                <a:pos x="364040" y="548024"/>
              </a:cxn>
              <a:cxn ang="0">
                <a:pos x="403729" y="530977"/>
              </a:cxn>
              <a:cxn ang="0">
                <a:pos x="439972" y="508113"/>
              </a:cxn>
              <a:cxn ang="0">
                <a:pos x="472201" y="480012"/>
              </a:cxn>
              <a:cxn ang="0">
                <a:pos x="499847" y="447251"/>
              </a:cxn>
              <a:cxn ang="0">
                <a:pos x="522340" y="410409"/>
              </a:cxn>
              <a:cxn ang="0">
                <a:pos x="539111" y="370063"/>
              </a:cxn>
              <a:cxn ang="0">
                <a:pos x="549592" y="326793"/>
              </a:cxn>
              <a:cxn ang="0">
                <a:pos x="553211" y="281177"/>
              </a:cxn>
              <a:cxn ang="0">
                <a:pos x="549592" y="235562"/>
              </a:cxn>
              <a:cxn ang="0">
                <a:pos x="539111" y="192292"/>
              </a:cxn>
              <a:cxn ang="0">
                <a:pos x="522340" y="151946"/>
              </a:cxn>
              <a:cxn ang="0">
                <a:pos x="499847" y="115104"/>
              </a:cxn>
              <a:cxn ang="0">
                <a:pos x="472201" y="82343"/>
              </a:cxn>
              <a:cxn ang="0">
                <a:pos x="439972" y="54242"/>
              </a:cxn>
              <a:cxn ang="0">
                <a:pos x="403729" y="31378"/>
              </a:cxn>
              <a:cxn ang="0">
                <a:pos x="364040" y="14331"/>
              </a:cxn>
              <a:cxn ang="0">
                <a:pos x="321476" y="3679"/>
              </a:cxn>
              <a:cxn ang="0">
                <a:pos x="276605" y="0"/>
              </a:cxn>
            </a:cxnLst>
            <a:rect l="0" t="0" r="r" b="b"/>
            <a:pathLst>
              <a:path w="553720" h="562610">
                <a:moveTo>
                  <a:pt x="276605" y="0"/>
                </a:moveTo>
                <a:lnTo>
                  <a:pt x="231735" y="3679"/>
                </a:lnTo>
                <a:lnTo>
                  <a:pt x="189171" y="14331"/>
                </a:lnTo>
                <a:lnTo>
                  <a:pt x="149482" y="31378"/>
                </a:lnTo>
                <a:lnTo>
                  <a:pt x="113239" y="54242"/>
                </a:lnTo>
                <a:lnTo>
                  <a:pt x="81010" y="82343"/>
                </a:lnTo>
                <a:lnTo>
                  <a:pt x="53364" y="115104"/>
                </a:lnTo>
                <a:lnTo>
                  <a:pt x="30871" y="151946"/>
                </a:lnTo>
                <a:lnTo>
                  <a:pt x="14100" y="192292"/>
                </a:lnTo>
                <a:lnTo>
                  <a:pt x="3619" y="235562"/>
                </a:lnTo>
                <a:lnTo>
                  <a:pt x="0" y="281177"/>
                </a:lnTo>
                <a:lnTo>
                  <a:pt x="3619" y="326793"/>
                </a:lnTo>
                <a:lnTo>
                  <a:pt x="14100" y="370063"/>
                </a:lnTo>
                <a:lnTo>
                  <a:pt x="30871" y="410409"/>
                </a:lnTo>
                <a:lnTo>
                  <a:pt x="53364" y="447251"/>
                </a:lnTo>
                <a:lnTo>
                  <a:pt x="81010" y="480012"/>
                </a:lnTo>
                <a:lnTo>
                  <a:pt x="113239" y="508113"/>
                </a:lnTo>
                <a:lnTo>
                  <a:pt x="149482" y="530977"/>
                </a:lnTo>
                <a:lnTo>
                  <a:pt x="189171" y="548024"/>
                </a:lnTo>
                <a:lnTo>
                  <a:pt x="231735" y="558676"/>
                </a:lnTo>
                <a:lnTo>
                  <a:pt x="276605" y="562356"/>
                </a:lnTo>
                <a:lnTo>
                  <a:pt x="321476" y="558676"/>
                </a:lnTo>
                <a:lnTo>
                  <a:pt x="364040" y="548024"/>
                </a:lnTo>
                <a:lnTo>
                  <a:pt x="403729" y="530977"/>
                </a:lnTo>
                <a:lnTo>
                  <a:pt x="439972" y="508113"/>
                </a:lnTo>
                <a:lnTo>
                  <a:pt x="472201" y="480012"/>
                </a:lnTo>
                <a:lnTo>
                  <a:pt x="499847" y="447251"/>
                </a:lnTo>
                <a:lnTo>
                  <a:pt x="522340" y="410409"/>
                </a:lnTo>
                <a:lnTo>
                  <a:pt x="539111" y="370063"/>
                </a:lnTo>
                <a:lnTo>
                  <a:pt x="549592" y="326793"/>
                </a:lnTo>
                <a:lnTo>
                  <a:pt x="553211" y="281177"/>
                </a:lnTo>
                <a:lnTo>
                  <a:pt x="549592" y="235562"/>
                </a:lnTo>
                <a:lnTo>
                  <a:pt x="539111" y="192292"/>
                </a:lnTo>
                <a:lnTo>
                  <a:pt x="522340" y="151946"/>
                </a:lnTo>
                <a:lnTo>
                  <a:pt x="499847" y="115104"/>
                </a:lnTo>
                <a:lnTo>
                  <a:pt x="472201" y="82343"/>
                </a:lnTo>
                <a:lnTo>
                  <a:pt x="439972" y="54242"/>
                </a:lnTo>
                <a:lnTo>
                  <a:pt x="403729" y="31378"/>
                </a:lnTo>
                <a:lnTo>
                  <a:pt x="364040" y="14331"/>
                </a:lnTo>
                <a:lnTo>
                  <a:pt x="321476" y="3679"/>
                </a:lnTo>
                <a:lnTo>
                  <a:pt x="276605" y="0"/>
                </a:lnTo>
                <a:close/>
              </a:path>
            </a:pathLst>
          </a:custGeom>
          <a:solidFill>
            <a:srgbClr val="44536B"/>
          </a:solidFill>
          <a:ln w="9525">
            <a:noFill/>
            <a:round/>
          </a:ln>
        </p:spPr>
        <p:txBody>
          <a:bodyPr lIns="0" tIns="0" rIns="0" bIns="0"/>
          <a:lstStyle/>
          <a:p>
            <a:endParaRPr lang="zh-CN" altLang="en-US"/>
          </a:p>
        </p:txBody>
      </p:sp>
      <p:sp>
        <p:nvSpPr>
          <p:cNvPr id="52240" name="object 17"/>
          <p:cNvSpPr txBox="1">
            <a:spLocks noChangeArrowheads="1"/>
          </p:cNvSpPr>
          <p:nvPr/>
        </p:nvSpPr>
        <p:spPr bwMode="auto">
          <a:xfrm>
            <a:off x="10618788" y="2892425"/>
            <a:ext cx="195262" cy="392113"/>
          </a:xfrm>
          <a:prstGeom prst="rect">
            <a:avLst/>
          </a:prstGeom>
          <a:noFill/>
          <a:ln w="9525">
            <a:noFill/>
            <a:miter lim="800000"/>
          </a:ln>
        </p:spPr>
        <p:txBody>
          <a:bodyPr lIns="0" tIns="12700" rIns="0" bIns="0">
            <a:spAutoFit/>
          </a:bodyPr>
          <a:lstStyle/>
          <a:p>
            <a:pPr marL="12700">
              <a:spcBef>
                <a:spcPts val="100"/>
              </a:spcBef>
            </a:pPr>
            <a:r>
              <a:rPr lang="en-US" altLang="zh-CN" sz="2400">
                <a:solidFill>
                  <a:srgbClr val="F1F1F1"/>
                </a:solidFill>
                <a:cs typeface="Arial" panose="020B0604020202020204" pitchFamily="34" charset="0"/>
              </a:rPr>
              <a:t>4</a:t>
            </a:r>
            <a:endParaRPr lang="en-US" altLang="zh-CN" sz="2400">
              <a:cs typeface="Arial" panose="020B0604020202020204" pitchFamily="34" charset="0"/>
            </a:endParaRPr>
          </a:p>
        </p:txBody>
      </p:sp>
      <p:sp>
        <p:nvSpPr>
          <p:cNvPr id="52241" name="object 18"/>
          <p:cNvSpPr/>
          <p:nvPr/>
        </p:nvSpPr>
        <p:spPr bwMode="auto">
          <a:xfrm>
            <a:off x="9259888" y="3041650"/>
            <a:ext cx="935037"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6FAC46"/>
          </a:solidFill>
          <a:ln w="9525">
            <a:noFill/>
            <a:round/>
          </a:ln>
        </p:spPr>
        <p:txBody>
          <a:bodyPr lIns="0" tIns="0" rIns="0" bIns="0"/>
          <a:lstStyle/>
          <a:p>
            <a:endParaRPr lang="zh-CN" altLang="en-US"/>
          </a:p>
        </p:txBody>
      </p:sp>
      <p:sp>
        <p:nvSpPr>
          <p:cNvPr id="52242" name="object 19"/>
          <p:cNvSpPr/>
          <p:nvPr/>
        </p:nvSpPr>
        <p:spPr bwMode="auto">
          <a:xfrm>
            <a:off x="9313863" y="3095625"/>
            <a:ext cx="827087" cy="844550"/>
          </a:xfrm>
          <a:custGeom>
            <a:avLst/>
            <a:gdLst/>
            <a:ahLst/>
            <a:cxnLst>
              <a:cxn ang="0">
                <a:pos x="413765" y="0"/>
              </a:cxn>
              <a:cxn ang="0">
                <a:pos x="365520" y="2839"/>
              </a:cxn>
              <a:cxn ang="0">
                <a:pos x="318906" y="11147"/>
              </a:cxn>
              <a:cxn ang="0">
                <a:pos x="274237" y="24607"/>
              </a:cxn>
              <a:cxn ang="0">
                <a:pos x="231821" y="42903"/>
              </a:cxn>
              <a:cxn ang="0">
                <a:pos x="191970" y="65716"/>
              </a:cxn>
              <a:cxn ang="0">
                <a:pos x="154994" y="92732"/>
              </a:cxn>
              <a:cxn ang="0">
                <a:pos x="121205" y="123634"/>
              </a:cxn>
              <a:cxn ang="0">
                <a:pos x="90913" y="158105"/>
              </a:cxn>
              <a:cxn ang="0">
                <a:pos x="64429" y="195827"/>
              </a:cxn>
              <a:cxn ang="0">
                <a:pos x="42063" y="236486"/>
              </a:cxn>
              <a:cxn ang="0">
                <a:pos x="24126" y="279764"/>
              </a:cxn>
              <a:cxn ang="0">
                <a:pos x="10930" y="325345"/>
              </a:cxn>
              <a:cxn ang="0">
                <a:pos x="2784" y="372911"/>
              </a:cxn>
              <a:cxn ang="0">
                <a:pos x="0" y="422147"/>
              </a:cxn>
              <a:cxn ang="0">
                <a:pos x="2784" y="471384"/>
              </a:cxn>
              <a:cxn ang="0">
                <a:pos x="10930" y="518950"/>
              </a:cxn>
              <a:cxn ang="0">
                <a:pos x="24126" y="564531"/>
              </a:cxn>
              <a:cxn ang="0">
                <a:pos x="42063" y="607809"/>
              </a:cxn>
              <a:cxn ang="0">
                <a:pos x="64429" y="648468"/>
              </a:cxn>
              <a:cxn ang="0">
                <a:pos x="90913" y="686190"/>
              </a:cxn>
              <a:cxn ang="0">
                <a:pos x="121205" y="720661"/>
              </a:cxn>
              <a:cxn ang="0">
                <a:pos x="154994" y="751563"/>
              </a:cxn>
              <a:cxn ang="0">
                <a:pos x="191970" y="778579"/>
              </a:cxn>
              <a:cxn ang="0">
                <a:pos x="231821" y="801392"/>
              </a:cxn>
              <a:cxn ang="0">
                <a:pos x="274237" y="819688"/>
              </a:cxn>
              <a:cxn ang="0">
                <a:pos x="318906" y="833148"/>
              </a:cxn>
              <a:cxn ang="0">
                <a:pos x="365520" y="841456"/>
              </a:cxn>
              <a:cxn ang="0">
                <a:pos x="413765" y="844295"/>
              </a:cxn>
              <a:cxn ang="0">
                <a:pos x="462011" y="841456"/>
              </a:cxn>
              <a:cxn ang="0">
                <a:pos x="508625" y="833148"/>
              </a:cxn>
              <a:cxn ang="0">
                <a:pos x="553294" y="819688"/>
              </a:cxn>
              <a:cxn ang="0">
                <a:pos x="595710" y="801392"/>
              </a:cxn>
              <a:cxn ang="0">
                <a:pos x="635561" y="778579"/>
              </a:cxn>
              <a:cxn ang="0">
                <a:pos x="672537" y="751563"/>
              </a:cxn>
              <a:cxn ang="0">
                <a:pos x="706326" y="720661"/>
              </a:cxn>
              <a:cxn ang="0">
                <a:pos x="736618" y="686190"/>
              </a:cxn>
              <a:cxn ang="0">
                <a:pos x="763102" y="648468"/>
              </a:cxn>
              <a:cxn ang="0">
                <a:pos x="785468" y="607809"/>
              </a:cxn>
              <a:cxn ang="0">
                <a:pos x="803405" y="564531"/>
              </a:cxn>
              <a:cxn ang="0">
                <a:pos x="816601" y="518950"/>
              </a:cxn>
              <a:cxn ang="0">
                <a:pos x="824747" y="471384"/>
              </a:cxn>
              <a:cxn ang="0">
                <a:pos x="827531" y="422147"/>
              </a:cxn>
              <a:cxn ang="0">
                <a:pos x="824747" y="372911"/>
              </a:cxn>
              <a:cxn ang="0">
                <a:pos x="816601" y="325345"/>
              </a:cxn>
              <a:cxn ang="0">
                <a:pos x="803405" y="279764"/>
              </a:cxn>
              <a:cxn ang="0">
                <a:pos x="785468" y="236486"/>
              </a:cxn>
              <a:cxn ang="0">
                <a:pos x="763102" y="195827"/>
              </a:cxn>
              <a:cxn ang="0">
                <a:pos x="736618" y="158105"/>
              </a:cxn>
              <a:cxn ang="0">
                <a:pos x="706326" y="123634"/>
              </a:cxn>
              <a:cxn ang="0">
                <a:pos x="672537" y="92732"/>
              </a:cxn>
              <a:cxn ang="0">
                <a:pos x="635561" y="65716"/>
              </a:cxn>
              <a:cxn ang="0">
                <a:pos x="595710" y="42903"/>
              </a:cxn>
              <a:cxn ang="0">
                <a:pos x="553294" y="24607"/>
              </a:cxn>
              <a:cxn ang="0">
                <a:pos x="508625" y="11147"/>
              </a:cxn>
              <a:cxn ang="0">
                <a:pos x="462011" y="2839"/>
              </a:cxn>
              <a:cxn ang="0">
                <a:pos x="413765" y="0"/>
              </a:cxn>
            </a:cxnLst>
            <a:rect l="0" t="0" r="r" b="b"/>
            <a:pathLst>
              <a:path w="828040" h="844550">
                <a:moveTo>
                  <a:pt x="413765" y="0"/>
                </a:moveTo>
                <a:lnTo>
                  <a:pt x="365520" y="2839"/>
                </a:lnTo>
                <a:lnTo>
                  <a:pt x="318906" y="11147"/>
                </a:lnTo>
                <a:lnTo>
                  <a:pt x="274237" y="24607"/>
                </a:lnTo>
                <a:lnTo>
                  <a:pt x="231821" y="42903"/>
                </a:lnTo>
                <a:lnTo>
                  <a:pt x="191970" y="65716"/>
                </a:lnTo>
                <a:lnTo>
                  <a:pt x="154994" y="92732"/>
                </a:lnTo>
                <a:lnTo>
                  <a:pt x="121205" y="123634"/>
                </a:lnTo>
                <a:lnTo>
                  <a:pt x="90913" y="158105"/>
                </a:lnTo>
                <a:lnTo>
                  <a:pt x="64429" y="195827"/>
                </a:lnTo>
                <a:lnTo>
                  <a:pt x="42063" y="236486"/>
                </a:lnTo>
                <a:lnTo>
                  <a:pt x="24126" y="279764"/>
                </a:lnTo>
                <a:lnTo>
                  <a:pt x="10930" y="325345"/>
                </a:lnTo>
                <a:lnTo>
                  <a:pt x="2784" y="372911"/>
                </a:lnTo>
                <a:lnTo>
                  <a:pt x="0" y="422147"/>
                </a:lnTo>
                <a:lnTo>
                  <a:pt x="2784" y="471384"/>
                </a:lnTo>
                <a:lnTo>
                  <a:pt x="10930" y="518950"/>
                </a:lnTo>
                <a:lnTo>
                  <a:pt x="24126" y="564531"/>
                </a:lnTo>
                <a:lnTo>
                  <a:pt x="42063" y="607809"/>
                </a:lnTo>
                <a:lnTo>
                  <a:pt x="64429" y="648468"/>
                </a:lnTo>
                <a:lnTo>
                  <a:pt x="90913" y="686190"/>
                </a:lnTo>
                <a:lnTo>
                  <a:pt x="121205" y="720661"/>
                </a:lnTo>
                <a:lnTo>
                  <a:pt x="154994" y="751563"/>
                </a:lnTo>
                <a:lnTo>
                  <a:pt x="191970" y="778579"/>
                </a:lnTo>
                <a:lnTo>
                  <a:pt x="231821" y="801392"/>
                </a:lnTo>
                <a:lnTo>
                  <a:pt x="274237" y="819688"/>
                </a:lnTo>
                <a:lnTo>
                  <a:pt x="318906" y="833148"/>
                </a:lnTo>
                <a:lnTo>
                  <a:pt x="365520" y="841456"/>
                </a:lnTo>
                <a:lnTo>
                  <a:pt x="413765" y="844295"/>
                </a:lnTo>
                <a:lnTo>
                  <a:pt x="462011" y="841456"/>
                </a:lnTo>
                <a:lnTo>
                  <a:pt x="508625" y="833148"/>
                </a:lnTo>
                <a:lnTo>
                  <a:pt x="553294" y="819688"/>
                </a:lnTo>
                <a:lnTo>
                  <a:pt x="595710" y="801392"/>
                </a:lnTo>
                <a:lnTo>
                  <a:pt x="635561" y="778579"/>
                </a:lnTo>
                <a:lnTo>
                  <a:pt x="672537" y="751563"/>
                </a:lnTo>
                <a:lnTo>
                  <a:pt x="706326" y="720661"/>
                </a:lnTo>
                <a:lnTo>
                  <a:pt x="736618" y="686190"/>
                </a:lnTo>
                <a:lnTo>
                  <a:pt x="763102" y="648468"/>
                </a:lnTo>
                <a:lnTo>
                  <a:pt x="785468" y="607809"/>
                </a:lnTo>
                <a:lnTo>
                  <a:pt x="803405" y="564531"/>
                </a:lnTo>
                <a:lnTo>
                  <a:pt x="816601" y="518950"/>
                </a:lnTo>
                <a:lnTo>
                  <a:pt x="824747" y="471384"/>
                </a:lnTo>
                <a:lnTo>
                  <a:pt x="827531" y="422147"/>
                </a:lnTo>
                <a:lnTo>
                  <a:pt x="824747" y="372911"/>
                </a:lnTo>
                <a:lnTo>
                  <a:pt x="816601" y="325345"/>
                </a:lnTo>
                <a:lnTo>
                  <a:pt x="803405" y="279764"/>
                </a:lnTo>
                <a:lnTo>
                  <a:pt x="785468" y="236486"/>
                </a:lnTo>
                <a:lnTo>
                  <a:pt x="763102" y="195827"/>
                </a:lnTo>
                <a:lnTo>
                  <a:pt x="736618" y="158105"/>
                </a:lnTo>
                <a:lnTo>
                  <a:pt x="706326" y="123634"/>
                </a:lnTo>
                <a:lnTo>
                  <a:pt x="672537" y="92732"/>
                </a:lnTo>
                <a:lnTo>
                  <a:pt x="635561" y="65716"/>
                </a:lnTo>
                <a:lnTo>
                  <a:pt x="595710" y="42903"/>
                </a:lnTo>
                <a:lnTo>
                  <a:pt x="553294" y="24607"/>
                </a:lnTo>
                <a:lnTo>
                  <a:pt x="508625" y="11147"/>
                </a:lnTo>
                <a:lnTo>
                  <a:pt x="462011" y="2839"/>
                </a:lnTo>
                <a:lnTo>
                  <a:pt x="413765" y="0"/>
                </a:lnTo>
                <a:close/>
              </a:path>
            </a:pathLst>
          </a:custGeom>
          <a:solidFill>
            <a:srgbClr val="F1F1F1"/>
          </a:solidFill>
          <a:ln w="9525">
            <a:noFill/>
            <a:round/>
          </a:ln>
        </p:spPr>
        <p:txBody>
          <a:bodyPr lIns="0" tIns="0" rIns="0" bIns="0"/>
          <a:lstStyle/>
          <a:p>
            <a:endParaRPr lang="zh-CN" altLang="en-US"/>
          </a:p>
        </p:txBody>
      </p:sp>
      <p:sp>
        <p:nvSpPr>
          <p:cNvPr id="52243" name="object 20"/>
          <p:cNvSpPr/>
          <p:nvPr/>
        </p:nvSpPr>
        <p:spPr bwMode="auto">
          <a:xfrm>
            <a:off x="9450388" y="3235325"/>
            <a:ext cx="554037" cy="563563"/>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39"/>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1" y="281939"/>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39"/>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1" y="281939"/>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6FAC46"/>
          </a:solidFill>
          <a:ln w="9525">
            <a:noFill/>
            <a:round/>
          </a:ln>
        </p:spPr>
        <p:txBody>
          <a:bodyPr lIns="0" tIns="0" rIns="0" bIns="0"/>
          <a:lstStyle/>
          <a:p>
            <a:endParaRPr lang="zh-CN" altLang="en-US"/>
          </a:p>
        </p:txBody>
      </p:sp>
      <p:sp>
        <p:nvSpPr>
          <p:cNvPr id="21" name="object 21"/>
          <p:cNvSpPr txBox="1"/>
          <p:nvPr/>
        </p:nvSpPr>
        <p:spPr>
          <a:xfrm>
            <a:off x="9629775" y="3314700"/>
            <a:ext cx="195263" cy="392113"/>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3</a:t>
            </a:r>
            <a:endParaRPr sz="2400">
              <a:latin typeface="Arial" panose="020B0604020202020204"/>
              <a:ea typeface="宋体" panose="02010600030101010101" pitchFamily="2" charset="-122"/>
              <a:cs typeface="Arial" panose="020B0604020202020204"/>
            </a:endParaRPr>
          </a:p>
        </p:txBody>
      </p:sp>
      <p:sp>
        <p:nvSpPr>
          <p:cNvPr id="52245" name="object 22"/>
          <p:cNvSpPr/>
          <p:nvPr/>
        </p:nvSpPr>
        <p:spPr bwMode="auto">
          <a:xfrm>
            <a:off x="8264525" y="3462338"/>
            <a:ext cx="936625" cy="952500"/>
          </a:xfrm>
          <a:custGeom>
            <a:avLst/>
            <a:gdLst/>
            <a:ahLst/>
            <a:cxnLst>
              <a:cxn ang="0">
                <a:pos x="420023" y="2458"/>
              </a:cxn>
              <a:cxn ang="0">
                <a:pos x="328720" y="21411"/>
              </a:cxn>
              <a:cxn ang="0">
                <a:pos x="244832" y="57482"/>
              </a:cxn>
              <a:cxn ang="0">
                <a:pos x="170240" y="108755"/>
              </a:cxn>
              <a:cxn ang="0">
                <a:pos x="106822" y="173314"/>
              </a:cxn>
              <a:cxn ang="0">
                <a:pos x="56459" y="249244"/>
              </a:cxn>
              <a:cxn ang="0">
                <a:pos x="21030" y="334631"/>
              </a:cxn>
              <a:cxn ang="0">
                <a:pos x="2415" y="427557"/>
              </a:cxn>
              <a:cxn ang="0">
                <a:pos x="2415" y="524942"/>
              </a:cxn>
              <a:cxn ang="0">
                <a:pos x="21030" y="617868"/>
              </a:cxn>
              <a:cxn ang="0">
                <a:pos x="56459" y="703255"/>
              </a:cxn>
              <a:cxn ang="0">
                <a:pos x="106822" y="779185"/>
              </a:cxn>
              <a:cxn ang="0">
                <a:pos x="170240" y="843744"/>
              </a:cxn>
              <a:cxn ang="0">
                <a:pos x="244832" y="895017"/>
              </a:cxn>
              <a:cxn ang="0">
                <a:pos x="328720" y="931088"/>
              </a:cxn>
              <a:cxn ang="0">
                <a:pos x="420023" y="950041"/>
              </a:cxn>
              <a:cxn ang="0">
                <a:pos x="515712" y="950041"/>
              </a:cxn>
              <a:cxn ang="0">
                <a:pos x="607015" y="931088"/>
              </a:cxn>
              <a:cxn ang="0">
                <a:pos x="690903" y="895017"/>
              </a:cxn>
              <a:cxn ang="0">
                <a:pos x="765495" y="843744"/>
              </a:cxn>
              <a:cxn ang="0">
                <a:pos x="828913" y="779185"/>
              </a:cxn>
              <a:cxn ang="0">
                <a:pos x="879276" y="703255"/>
              </a:cxn>
              <a:cxn ang="0">
                <a:pos x="914705" y="617868"/>
              </a:cxn>
              <a:cxn ang="0">
                <a:pos x="933320" y="524942"/>
              </a:cxn>
              <a:cxn ang="0">
                <a:pos x="933320" y="427557"/>
              </a:cxn>
              <a:cxn ang="0">
                <a:pos x="914705" y="334631"/>
              </a:cxn>
              <a:cxn ang="0">
                <a:pos x="879276" y="249244"/>
              </a:cxn>
              <a:cxn ang="0">
                <a:pos x="828913" y="173314"/>
              </a:cxn>
              <a:cxn ang="0">
                <a:pos x="765495" y="108755"/>
              </a:cxn>
              <a:cxn ang="0">
                <a:pos x="690903" y="57482"/>
              </a:cxn>
              <a:cxn ang="0">
                <a:pos x="607015" y="21411"/>
              </a:cxn>
              <a:cxn ang="0">
                <a:pos x="515712" y="2458"/>
              </a:cxn>
            </a:cxnLst>
            <a:rect l="0" t="0" r="r" b="b"/>
            <a:pathLst>
              <a:path w="935990" h="952500">
                <a:moveTo>
                  <a:pt x="467868" y="0"/>
                </a:moveTo>
                <a:lnTo>
                  <a:pt x="420023" y="2458"/>
                </a:lnTo>
                <a:lnTo>
                  <a:pt x="373562" y="9676"/>
                </a:lnTo>
                <a:lnTo>
                  <a:pt x="328720" y="21411"/>
                </a:lnTo>
                <a:lnTo>
                  <a:pt x="285732" y="37427"/>
                </a:lnTo>
                <a:lnTo>
                  <a:pt x="244832" y="57482"/>
                </a:lnTo>
                <a:lnTo>
                  <a:pt x="206257" y="81338"/>
                </a:lnTo>
                <a:lnTo>
                  <a:pt x="170240" y="108755"/>
                </a:lnTo>
                <a:lnTo>
                  <a:pt x="137017" y="139493"/>
                </a:lnTo>
                <a:lnTo>
                  <a:pt x="106822" y="173314"/>
                </a:lnTo>
                <a:lnTo>
                  <a:pt x="79891" y="209977"/>
                </a:lnTo>
                <a:lnTo>
                  <a:pt x="56459" y="249244"/>
                </a:lnTo>
                <a:lnTo>
                  <a:pt x="36760" y="290875"/>
                </a:lnTo>
                <a:lnTo>
                  <a:pt x="21030" y="334631"/>
                </a:lnTo>
                <a:lnTo>
                  <a:pt x="9503" y="380271"/>
                </a:lnTo>
                <a:lnTo>
                  <a:pt x="2415" y="427557"/>
                </a:lnTo>
                <a:lnTo>
                  <a:pt x="0" y="476250"/>
                </a:lnTo>
                <a:lnTo>
                  <a:pt x="2415" y="524942"/>
                </a:lnTo>
                <a:lnTo>
                  <a:pt x="9503" y="572228"/>
                </a:lnTo>
                <a:lnTo>
                  <a:pt x="21030" y="617868"/>
                </a:lnTo>
                <a:lnTo>
                  <a:pt x="36760" y="661624"/>
                </a:lnTo>
                <a:lnTo>
                  <a:pt x="56459" y="703255"/>
                </a:lnTo>
                <a:lnTo>
                  <a:pt x="79891" y="742522"/>
                </a:lnTo>
                <a:lnTo>
                  <a:pt x="106822" y="779185"/>
                </a:lnTo>
                <a:lnTo>
                  <a:pt x="137017" y="813006"/>
                </a:lnTo>
                <a:lnTo>
                  <a:pt x="170240" y="843744"/>
                </a:lnTo>
                <a:lnTo>
                  <a:pt x="206257" y="871161"/>
                </a:lnTo>
                <a:lnTo>
                  <a:pt x="244832" y="895017"/>
                </a:lnTo>
                <a:lnTo>
                  <a:pt x="285732" y="915072"/>
                </a:lnTo>
                <a:lnTo>
                  <a:pt x="328720" y="931088"/>
                </a:lnTo>
                <a:lnTo>
                  <a:pt x="373562" y="942823"/>
                </a:lnTo>
                <a:lnTo>
                  <a:pt x="420023" y="950041"/>
                </a:lnTo>
                <a:lnTo>
                  <a:pt x="467868" y="952500"/>
                </a:lnTo>
                <a:lnTo>
                  <a:pt x="515712" y="950041"/>
                </a:lnTo>
                <a:lnTo>
                  <a:pt x="562173" y="942823"/>
                </a:lnTo>
                <a:lnTo>
                  <a:pt x="607015" y="931088"/>
                </a:lnTo>
                <a:lnTo>
                  <a:pt x="650003" y="915072"/>
                </a:lnTo>
                <a:lnTo>
                  <a:pt x="690903" y="895017"/>
                </a:lnTo>
                <a:lnTo>
                  <a:pt x="729478" y="871161"/>
                </a:lnTo>
                <a:lnTo>
                  <a:pt x="765495" y="843744"/>
                </a:lnTo>
                <a:lnTo>
                  <a:pt x="798718" y="813006"/>
                </a:lnTo>
                <a:lnTo>
                  <a:pt x="828913" y="779185"/>
                </a:lnTo>
                <a:lnTo>
                  <a:pt x="855844" y="742522"/>
                </a:lnTo>
                <a:lnTo>
                  <a:pt x="879276" y="703255"/>
                </a:lnTo>
                <a:lnTo>
                  <a:pt x="898975" y="661624"/>
                </a:lnTo>
                <a:lnTo>
                  <a:pt x="914705" y="617868"/>
                </a:lnTo>
                <a:lnTo>
                  <a:pt x="926232" y="572228"/>
                </a:lnTo>
                <a:lnTo>
                  <a:pt x="933320" y="524942"/>
                </a:lnTo>
                <a:lnTo>
                  <a:pt x="935736" y="476250"/>
                </a:lnTo>
                <a:lnTo>
                  <a:pt x="933320" y="427557"/>
                </a:lnTo>
                <a:lnTo>
                  <a:pt x="926232" y="380271"/>
                </a:lnTo>
                <a:lnTo>
                  <a:pt x="914705" y="334631"/>
                </a:lnTo>
                <a:lnTo>
                  <a:pt x="898975" y="290875"/>
                </a:lnTo>
                <a:lnTo>
                  <a:pt x="879276" y="249244"/>
                </a:lnTo>
                <a:lnTo>
                  <a:pt x="855844" y="209977"/>
                </a:lnTo>
                <a:lnTo>
                  <a:pt x="828913" y="173314"/>
                </a:lnTo>
                <a:lnTo>
                  <a:pt x="798718" y="139493"/>
                </a:lnTo>
                <a:lnTo>
                  <a:pt x="765495" y="108755"/>
                </a:lnTo>
                <a:lnTo>
                  <a:pt x="729478" y="81338"/>
                </a:lnTo>
                <a:lnTo>
                  <a:pt x="690903" y="57482"/>
                </a:lnTo>
                <a:lnTo>
                  <a:pt x="650003" y="37427"/>
                </a:lnTo>
                <a:lnTo>
                  <a:pt x="607015" y="21411"/>
                </a:lnTo>
                <a:lnTo>
                  <a:pt x="562173" y="9676"/>
                </a:lnTo>
                <a:lnTo>
                  <a:pt x="515712" y="2458"/>
                </a:lnTo>
                <a:lnTo>
                  <a:pt x="467868" y="0"/>
                </a:lnTo>
                <a:close/>
              </a:path>
            </a:pathLst>
          </a:custGeom>
          <a:solidFill>
            <a:srgbClr val="D14552"/>
          </a:solidFill>
          <a:ln w="9525">
            <a:noFill/>
            <a:round/>
          </a:ln>
        </p:spPr>
        <p:txBody>
          <a:bodyPr lIns="0" tIns="0" rIns="0" bIns="0"/>
          <a:lstStyle/>
          <a:p>
            <a:endParaRPr lang="zh-CN" altLang="en-US"/>
          </a:p>
        </p:txBody>
      </p:sp>
      <p:sp>
        <p:nvSpPr>
          <p:cNvPr id="52246" name="object 23"/>
          <p:cNvSpPr/>
          <p:nvPr/>
        </p:nvSpPr>
        <p:spPr bwMode="auto">
          <a:xfrm>
            <a:off x="8318500" y="3517900"/>
            <a:ext cx="828675" cy="842963"/>
          </a:xfrm>
          <a:custGeom>
            <a:avLst/>
            <a:gdLst/>
            <a:ahLst/>
            <a:cxnLst>
              <a:cxn ang="0">
                <a:pos x="414527" y="0"/>
              </a:cxn>
              <a:cxn ang="0">
                <a:pos x="366177" y="2835"/>
              </a:cxn>
              <a:cxn ang="0">
                <a:pos x="319466" y="11132"/>
              </a:cxn>
              <a:cxn ang="0">
                <a:pos x="274707" y="24572"/>
              </a:cxn>
              <a:cxn ang="0">
                <a:pos x="232210" y="42840"/>
              </a:cxn>
              <a:cxn ang="0">
                <a:pos x="192285" y="65619"/>
              </a:cxn>
              <a:cxn ang="0">
                <a:pos x="155243" y="92592"/>
              </a:cxn>
              <a:cxn ang="0">
                <a:pos x="121396" y="123444"/>
              </a:cxn>
              <a:cxn ang="0">
                <a:pos x="91053" y="157856"/>
              </a:cxn>
              <a:cxn ang="0">
                <a:pos x="64526" y="195512"/>
              </a:cxn>
              <a:cxn ang="0">
                <a:pos x="42125" y="236097"/>
              </a:cxn>
              <a:cxn ang="0">
                <a:pos x="24161" y="279294"/>
              </a:cxn>
              <a:cxn ang="0">
                <a:pos x="10945" y="324785"/>
              </a:cxn>
              <a:cxn ang="0">
                <a:pos x="2788" y="372254"/>
              </a:cxn>
              <a:cxn ang="0">
                <a:pos x="0" y="421386"/>
              </a:cxn>
              <a:cxn ang="0">
                <a:pos x="2788" y="470517"/>
              </a:cxn>
              <a:cxn ang="0">
                <a:pos x="10945" y="517986"/>
              </a:cxn>
              <a:cxn ang="0">
                <a:pos x="24161" y="563477"/>
              </a:cxn>
              <a:cxn ang="0">
                <a:pos x="42125" y="606674"/>
              </a:cxn>
              <a:cxn ang="0">
                <a:pos x="64526" y="647259"/>
              </a:cxn>
              <a:cxn ang="0">
                <a:pos x="91053" y="684915"/>
              </a:cxn>
              <a:cxn ang="0">
                <a:pos x="121396" y="719328"/>
              </a:cxn>
              <a:cxn ang="0">
                <a:pos x="155243" y="750179"/>
              </a:cxn>
              <a:cxn ang="0">
                <a:pos x="192285" y="777152"/>
              </a:cxn>
              <a:cxn ang="0">
                <a:pos x="232210" y="799931"/>
              </a:cxn>
              <a:cxn ang="0">
                <a:pos x="274707" y="818199"/>
              </a:cxn>
              <a:cxn ang="0">
                <a:pos x="319466" y="831639"/>
              </a:cxn>
              <a:cxn ang="0">
                <a:pos x="366177" y="839936"/>
              </a:cxn>
              <a:cxn ang="0">
                <a:pos x="414527" y="842772"/>
              </a:cxn>
              <a:cxn ang="0">
                <a:pos x="462878" y="839936"/>
              </a:cxn>
              <a:cxn ang="0">
                <a:pos x="509589" y="831639"/>
              </a:cxn>
              <a:cxn ang="0">
                <a:pos x="554348" y="818199"/>
              </a:cxn>
              <a:cxn ang="0">
                <a:pos x="596845" y="799931"/>
              </a:cxn>
              <a:cxn ang="0">
                <a:pos x="636770" y="777152"/>
              </a:cxn>
              <a:cxn ang="0">
                <a:pos x="673812" y="750179"/>
              </a:cxn>
              <a:cxn ang="0">
                <a:pos x="707659" y="719328"/>
              </a:cxn>
              <a:cxn ang="0">
                <a:pos x="738002" y="684915"/>
              </a:cxn>
              <a:cxn ang="0">
                <a:pos x="764529" y="647259"/>
              </a:cxn>
              <a:cxn ang="0">
                <a:pos x="786930" y="606674"/>
              </a:cxn>
              <a:cxn ang="0">
                <a:pos x="804894" y="563477"/>
              </a:cxn>
              <a:cxn ang="0">
                <a:pos x="818110" y="517986"/>
              </a:cxn>
              <a:cxn ang="0">
                <a:pos x="826267" y="470517"/>
              </a:cxn>
              <a:cxn ang="0">
                <a:pos x="829055" y="421386"/>
              </a:cxn>
              <a:cxn ang="0">
                <a:pos x="826267" y="372254"/>
              </a:cxn>
              <a:cxn ang="0">
                <a:pos x="818110" y="324785"/>
              </a:cxn>
              <a:cxn ang="0">
                <a:pos x="804894" y="279294"/>
              </a:cxn>
              <a:cxn ang="0">
                <a:pos x="786930" y="236097"/>
              </a:cxn>
              <a:cxn ang="0">
                <a:pos x="764529" y="195512"/>
              </a:cxn>
              <a:cxn ang="0">
                <a:pos x="738002" y="157856"/>
              </a:cxn>
              <a:cxn ang="0">
                <a:pos x="707659" y="123444"/>
              </a:cxn>
              <a:cxn ang="0">
                <a:pos x="673812" y="92592"/>
              </a:cxn>
              <a:cxn ang="0">
                <a:pos x="636770" y="65619"/>
              </a:cxn>
              <a:cxn ang="0">
                <a:pos x="596845" y="42840"/>
              </a:cxn>
              <a:cxn ang="0">
                <a:pos x="554348" y="24572"/>
              </a:cxn>
              <a:cxn ang="0">
                <a:pos x="509589" y="11132"/>
              </a:cxn>
              <a:cxn ang="0">
                <a:pos x="462878" y="2835"/>
              </a:cxn>
              <a:cxn ang="0">
                <a:pos x="414527" y="0"/>
              </a:cxn>
            </a:cxnLst>
            <a:rect l="0" t="0" r="r" b="b"/>
            <a:pathLst>
              <a:path w="829309" h="843279">
                <a:moveTo>
                  <a:pt x="414527" y="0"/>
                </a:moveTo>
                <a:lnTo>
                  <a:pt x="366177" y="2835"/>
                </a:lnTo>
                <a:lnTo>
                  <a:pt x="319466" y="11132"/>
                </a:lnTo>
                <a:lnTo>
                  <a:pt x="274707" y="24572"/>
                </a:lnTo>
                <a:lnTo>
                  <a:pt x="232210" y="42840"/>
                </a:lnTo>
                <a:lnTo>
                  <a:pt x="192285" y="65619"/>
                </a:lnTo>
                <a:lnTo>
                  <a:pt x="155243" y="92592"/>
                </a:lnTo>
                <a:lnTo>
                  <a:pt x="121396" y="123444"/>
                </a:lnTo>
                <a:lnTo>
                  <a:pt x="91053" y="157856"/>
                </a:lnTo>
                <a:lnTo>
                  <a:pt x="64526" y="195512"/>
                </a:lnTo>
                <a:lnTo>
                  <a:pt x="42125" y="236097"/>
                </a:lnTo>
                <a:lnTo>
                  <a:pt x="24161" y="279294"/>
                </a:lnTo>
                <a:lnTo>
                  <a:pt x="10945" y="324785"/>
                </a:lnTo>
                <a:lnTo>
                  <a:pt x="2788" y="372254"/>
                </a:lnTo>
                <a:lnTo>
                  <a:pt x="0" y="421386"/>
                </a:lnTo>
                <a:lnTo>
                  <a:pt x="2788" y="470517"/>
                </a:lnTo>
                <a:lnTo>
                  <a:pt x="10945" y="517986"/>
                </a:lnTo>
                <a:lnTo>
                  <a:pt x="24161" y="563477"/>
                </a:lnTo>
                <a:lnTo>
                  <a:pt x="42125" y="606674"/>
                </a:lnTo>
                <a:lnTo>
                  <a:pt x="64526" y="647259"/>
                </a:lnTo>
                <a:lnTo>
                  <a:pt x="91053" y="684915"/>
                </a:lnTo>
                <a:lnTo>
                  <a:pt x="121396" y="719328"/>
                </a:lnTo>
                <a:lnTo>
                  <a:pt x="155243" y="750179"/>
                </a:lnTo>
                <a:lnTo>
                  <a:pt x="192285" y="777152"/>
                </a:lnTo>
                <a:lnTo>
                  <a:pt x="232210" y="799931"/>
                </a:lnTo>
                <a:lnTo>
                  <a:pt x="274707" y="818199"/>
                </a:lnTo>
                <a:lnTo>
                  <a:pt x="319466" y="831639"/>
                </a:lnTo>
                <a:lnTo>
                  <a:pt x="366177" y="839936"/>
                </a:lnTo>
                <a:lnTo>
                  <a:pt x="414527" y="842772"/>
                </a:lnTo>
                <a:lnTo>
                  <a:pt x="462878" y="839936"/>
                </a:lnTo>
                <a:lnTo>
                  <a:pt x="509589" y="831639"/>
                </a:lnTo>
                <a:lnTo>
                  <a:pt x="554348" y="818199"/>
                </a:lnTo>
                <a:lnTo>
                  <a:pt x="596845" y="799931"/>
                </a:lnTo>
                <a:lnTo>
                  <a:pt x="636770" y="777152"/>
                </a:lnTo>
                <a:lnTo>
                  <a:pt x="673812" y="750179"/>
                </a:lnTo>
                <a:lnTo>
                  <a:pt x="707659" y="719328"/>
                </a:lnTo>
                <a:lnTo>
                  <a:pt x="738002" y="684915"/>
                </a:lnTo>
                <a:lnTo>
                  <a:pt x="764529" y="647259"/>
                </a:lnTo>
                <a:lnTo>
                  <a:pt x="786930" y="606674"/>
                </a:lnTo>
                <a:lnTo>
                  <a:pt x="804894" y="563477"/>
                </a:lnTo>
                <a:lnTo>
                  <a:pt x="818110" y="517986"/>
                </a:lnTo>
                <a:lnTo>
                  <a:pt x="826267" y="470517"/>
                </a:lnTo>
                <a:lnTo>
                  <a:pt x="829055" y="421386"/>
                </a:lnTo>
                <a:lnTo>
                  <a:pt x="826267" y="372254"/>
                </a:lnTo>
                <a:lnTo>
                  <a:pt x="818110" y="324785"/>
                </a:lnTo>
                <a:lnTo>
                  <a:pt x="804894" y="279294"/>
                </a:lnTo>
                <a:lnTo>
                  <a:pt x="786930" y="236097"/>
                </a:lnTo>
                <a:lnTo>
                  <a:pt x="764529" y="195512"/>
                </a:lnTo>
                <a:lnTo>
                  <a:pt x="738002" y="157856"/>
                </a:lnTo>
                <a:lnTo>
                  <a:pt x="707659" y="123444"/>
                </a:lnTo>
                <a:lnTo>
                  <a:pt x="673812" y="92592"/>
                </a:lnTo>
                <a:lnTo>
                  <a:pt x="636770" y="65619"/>
                </a:lnTo>
                <a:lnTo>
                  <a:pt x="596845" y="42840"/>
                </a:lnTo>
                <a:lnTo>
                  <a:pt x="554348" y="24572"/>
                </a:lnTo>
                <a:lnTo>
                  <a:pt x="509589" y="11132"/>
                </a:lnTo>
                <a:lnTo>
                  <a:pt x="462878" y="2835"/>
                </a:lnTo>
                <a:lnTo>
                  <a:pt x="414527" y="0"/>
                </a:lnTo>
                <a:close/>
              </a:path>
            </a:pathLst>
          </a:custGeom>
          <a:solidFill>
            <a:srgbClr val="F1F1F1"/>
          </a:solidFill>
          <a:ln w="9525">
            <a:noFill/>
            <a:round/>
          </a:ln>
        </p:spPr>
        <p:txBody>
          <a:bodyPr lIns="0" tIns="0" rIns="0" bIns="0"/>
          <a:lstStyle/>
          <a:p>
            <a:endParaRPr lang="zh-CN" altLang="en-US"/>
          </a:p>
        </p:txBody>
      </p:sp>
      <p:sp>
        <p:nvSpPr>
          <p:cNvPr id="52247" name="object 24"/>
          <p:cNvSpPr/>
          <p:nvPr/>
        </p:nvSpPr>
        <p:spPr bwMode="auto">
          <a:xfrm>
            <a:off x="8456613" y="3657600"/>
            <a:ext cx="554037" cy="563563"/>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39"/>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2" y="281939"/>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39"/>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2" y="281939"/>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D14552"/>
          </a:solidFill>
          <a:ln w="9525">
            <a:noFill/>
            <a:round/>
          </a:ln>
        </p:spPr>
        <p:txBody>
          <a:bodyPr lIns="0" tIns="0" rIns="0" bIns="0"/>
          <a:lstStyle/>
          <a:p>
            <a:endParaRPr lang="zh-CN" altLang="en-US"/>
          </a:p>
        </p:txBody>
      </p:sp>
      <p:sp>
        <p:nvSpPr>
          <p:cNvPr id="52248" name="object 25"/>
          <p:cNvSpPr/>
          <p:nvPr/>
        </p:nvSpPr>
        <p:spPr bwMode="auto">
          <a:xfrm>
            <a:off x="7278688" y="3995738"/>
            <a:ext cx="935037"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A4A4A4"/>
          </a:solidFill>
          <a:ln w="9525">
            <a:noFill/>
            <a:round/>
          </a:ln>
        </p:spPr>
        <p:txBody>
          <a:bodyPr lIns="0" tIns="0" rIns="0" bIns="0"/>
          <a:lstStyle/>
          <a:p>
            <a:endParaRPr lang="zh-CN" altLang="en-US"/>
          </a:p>
        </p:txBody>
      </p:sp>
      <p:sp>
        <p:nvSpPr>
          <p:cNvPr id="52249" name="object 26"/>
          <p:cNvSpPr/>
          <p:nvPr/>
        </p:nvSpPr>
        <p:spPr bwMode="auto">
          <a:xfrm>
            <a:off x="7332663" y="4049713"/>
            <a:ext cx="827087" cy="844550"/>
          </a:xfrm>
          <a:custGeom>
            <a:avLst/>
            <a:gdLst/>
            <a:ahLst/>
            <a:cxnLst>
              <a:cxn ang="0">
                <a:pos x="413765" y="0"/>
              </a:cxn>
              <a:cxn ang="0">
                <a:pos x="365520" y="2839"/>
              </a:cxn>
              <a:cxn ang="0">
                <a:pos x="318906" y="11147"/>
              </a:cxn>
              <a:cxn ang="0">
                <a:pos x="274237" y="24607"/>
              </a:cxn>
              <a:cxn ang="0">
                <a:pos x="231821" y="42903"/>
              </a:cxn>
              <a:cxn ang="0">
                <a:pos x="191970" y="65716"/>
              </a:cxn>
              <a:cxn ang="0">
                <a:pos x="154994" y="92732"/>
              </a:cxn>
              <a:cxn ang="0">
                <a:pos x="121205" y="123634"/>
              </a:cxn>
              <a:cxn ang="0">
                <a:pos x="90913" y="158105"/>
              </a:cxn>
              <a:cxn ang="0">
                <a:pos x="64429" y="195827"/>
              </a:cxn>
              <a:cxn ang="0">
                <a:pos x="42063" y="236486"/>
              </a:cxn>
              <a:cxn ang="0">
                <a:pos x="24126" y="279764"/>
              </a:cxn>
              <a:cxn ang="0">
                <a:pos x="10930" y="325345"/>
              </a:cxn>
              <a:cxn ang="0">
                <a:pos x="2784" y="372911"/>
              </a:cxn>
              <a:cxn ang="0">
                <a:pos x="0" y="422147"/>
              </a:cxn>
              <a:cxn ang="0">
                <a:pos x="2784" y="471384"/>
              </a:cxn>
              <a:cxn ang="0">
                <a:pos x="10930" y="518950"/>
              </a:cxn>
              <a:cxn ang="0">
                <a:pos x="24126" y="564531"/>
              </a:cxn>
              <a:cxn ang="0">
                <a:pos x="42063" y="607809"/>
              </a:cxn>
              <a:cxn ang="0">
                <a:pos x="64429" y="648468"/>
              </a:cxn>
              <a:cxn ang="0">
                <a:pos x="90913" y="686190"/>
              </a:cxn>
              <a:cxn ang="0">
                <a:pos x="121205" y="720661"/>
              </a:cxn>
              <a:cxn ang="0">
                <a:pos x="154994" y="751563"/>
              </a:cxn>
              <a:cxn ang="0">
                <a:pos x="191970" y="778579"/>
              </a:cxn>
              <a:cxn ang="0">
                <a:pos x="231821" y="801392"/>
              </a:cxn>
              <a:cxn ang="0">
                <a:pos x="274237" y="819688"/>
              </a:cxn>
              <a:cxn ang="0">
                <a:pos x="318906" y="833148"/>
              </a:cxn>
              <a:cxn ang="0">
                <a:pos x="365520" y="841456"/>
              </a:cxn>
              <a:cxn ang="0">
                <a:pos x="413765" y="844295"/>
              </a:cxn>
              <a:cxn ang="0">
                <a:pos x="462011" y="841456"/>
              </a:cxn>
              <a:cxn ang="0">
                <a:pos x="508625" y="833148"/>
              </a:cxn>
              <a:cxn ang="0">
                <a:pos x="553294" y="819688"/>
              </a:cxn>
              <a:cxn ang="0">
                <a:pos x="595710" y="801392"/>
              </a:cxn>
              <a:cxn ang="0">
                <a:pos x="635561" y="778579"/>
              </a:cxn>
              <a:cxn ang="0">
                <a:pos x="672537" y="751563"/>
              </a:cxn>
              <a:cxn ang="0">
                <a:pos x="706326" y="720661"/>
              </a:cxn>
              <a:cxn ang="0">
                <a:pos x="736618" y="686190"/>
              </a:cxn>
              <a:cxn ang="0">
                <a:pos x="763102" y="648468"/>
              </a:cxn>
              <a:cxn ang="0">
                <a:pos x="785468" y="607809"/>
              </a:cxn>
              <a:cxn ang="0">
                <a:pos x="803405" y="564531"/>
              </a:cxn>
              <a:cxn ang="0">
                <a:pos x="816601" y="518950"/>
              </a:cxn>
              <a:cxn ang="0">
                <a:pos x="824747" y="471384"/>
              </a:cxn>
              <a:cxn ang="0">
                <a:pos x="827531" y="422147"/>
              </a:cxn>
              <a:cxn ang="0">
                <a:pos x="824747" y="372911"/>
              </a:cxn>
              <a:cxn ang="0">
                <a:pos x="816601" y="325345"/>
              </a:cxn>
              <a:cxn ang="0">
                <a:pos x="803405" y="279764"/>
              </a:cxn>
              <a:cxn ang="0">
                <a:pos x="785468" y="236486"/>
              </a:cxn>
              <a:cxn ang="0">
                <a:pos x="763102" y="195827"/>
              </a:cxn>
              <a:cxn ang="0">
                <a:pos x="736618" y="158105"/>
              </a:cxn>
              <a:cxn ang="0">
                <a:pos x="706326" y="123634"/>
              </a:cxn>
              <a:cxn ang="0">
                <a:pos x="672537" y="92732"/>
              </a:cxn>
              <a:cxn ang="0">
                <a:pos x="635561" y="65716"/>
              </a:cxn>
              <a:cxn ang="0">
                <a:pos x="595710" y="42903"/>
              </a:cxn>
              <a:cxn ang="0">
                <a:pos x="553294" y="24607"/>
              </a:cxn>
              <a:cxn ang="0">
                <a:pos x="508625" y="11147"/>
              </a:cxn>
              <a:cxn ang="0">
                <a:pos x="462011" y="2839"/>
              </a:cxn>
              <a:cxn ang="0">
                <a:pos x="413765" y="0"/>
              </a:cxn>
            </a:cxnLst>
            <a:rect l="0" t="0" r="r" b="b"/>
            <a:pathLst>
              <a:path w="828040" h="844550">
                <a:moveTo>
                  <a:pt x="413765" y="0"/>
                </a:moveTo>
                <a:lnTo>
                  <a:pt x="365520" y="2839"/>
                </a:lnTo>
                <a:lnTo>
                  <a:pt x="318906" y="11147"/>
                </a:lnTo>
                <a:lnTo>
                  <a:pt x="274237" y="24607"/>
                </a:lnTo>
                <a:lnTo>
                  <a:pt x="231821" y="42903"/>
                </a:lnTo>
                <a:lnTo>
                  <a:pt x="191970" y="65716"/>
                </a:lnTo>
                <a:lnTo>
                  <a:pt x="154994" y="92732"/>
                </a:lnTo>
                <a:lnTo>
                  <a:pt x="121205" y="123634"/>
                </a:lnTo>
                <a:lnTo>
                  <a:pt x="90913" y="158105"/>
                </a:lnTo>
                <a:lnTo>
                  <a:pt x="64429" y="195827"/>
                </a:lnTo>
                <a:lnTo>
                  <a:pt x="42063" y="236486"/>
                </a:lnTo>
                <a:lnTo>
                  <a:pt x="24126" y="279764"/>
                </a:lnTo>
                <a:lnTo>
                  <a:pt x="10930" y="325345"/>
                </a:lnTo>
                <a:lnTo>
                  <a:pt x="2784" y="372911"/>
                </a:lnTo>
                <a:lnTo>
                  <a:pt x="0" y="422147"/>
                </a:lnTo>
                <a:lnTo>
                  <a:pt x="2784" y="471384"/>
                </a:lnTo>
                <a:lnTo>
                  <a:pt x="10930" y="518950"/>
                </a:lnTo>
                <a:lnTo>
                  <a:pt x="24126" y="564531"/>
                </a:lnTo>
                <a:lnTo>
                  <a:pt x="42063" y="607809"/>
                </a:lnTo>
                <a:lnTo>
                  <a:pt x="64429" y="648468"/>
                </a:lnTo>
                <a:lnTo>
                  <a:pt x="90913" y="686190"/>
                </a:lnTo>
                <a:lnTo>
                  <a:pt x="121205" y="720661"/>
                </a:lnTo>
                <a:lnTo>
                  <a:pt x="154994" y="751563"/>
                </a:lnTo>
                <a:lnTo>
                  <a:pt x="191970" y="778579"/>
                </a:lnTo>
                <a:lnTo>
                  <a:pt x="231821" y="801392"/>
                </a:lnTo>
                <a:lnTo>
                  <a:pt x="274237" y="819688"/>
                </a:lnTo>
                <a:lnTo>
                  <a:pt x="318906" y="833148"/>
                </a:lnTo>
                <a:lnTo>
                  <a:pt x="365520" y="841456"/>
                </a:lnTo>
                <a:lnTo>
                  <a:pt x="413765" y="844295"/>
                </a:lnTo>
                <a:lnTo>
                  <a:pt x="462011" y="841456"/>
                </a:lnTo>
                <a:lnTo>
                  <a:pt x="508625" y="833148"/>
                </a:lnTo>
                <a:lnTo>
                  <a:pt x="553294" y="819688"/>
                </a:lnTo>
                <a:lnTo>
                  <a:pt x="595710" y="801392"/>
                </a:lnTo>
                <a:lnTo>
                  <a:pt x="635561" y="778579"/>
                </a:lnTo>
                <a:lnTo>
                  <a:pt x="672537" y="751563"/>
                </a:lnTo>
                <a:lnTo>
                  <a:pt x="706326" y="720661"/>
                </a:lnTo>
                <a:lnTo>
                  <a:pt x="736618" y="686190"/>
                </a:lnTo>
                <a:lnTo>
                  <a:pt x="763102" y="648468"/>
                </a:lnTo>
                <a:lnTo>
                  <a:pt x="785468" y="607809"/>
                </a:lnTo>
                <a:lnTo>
                  <a:pt x="803405" y="564531"/>
                </a:lnTo>
                <a:lnTo>
                  <a:pt x="816601" y="518950"/>
                </a:lnTo>
                <a:lnTo>
                  <a:pt x="824747" y="471384"/>
                </a:lnTo>
                <a:lnTo>
                  <a:pt x="827531" y="422147"/>
                </a:lnTo>
                <a:lnTo>
                  <a:pt x="824747" y="372911"/>
                </a:lnTo>
                <a:lnTo>
                  <a:pt x="816601" y="325345"/>
                </a:lnTo>
                <a:lnTo>
                  <a:pt x="803405" y="279764"/>
                </a:lnTo>
                <a:lnTo>
                  <a:pt x="785468" y="236486"/>
                </a:lnTo>
                <a:lnTo>
                  <a:pt x="763102" y="195827"/>
                </a:lnTo>
                <a:lnTo>
                  <a:pt x="736618" y="158105"/>
                </a:lnTo>
                <a:lnTo>
                  <a:pt x="706326" y="123634"/>
                </a:lnTo>
                <a:lnTo>
                  <a:pt x="672537" y="92732"/>
                </a:lnTo>
                <a:lnTo>
                  <a:pt x="635561" y="65716"/>
                </a:lnTo>
                <a:lnTo>
                  <a:pt x="595710" y="42903"/>
                </a:lnTo>
                <a:lnTo>
                  <a:pt x="553294" y="24607"/>
                </a:lnTo>
                <a:lnTo>
                  <a:pt x="508625" y="11147"/>
                </a:lnTo>
                <a:lnTo>
                  <a:pt x="462011" y="2839"/>
                </a:lnTo>
                <a:lnTo>
                  <a:pt x="413765" y="0"/>
                </a:lnTo>
                <a:close/>
              </a:path>
            </a:pathLst>
          </a:custGeom>
          <a:solidFill>
            <a:srgbClr val="F1F1F1"/>
          </a:solidFill>
          <a:ln w="9525">
            <a:noFill/>
            <a:round/>
          </a:ln>
        </p:spPr>
        <p:txBody>
          <a:bodyPr lIns="0" tIns="0" rIns="0" bIns="0"/>
          <a:lstStyle/>
          <a:p>
            <a:endParaRPr lang="zh-CN" altLang="en-US"/>
          </a:p>
        </p:txBody>
      </p:sp>
      <p:sp>
        <p:nvSpPr>
          <p:cNvPr id="52250" name="object 27"/>
          <p:cNvSpPr/>
          <p:nvPr/>
        </p:nvSpPr>
        <p:spPr bwMode="auto">
          <a:xfrm>
            <a:off x="7469188" y="4189413"/>
            <a:ext cx="554037" cy="563562"/>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40"/>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1" y="281940"/>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40"/>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1" y="281940"/>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A4A4A4"/>
          </a:solidFill>
          <a:ln w="9525">
            <a:noFill/>
            <a:round/>
          </a:ln>
        </p:spPr>
        <p:txBody>
          <a:bodyPr lIns="0" tIns="0" rIns="0" bIns="0"/>
          <a:lstStyle/>
          <a:p>
            <a:endParaRPr lang="zh-CN" altLang="en-US"/>
          </a:p>
        </p:txBody>
      </p:sp>
      <p:sp>
        <p:nvSpPr>
          <p:cNvPr id="28" name="object 28"/>
          <p:cNvSpPr txBox="1"/>
          <p:nvPr/>
        </p:nvSpPr>
        <p:spPr>
          <a:xfrm>
            <a:off x="7648575" y="4268788"/>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1</a:t>
            </a:r>
            <a:endParaRPr sz="2400">
              <a:latin typeface="Arial" panose="020B0604020202020204"/>
              <a:ea typeface="宋体" panose="02010600030101010101" pitchFamily="2" charset="-122"/>
              <a:cs typeface="Arial" panose="020B0604020202020204"/>
            </a:endParaRPr>
          </a:p>
        </p:txBody>
      </p:sp>
      <p:sp>
        <p:nvSpPr>
          <p:cNvPr id="29" name="object 29"/>
          <p:cNvSpPr txBox="1"/>
          <p:nvPr/>
        </p:nvSpPr>
        <p:spPr>
          <a:xfrm>
            <a:off x="3343275" y="2081213"/>
            <a:ext cx="6657975" cy="311150"/>
          </a:xfrm>
          <a:prstGeom prst="rect">
            <a:avLst/>
          </a:prstGeom>
        </p:spPr>
        <p:txBody>
          <a:bodyPr lIns="0" tIns="15240"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居民个人自行汇总一个纳税年度内取得的综合所得、支出等情况</a:t>
            </a:r>
            <a:endParaRPr lang="zh-CN" altLang="en-US">
              <a:latin typeface="微软雅黑" panose="020B0503020204020204" pitchFamily="34" charset="-122"/>
              <a:ea typeface="微软雅黑" panose="020B0503020204020204" pitchFamily="34" charset="-122"/>
            </a:endParaRPr>
          </a:p>
        </p:txBody>
      </p:sp>
      <p:sp>
        <p:nvSpPr>
          <p:cNvPr id="52253" name="object 30"/>
          <p:cNvSpPr txBox="1">
            <a:spLocks noChangeArrowheads="1"/>
          </p:cNvSpPr>
          <p:nvPr/>
        </p:nvSpPr>
        <p:spPr bwMode="auto">
          <a:xfrm>
            <a:off x="1050925" y="2014538"/>
            <a:ext cx="1857375" cy="514350"/>
          </a:xfrm>
          <a:prstGeom prst="rect">
            <a:avLst/>
          </a:prstGeom>
          <a:noFill/>
          <a:ln w="9525">
            <a:noFill/>
            <a:miter lim="800000"/>
          </a:ln>
        </p:spPr>
        <p:txBody>
          <a:bodyPr lIns="0" tIns="13335"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“汇”</a:t>
            </a:r>
            <a:r>
              <a:rPr lang="zh-CN" altLang="en-US" sz="2400" b="1">
                <a:solidFill>
                  <a:srgbClr val="375F92"/>
                </a:solidFill>
                <a:latin typeface="微软雅黑" panose="020B0503020204020204" pitchFamily="34" charset="-122"/>
                <a:ea typeface="微软雅黑" panose="020B0503020204020204" pitchFamily="34" charset="-122"/>
              </a:rPr>
              <a:t>收支</a:t>
            </a:r>
            <a:endParaRPr lang="zh-CN" altLang="en-US" sz="2400">
              <a:latin typeface="微软雅黑" panose="020B0503020204020204" pitchFamily="34" charset="-122"/>
              <a:ea typeface="微软雅黑" panose="020B0503020204020204" pitchFamily="34" charset="-122"/>
            </a:endParaRPr>
          </a:p>
        </p:txBody>
      </p:sp>
      <p:sp>
        <p:nvSpPr>
          <p:cNvPr id="52254" name="object 31"/>
          <p:cNvSpPr/>
          <p:nvPr/>
        </p:nvSpPr>
        <p:spPr bwMode="auto">
          <a:xfrm>
            <a:off x="431800" y="1962150"/>
            <a:ext cx="552450" cy="563563"/>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39"/>
              </a:cxn>
              <a:cxn ang="0">
                <a:pos x="3620" y="327669"/>
              </a:cxn>
              <a:cxn ang="0">
                <a:pos x="14101" y="371051"/>
              </a:cxn>
              <a:cxn ang="0">
                <a:pos x="30873" y="411503"/>
              </a:cxn>
              <a:cxn ang="0">
                <a:pos x="53368" y="448446"/>
              </a:cxn>
              <a:cxn ang="0">
                <a:pos x="81014" y="481298"/>
              </a:cxn>
              <a:cxn ang="0">
                <a:pos x="113244" y="509479"/>
              </a:cxn>
              <a:cxn ang="0">
                <a:pos x="149488" y="532408"/>
              </a:cxn>
              <a:cxn ang="0">
                <a:pos x="189175" y="549505"/>
              </a:cxn>
              <a:cxn ang="0">
                <a:pos x="231738" y="560189"/>
              </a:cxn>
              <a:cxn ang="0">
                <a:pos x="276606" y="563879"/>
              </a:cxn>
              <a:cxn ang="0">
                <a:pos x="321473" y="560189"/>
              </a:cxn>
              <a:cxn ang="0">
                <a:pos x="364036" y="549505"/>
              </a:cxn>
              <a:cxn ang="0">
                <a:pos x="403723" y="532408"/>
              </a:cxn>
              <a:cxn ang="0">
                <a:pos x="439967" y="509479"/>
              </a:cxn>
              <a:cxn ang="0">
                <a:pos x="472197" y="481298"/>
              </a:cxn>
              <a:cxn ang="0">
                <a:pos x="499843" y="448446"/>
              </a:cxn>
              <a:cxn ang="0">
                <a:pos x="522338" y="411503"/>
              </a:cxn>
              <a:cxn ang="0">
                <a:pos x="539110" y="371051"/>
              </a:cxn>
              <a:cxn ang="0">
                <a:pos x="549591" y="327669"/>
              </a:cxn>
              <a:cxn ang="0">
                <a:pos x="553211" y="281939"/>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80">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39"/>
                </a:lnTo>
                <a:lnTo>
                  <a:pt x="3620" y="327669"/>
                </a:lnTo>
                <a:lnTo>
                  <a:pt x="14101" y="371051"/>
                </a:lnTo>
                <a:lnTo>
                  <a:pt x="30873" y="411503"/>
                </a:lnTo>
                <a:lnTo>
                  <a:pt x="53368" y="448446"/>
                </a:lnTo>
                <a:lnTo>
                  <a:pt x="81014" y="481298"/>
                </a:lnTo>
                <a:lnTo>
                  <a:pt x="113244" y="509479"/>
                </a:lnTo>
                <a:lnTo>
                  <a:pt x="149488" y="532408"/>
                </a:lnTo>
                <a:lnTo>
                  <a:pt x="189175" y="549505"/>
                </a:lnTo>
                <a:lnTo>
                  <a:pt x="231738" y="560189"/>
                </a:lnTo>
                <a:lnTo>
                  <a:pt x="276606" y="563879"/>
                </a:lnTo>
                <a:lnTo>
                  <a:pt x="321473" y="560189"/>
                </a:lnTo>
                <a:lnTo>
                  <a:pt x="364036" y="549505"/>
                </a:lnTo>
                <a:lnTo>
                  <a:pt x="403723" y="532408"/>
                </a:lnTo>
                <a:lnTo>
                  <a:pt x="439967" y="509479"/>
                </a:lnTo>
                <a:lnTo>
                  <a:pt x="472197" y="481298"/>
                </a:lnTo>
                <a:lnTo>
                  <a:pt x="499843" y="448446"/>
                </a:lnTo>
                <a:lnTo>
                  <a:pt x="522338" y="411503"/>
                </a:lnTo>
                <a:lnTo>
                  <a:pt x="539110" y="371051"/>
                </a:lnTo>
                <a:lnTo>
                  <a:pt x="549591" y="327669"/>
                </a:lnTo>
                <a:lnTo>
                  <a:pt x="553211" y="281939"/>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A4A4A4"/>
          </a:solidFill>
          <a:ln w="9525">
            <a:noFill/>
            <a:round/>
          </a:ln>
        </p:spPr>
        <p:txBody>
          <a:bodyPr lIns="0" tIns="0" rIns="0" bIns="0"/>
          <a:lstStyle/>
          <a:p>
            <a:endParaRPr lang="zh-CN" altLang="en-US"/>
          </a:p>
        </p:txBody>
      </p:sp>
      <p:sp>
        <p:nvSpPr>
          <p:cNvPr id="32" name="object 32"/>
          <p:cNvSpPr txBox="1"/>
          <p:nvPr/>
        </p:nvSpPr>
        <p:spPr>
          <a:xfrm>
            <a:off x="609600" y="2039938"/>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1</a:t>
            </a:r>
            <a:endParaRPr sz="2400">
              <a:latin typeface="Arial" panose="020B0604020202020204"/>
              <a:ea typeface="宋体" panose="02010600030101010101" pitchFamily="2" charset="-122"/>
              <a:cs typeface="Arial" panose="020B0604020202020204"/>
            </a:endParaRPr>
          </a:p>
        </p:txBody>
      </p:sp>
      <p:sp>
        <p:nvSpPr>
          <p:cNvPr id="33" name="object 33"/>
          <p:cNvSpPr txBox="1"/>
          <p:nvPr/>
        </p:nvSpPr>
        <p:spPr>
          <a:xfrm>
            <a:off x="3343275" y="2757488"/>
            <a:ext cx="5487988" cy="1371600"/>
          </a:xfrm>
          <a:prstGeom prst="rect">
            <a:avLst/>
          </a:prstGeom>
        </p:spPr>
        <p:txBody>
          <a:bodyPr lIns="0" tIns="12065" rIns="0" bIns="0">
            <a:spAutoFit/>
          </a:bodyPr>
          <a:lstStyle/>
          <a:p>
            <a:pPr marL="12700">
              <a:lnSpc>
                <a:spcPct val="151000"/>
              </a:lnSpc>
              <a:spcBef>
                <a:spcPts val="100"/>
              </a:spcBef>
            </a:pPr>
            <a:r>
              <a:rPr lang="zh-CN" altLang="en-US">
                <a:solidFill>
                  <a:srgbClr val="647B9D"/>
                </a:solidFill>
                <a:latin typeface="微软雅黑" panose="020B0503020204020204" pitchFamily="34" charset="-122"/>
                <a:ea typeface="微软雅黑" panose="020B0503020204020204" pitchFamily="34" charset="-122"/>
              </a:rPr>
              <a:t>依法计算本年度应纳税额，减除已预缴税额，确定该 纳税年度应补税额或者应退税额</a:t>
            </a:r>
            <a:endParaRPr lang="zh-CN" altLang="en-US">
              <a:latin typeface="微软雅黑" panose="020B0503020204020204" pitchFamily="34" charset="-122"/>
              <a:ea typeface="微软雅黑" panose="020B0503020204020204" pitchFamily="34" charset="-122"/>
            </a:endParaRPr>
          </a:p>
          <a:p>
            <a:pPr marL="12700" algn="r">
              <a:spcBef>
                <a:spcPts val="1000"/>
              </a:spcBef>
            </a:pPr>
            <a:r>
              <a:rPr lang="en-US" altLang="zh-CN" sz="2400">
                <a:solidFill>
                  <a:srgbClr val="F1F1F1"/>
                </a:solidFill>
                <a:cs typeface="Arial" panose="020B0604020202020204" pitchFamily="34" charset="0"/>
              </a:rPr>
              <a:t>2</a:t>
            </a:r>
            <a:endParaRPr lang="en-US" altLang="zh-CN" sz="2400">
              <a:cs typeface="Arial" panose="020B0604020202020204" pitchFamily="34" charset="0"/>
            </a:endParaRPr>
          </a:p>
        </p:txBody>
      </p:sp>
      <p:sp>
        <p:nvSpPr>
          <p:cNvPr id="34" name="object 34"/>
          <p:cNvSpPr txBox="1"/>
          <p:nvPr/>
        </p:nvSpPr>
        <p:spPr>
          <a:xfrm>
            <a:off x="990600" y="3060700"/>
            <a:ext cx="1855788" cy="512763"/>
          </a:xfrm>
          <a:prstGeom prst="rect">
            <a:avLst/>
          </a:prstGeom>
        </p:spPr>
        <p:txBody>
          <a:bodyPr lIns="0" tIns="13335"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“算”</a:t>
            </a:r>
            <a:r>
              <a:rPr lang="zh-CN" altLang="en-US" sz="2400" b="1">
                <a:solidFill>
                  <a:srgbClr val="375F92"/>
                </a:solidFill>
                <a:latin typeface="微软雅黑" panose="020B0503020204020204" pitchFamily="34" charset="-122"/>
                <a:ea typeface="微软雅黑" panose="020B0503020204020204" pitchFamily="34" charset="-122"/>
              </a:rPr>
              <a:t>总账</a:t>
            </a:r>
            <a:endParaRPr lang="zh-CN" altLang="en-US" sz="2400">
              <a:latin typeface="微软雅黑" panose="020B0503020204020204" pitchFamily="34" charset="-122"/>
              <a:ea typeface="微软雅黑" panose="020B0503020204020204" pitchFamily="34" charset="-122"/>
            </a:endParaRPr>
          </a:p>
        </p:txBody>
      </p:sp>
      <p:sp>
        <p:nvSpPr>
          <p:cNvPr id="52258" name="object 35"/>
          <p:cNvSpPr/>
          <p:nvPr/>
        </p:nvSpPr>
        <p:spPr bwMode="auto">
          <a:xfrm>
            <a:off x="425450" y="2970213"/>
            <a:ext cx="554038" cy="563562"/>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39"/>
              </a:cxn>
              <a:cxn ang="0">
                <a:pos x="3620" y="327669"/>
              </a:cxn>
              <a:cxn ang="0">
                <a:pos x="14101" y="371051"/>
              </a:cxn>
              <a:cxn ang="0">
                <a:pos x="30873" y="411503"/>
              </a:cxn>
              <a:cxn ang="0">
                <a:pos x="53368" y="448446"/>
              </a:cxn>
              <a:cxn ang="0">
                <a:pos x="81014" y="481298"/>
              </a:cxn>
              <a:cxn ang="0">
                <a:pos x="113244" y="509479"/>
              </a:cxn>
              <a:cxn ang="0">
                <a:pos x="149488" y="532408"/>
              </a:cxn>
              <a:cxn ang="0">
                <a:pos x="189175" y="549505"/>
              </a:cxn>
              <a:cxn ang="0">
                <a:pos x="231738" y="560189"/>
              </a:cxn>
              <a:cxn ang="0">
                <a:pos x="276606" y="563879"/>
              </a:cxn>
              <a:cxn ang="0">
                <a:pos x="321473" y="560189"/>
              </a:cxn>
              <a:cxn ang="0">
                <a:pos x="364036" y="549505"/>
              </a:cxn>
              <a:cxn ang="0">
                <a:pos x="403723" y="532408"/>
              </a:cxn>
              <a:cxn ang="0">
                <a:pos x="439967" y="509479"/>
              </a:cxn>
              <a:cxn ang="0">
                <a:pos x="472197" y="481298"/>
              </a:cxn>
              <a:cxn ang="0">
                <a:pos x="499843" y="448446"/>
              </a:cxn>
              <a:cxn ang="0">
                <a:pos x="522338" y="411503"/>
              </a:cxn>
              <a:cxn ang="0">
                <a:pos x="539110" y="371051"/>
              </a:cxn>
              <a:cxn ang="0">
                <a:pos x="549591" y="327669"/>
              </a:cxn>
              <a:cxn ang="0">
                <a:pos x="553212" y="281939"/>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79">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39"/>
                </a:lnTo>
                <a:lnTo>
                  <a:pt x="3620" y="327669"/>
                </a:lnTo>
                <a:lnTo>
                  <a:pt x="14101" y="371051"/>
                </a:lnTo>
                <a:lnTo>
                  <a:pt x="30873" y="411503"/>
                </a:lnTo>
                <a:lnTo>
                  <a:pt x="53368" y="448446"/>
                </a:lnTo>
                <a:lnTo>
                  <a:pt x="81014" y="481298"/>
                </a:lnTo>
                <a:lnTo>
                  <a:pt x="113244" y="509479"/>
                </a:lnTo>
                <a:lnTo>
                  <a:pt x="149488" y="532408"/>
                </a:lnTo>
                <a:lnTo>
                  <a:pt x="189175" y="549505"/>
                </a:lnTo>
                <a:lnTo>
                  <a:pt x="231738" y="560189"/>
                </a:lnTo>
                <a:lnTo>
                  <a:pt x="276606" y="563879"/>
                </a:lnTo>
                <a:lnTo>
                  <a:pt x="321473" y="560189"/>
                </a:lnTo>
                <a:lnTo>
                  <a:pt x="364036" y="549505"/>
                </a:lnTo>
                <a:lnTo>
                  <a:pt x="403723" y="532408"/>
                </a:lnTo>
                <a:lnTo>
                  <a:pt x="439967" y="509479"/>
                </a:lnTo>
                <a:lnTo>
                  <a:pt x="472197" y="481298"/>
                </a:lnTo>
                <a:lnTo>
                  <a:pt x="499843" y="448446"/>
                </a:lnTo>
                <a:lnTo>
                  <a:pt x="522338" y="411503"/>
                </a:lnTo>
                <a:lnTo>
                  <a:pt x="539110" y="371051"/>
                </a:lnTo>
                <a:lnTo>
                  <a:pt x="549591" y="327669"/>
                </a:lnTo>
                <a:lnTo>
                  <a:pt x="553212" y="281939"/>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D14552"/>
          </a:solidFill>
          <a:ln w="9525">
            <a:noFill/>
            <a:round/>
          </a:ln>
        </p:spPr>
        <p:txBody>
          <a:bodyPr lIns="0" tIns="0" rIns="0" bIns="0"/>
          <a:lstStyle/>
          <a:p>
            <a:endParaRPr lang="zh-CN" altLang="en-US"/>
          </a:p>
        </p:txBody>
      </p:sp>
      <p:sp>
        <p:nvSpPr>
          <p:cNvPr id="52259" name="object 36"/>
          <p:cNvSpPr txBox="1">
            <a:spLocks noChangeArrowheads="1"/>
          </p:cNvSpPr>
          <p:nvPr/>
        </p:nvSpPr>
        <p:spPr bwMode="auto">
          <a:xfrm>
            <a:off x="603250" y="3049588"/>
            <a:ext cx="196850" cy="392112"/>
          </a:xfrm>
          <a:prstGeom prst="rect">
            <a:avLst/>
          </a:prstGeom>
          <a:noFill/>
          <a:ln w="9525">
            <a:noFill/>
            <a:miter lim="800000"/>
          </a:ln>
        </p:spPr>
        <p:txBody>
          <a:bodyPr lIns="0" tIns="12700" rIns="0" bIns="0">
            <a:spAutoFit/>
          </a:bodyPr>
          <a:lstStyle/>
          <a:p>
            <a:pPr marL="12700">
              <a:spcBef>
                <a:spcPts val="100"/>
              </a:spcBef>
            </a:pPr>
            <a:r>
              <a:rPr lang="en-US" altLang="zh-CN" sz="2400">
                <a:solidFill>
                  <a:srgbClr val="F1F1F1"/>
                </a:solidFill>
                <a:cs typeface="Arial" panose="020B0604020202020204" pitchFamily="34" charset="0"/>
              </a:rPr>
              <a:t>2</a:t>
            </a:r>
            <a:endParaRPr lang="en-US" altLang="zh-CN" sz="2400">
              <a:cs typeface="Arial" panose="020B0604020202020204" pitchFamily="34" charset="0"/>
            </a:endParaRPr>
          </a:p>
        </p:txBody>
      </p:sp>
      <p:sp>
        <p:nvSpPr>
          <p:cNvPr id="37" name="object 37"/>
          <p:cNvSpPr txBox="1"/>
          <p:nvPr/>
        </p:nvSpPr>
        <p:spPr>
          <a:xfrm>
            <a:off x="3349625" y="4217988"/>
            <a:ext cx="3108325" cy="311150"/>
          </a:xfrm>
          <a:prstGeom prst="rect">
            <a:avLst/>
          </a:prstGeom>
        </p:spPr>
        <p:txBody>
          <a:bodyPr lIns="0" tIns="15240"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自行办理纳税申报，结清税款</a:t>
            </a:r>
            <a:endParaRPr lang="zh-CN" altLang="en-US">
              <a:latin typeface="微软雅黑" panose="020B0503020204020204" pitchFamily="34" charset="-122"/>
              <a:ea typeface="微软雅黑" panose="020B0503020204020204" pitchFamily="34" charset="-122"/>
            </a:endParaRPr>
          </a:p>
        </p:txBody>
      </p:sp>
      <p:sp>
        <p:nvSpPr>
          <p:cNvPr id="52261" name="object 38"/>
          <p:cNvSpPr txBox="1">
            <a:spLocks noChangeArrowheads="1"/>
          </p:cNvSpPr>
          <p:nvPr/>
        </p:nvSpPr>
        <p:spPr bwMode="auto">
          <a:xfrm>
            <a:off x="1050925" y="4165600"/>
            <a:ext cx="1857375" cy="514350"/>
          </a:xfrm>
          <a:prstGeom prst="rect">
            <a:avLst/>
          </a:prstGeom>
          <a:noFill/>
          <a:ln w="9525">
            <a:noFill/>
            <a:miter lim="800000"/>
          </a:ln>
        </p:spPr>
        <p:txBody>
          <a:bodyPr lIns="0" tIns="12700"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“清”</a:t>
            </a:r>
            <a:r>
              <a:rPr lang="zh-CN" altLang="en-US" sz="2400" b="1">
                <a:solidFill>
                  <a:srgbClr val="375F92"/>
                </a:solidFill>
                <a:latin typeface="微软雅黑" panose="020B0503020204020204" pitchFamily="34" charset="-122"/>
                <a:ea typeface="微软雅黑" panose="020B0503020204020204" pitchFamily="34" charset="-122"/>
              </a:rPr>
              <a:t>税款</a:t>
            </a:r>
            <a:endParaRPr lang="zh-CN" altLang="en-US" sz="2400">
              <a:latin typeface="微软雅黑" panose="020B0503020204020204" pitchFamily="34" charset="-122"/>
              <a:ea typeface="微软雅黑" panose="020B0503020204020204" pitchFamily="34" charset="-122"/>
            </a:endParaRPr>
          </a:p>
        </p:txBody>
      </p:sp>
      <p:sp>
        <p:nvSpPr>
          <p:cNvPr id="52262" name="object 39"/>
          <p:cNvSpPr/>
          <p:nvPr/>
        </p:nvSpPr>
        <p:spPr bwMode="auto">
          <a:xfrm>
            <a:off x="419100" y="4067175"/>
            <a:ext cx="554038" cy="563563"/>
          </a:xfrm>
          <a:custGeom>
            <a:avLst/>
            <a:gdLst/>
            <a:ahLst/>
            <a:cxnLst>
              <a:cxn ang="0">
                <a:pos x="276606" y="0"/>
              </a:cxn>
              <a:cxn ang="0">
                <a:pos x="231738" y="3679"/>
              </a:cxn>
              <a:cxn ang="0">
                <a:pos x="189175" y="14331"/>
              </a:cxn>
              <a:cxn ang="0">
                <a:pos x="149488" y="31378"/>
              </a:cxn>
              <a:cxn ang="0">
                <a:pos x="113244" y="54242"/>
              </a:cxn>
              <a:cxn ang="0">
                <a:pos x="81014" y="82343"/>
              </a:cxn>
              <a:cxn ang="0">
                <a:pos x="53368" y="115104"/>
              </a:cxn>
              <a:cxn ang="0">
                <a:pos x="30873" y="151946"/>
              </a:cxn>
              <a:cxn ang="0">
                <a:pos x="14101" y="192292"/>
              </a:cxn>
              <a:cxn ang="0">
                <a:pos x="3620" y="235562"/>
              </a:cxn>
              <a:cxn ang="0">
                <a:pos x="0" y="281178"/>
              </a:cxn>
              <a:cxn ang="0">
                <a:pos x="3620" y="326793"/>
              </a:cxn>
              <a:cxn ang="0">
                <a:pos x="14101" y="370063"/>
              </a:cxn>
              <a:cxn ang="0">
                <a:pos x="30873" y="410409"/>
              </a:cxn>
              <a:cxn ang="0">
                <a:pos x="53368" y="447251"/>
              </a:cxn>
              <a:cxn ang="0">
                <a:pos x="81014" y="480012"/>
              </a:cxn>
              <a:cxn ang="0">
                <a:pos x="113244" y="508113"/>
              </a:cxn>
              <a:cxn ang="0">
                <a:pos x="149488" y="530977"/>
              </a:cxn>
              <a:cxn ang="0">
                <a:pos x="189175" y="548024"/>
              </a:cxn>
              <a:cxn ang="0">
                <a:pos x="231738" y="558676"/>
              </a:cxn>
              <a:cxn ang="0">
                <a:pos x="276606" y="562356"/>
              </a:cxn>
              <a:cxn ang="0">
                <a:pos x="321473" y="558676"/>
              </a:cxn>
              <a:cxn ang="0">
                <a:pos x="364036" y="548024"/>
              </a:cxn>
              <a:cxn ang="0">
                <a:pos x="403723" y="530977"/>
              </a:cxn>
              <a:cxn ang="0">
                <a:pos x="439967" y="508113"/>
              </a:cxn>
              <a:cxn ang="0">
                <a:pos x="472197" y="480012"/>
              </a:cxn>
              <a:cxn ang="0">
                <a:pos x="499843" y="447251"/>
              </a:cxn>
              <a:cxn ang="0">
                <a:pos x="522338" y="410409"/>
              </a:cxn>
              <a:cxn ang="0">
                <a:pos x="539110" y="370063"/>
              </a:cxn>
              <a:cxn ang="0">
                <a:pos x="549591" y="326793"/>
              </a:cxn>
              <a:cxn ang="0">
                <a:pos x="553212" y="281178"/>
              </a:cxn>
              <a:cxn ang="0">
                <a:pos x="549591" y="235562"/>
              </a:cxn>
              <a:cxn ang="0">
                <a:pos x="539110" y="192292"/>
              </a:cxn>
              <a:cxn ang="0">
                <a:pos x="522338" y="151946"/>
              </a:cxn>
              <a:cxn ang="0">
                <a:pos x="499843" y="115104"/>
              </a:cxn>
              <a:cxn ang="0">
                <a:pos x="472197" y="82343"/>
              </a:cxn>
              <a:cxn ang="0">
                <a:pos x="439967" y="54242"/>
              </a:cxn>
              <a:cxn ang="0">
                <a:pos x="403723" y="31378"/>
              </a:cxn>
              <a:cxn ang="0">
                <a:pos x="364036" y="14331"/>
              </a:cxn>
              <a:cxn ang="0">
                <a:pos x="321473" y="3679"/>
              </a:cxn>
              <a:cxn ang="0">
                <a:pos x="276606" y="0"/>
              </a:cxn>
            </a:cxnLst>
            <a:rect l="0" t="0" r="r" b="b"/>
            <a:pathLst>
              <a:path w="553719" h="562610">
                <a:moveTo>
                  <a:pt x="276606" y="0"/>
                </a:moveTo>
                <a:lnTo>
                  <a:pt x="231738" y="3679"/>
                </a:lnTo>
                <a:lnTo>
                  <a:pt x="189175" y="14331"/>
                </a:lnTo>
                <a:lnTo>
                  <a:pt x="149488" y="31378"/>
                </a:lnTo>
                <a:lnTo>
                  <a:pt x="113244" y="54242"/>
                </a:lnTo>
                <a:lnTo>
                  <a:pt x="81014" y="82343"/>
                </a:lnTo>
                <a:lnTo>
                  <a:pt x="53368" y="115104"/>
                </a:lnTo>
                <a:lnTo>
                  <a:pt x="30873" y="151946"/>
                </a:lnTo>
                <a:lnTo>
                  <a:pt x="14101" y="192292"/>
                </a:lnTo>
                <a:lnTo>
                  <a:pt x="3620" y="235562"/>
                </a:lnTo>
                <a:lnTo>
                  <a:pt x="0" y="281178"/>
                </a:lnTo>
                <a:lnTo>
                  <a:pt x="3620" y="326793"/>
                </a:lnTo>
                <a:lnTo>
                  <a:pt x="14101" y="370063"/>
                </a:lnTo>
                <a:lnTo>
                  <a:pt x="30873" y="410409"/>
                </a:lnTo>
                <a:lnTo>
                  <a:pt x="53368" y="447251"/>
                </a:lnTo>
                <a:lnTo>
                  <a:pt x="81014" y="480012"/>
                </a:lnTo>
                <a:lnTo>
                  <a:pt x="113244" y="508113"/>
                </a:lnTo>
                <a:lnTo>
                  <a:pt x="149488" y="530977"/>
                </a:lnTo>
                <a:lnTo>
                  <a:pt x="189175" y="548024"/>
                </a:lnTo>
                <a:lnTo>
                  <a:pt x="231738" y="558676"/>
                </a:lnTo>
                <a:lnTo>
                  <a:pt x="276606" y="562356"/>
                </a:lnTo>
                <a:lnTo>
                  <a:pt x="321473" y="558676"/>
                </a:lnTo>
                <a:lnTo>
                  <a:pt x="364036" y="548024"/>
                </a:lnTo>
                <a:lnTo>
                  <a:pt x="403723" y="530977"/>
                </a:lnTo>
                <a:lnTo>
                  <a:pt x="439967" y="508113"/>
                </a:lnTo>
                <a:lnTo>
                  <a:pt x="472197" y="480012"/>
                </a:lnTo>
                <a:lnTo>
                  <a:pt x="499843" y="447251"/>
                </a:lnTo>
                <a:lnTo>
                  <a:pt x="522338" y="410409"/>
                </a:lnTo>
                <a:lnTo>
                  <a:pt x="539110" y="370063"/>
                </a:lnTo>
                <a:lnTo>
                  <a:pt x="549591" y="326793"/>
                </a:lnTo>
                <a:lnTo>
                  <a:pt x="553212" y="281178"/>
                </a:lnTo>
                <a:lnTo>
                  <a:pt x="549591" y="235562"/>
                </a:lnTo>
                <a:lnTo>
                  <a:pt x="539110" y="192292"/>
                </a:lnTo>
                <a:lnTo>
                  <a:pt x="522338" y="151946"/>
                </a:lnTo>
                <a:lnTo>
                  <a:pt x="499843" y="115104"/>
                </a:lnTo>
                <a:lnTo>
                  <a:pt x="472197" y="82343"/>
                </a:lnTo>
                <a:lnTo>
                  <a:pt x="439967" y="54242"/>
                </a:lnTo>
                <a:lnTo>
                  <a:pt x="403723" y="31378"/>
                </a:lnTo>
                <a:lnTo>
                  <a:pt x="364036" y="14331"/>
                </a:lnTo>
                <a:lnTo>
                  <a:pt x="321473" y="3679"/>
                </a:lnTo>
                <a:lnTo>
                  <a:pt x="276606" y="0"/>
                </a:lnTo>
                <a:close/>
              </a:path>
            </a:pathLst>
          </a:custGeom>
          <a:solidFill>
            <a:srgbClr val="6FAC46"/>
          </a:solidFill>
          <a:ln w="9525">
            <a:noFill/>
            <a:round/>
          </a:ln>
        </p:spPr>
        <p:txBody>
          <a:bodyPr lIns="0" tIns="0" rIns="0" bIns="0"/>
          <a:lstStyle/>
          <a:p>
            <a:endParaRPr lang="zh-CN" altLang="en-US"/>
          </a:p>
        </p:txBody>
      </p:sp>
      <p:sp>
        <p:nvSpPr>
          <p:cNvPr id="40" name="object 40"/>
          <p:cNvSpPr txBox="1"/>
          <p:nvPr/>
        </p:nvSpPr>
        <p:spPr>
          <a:xfrm>
            <a:off x="598488" y="4146550"/>
            <a:ext cx="193675" cy="390525"/>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3</a:t>
            </a:r>
            <a:endParaRPr sz="2400">
              <a:latin typeface="Arial" panose="020B0604020202020204"/>
              <a:ea typeface="宋体" panose="02010600030101010101" pitchFamily="2" charset="-122"/>
              <a:cs typeface="Arial" panose="020B0604020202020204"/>
            </a:endParaRPr>
          </a:p>
        </p:txBody>
      </p:sp>
      <p:sp>
        <p:nvSpPr>
          <p:cNvPr id="52264" name="object 41"/>
          <p:cNvSpPr/>
          <p:nvPr/>
        </p:nvSpPr>
        <p:spPr bwMode="auto">
          <a:xfrm>
            <a:off x="431800" y="5253038"/>
            <a:ext cx="552450" cy="563562"/>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40"/>
              </a:cxn>
              <a:cxn ang="0">
                <a:pos x="3620" y="327672"/>
              </a:cxn>
              <a:cxn ang="0">
                <a:pos x="14101" y="371056"/>
              </a:cxn>
              <a:cxn ang="0">
                <a:pos x="30873" y="411509"/>
              </a:cxn>
              <a:cxn ang="0">
                <a:pos x="53368" y="448451"/>
              </a:cxn>
              <a:cxn ang="0">
                <a:pos x="81014" y="481303"/>
              </a:cxn>
              <a:cxn ang="0">
                <a:pos x="113244" y="509482"/>
              </a:cxn>
              <a:cxn ang="0">
                <a:pos x="149488" y="532411"/>
              </a:cxn>
              <a:cxn ang="0">
                <a:pos x="189175" y="549506"/>
              </a:cxn>
              <a:cxn ang="0">
                <a:pos x="231738" y="560189"/>
              </a:cxn>
              <a:cxn ang="0">
                <a:pos x="276606" y="563880"/>
              </a:cxn>
              <a:cxn ang="0">
                <a:pos x="321473" y="560189"/>
              </a:cxn>
              <a:cxn ang="0">
                <a:pos x="364036" y="549506"/>
              </a:cxn>
              <a:cxn ang="0">
                <a:pos x="403723" y="532411"/>
              </a:cxn>
              <a:cxn ang="0">
                <a:pos x="439967" y="509482"/>
              </a:cxn>
              <a:cxn ang="0">
                <a:pos x="472197" y="481303"/>
              </a:cxn>
              <a:cxn ang="0">
                <a:pos x="499843" y="448451"/>
              </a:cxn>
              <a:cxn ang="0">
                <a:pos x="522338" y="411509"/>
              </a:cxn>
              <a:cxn ang="0">
                <a:pos x="539110" y="371056"/>
              </a:cxn>
              <a:cxn ang="0">
                <a:pos x="549591" y="327672"/>
              </a:cxn>
              <a:cxn ang="0">
                <a:pos x="553211" y="281940"/>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79">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40"/>
                </a:lnTo>
                <a:lnTo>
                  <a:pt x="3620" y="327672"/>
                </a:lnTo>
                <a:lnTo>
                  <a:pt x="14101" y="371056"/>
                </a:lnTo>
                <a:lnTo>
                  <a:pt x="30873" y="411509"/>
                </a:lnTo>
                <a:lnTo>
                  <a:pt x="53368" y="448451"/>
                </a:lnTo>
                <a:lnTo>
                  <a:pt x="81014" y="481303"/>
                </a:lnTo>
                <a:lnTo>
                  <a:pt x="113244" y="509482"/>
                </a:lnTo>
                <a:lnTo>
                  <a:pt x="149488" y="532411"/>
                </a:lnTo>
                <a:lnTo>
                  <a:pt x="189175" y="549506"/>
                </a:lnTo>
                <a:lnTo>
                  <a:pt x="231738" y="560189"/>
                </a:lnTo>
                <a:lnTo>
                  <a:pt x="276606" y="563880"/>
                </a:lnTo>
                <a:lnTo>
                  <a:pt x="321473" y="560189"/>
                </a:lnTo>
                <a:lnTo>
                  <a:pt x="364036" y="549506"/>
                </a:lnTo>
                <a:lnTo>
                  <a:pt x="403723" y="532411"/>
                </a:lnTo>
                <a:lnTo>
                  <a:pt x="439967" y="509482"/>
                </a:lnTo>
                <a:lnTo>
                  <a:pt x="472197" y="481303"/>
                </a:lnTo>
                <a:lnTo>
                  <a:pt x="499843" y="448451"/>
                </a:lnTo>
                <a:lnTo>
                  <a:pt x="522338" y="411509"/>
                </a:lnTo>
                <a:lnTo>
                  <a:pt x="539110" y="371056"/>
                </a:lnTo>
                <a:lnTo>
                  <a:pt x="549591" y="327672"/>
                </a:lnTo>
                <a:lnTo>
                  <a:pt x="553211" y="281940"/>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44536B"/>
          </a:solidFill>
          <a:ln w="9525">
            <a:noFill/>
            <a:round/>
          </a:ln>
        </p:spPr>
        <p:txBody>
          <a:bodyPr lIns="0" tIns="0" rIns="0" bIns="0"/>
          <a:lstStyle/>
          <a:p>
            <a:endParaRPr lang="zh-CN" altLang="en-US"/>
          </a:p>
        </p:txBody>
      </p:sp>
      <p:sp>
        <p:nvSpPr>
          <p:cNvPr id="42" name="object 42"/>
          <p:cNvSpPr txBox="1"/>
          <p:nvPr/>
        </p:nvSpPr>
        <p:spPr>
          <a:xfrm>
            <a:off x="609600" y="5332413"/>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4</a:t>
            </a:r>
            <a:endParaRPr sz="2400">
              <a:latin typeface="Arial" panose="020B0604020202020204"/>
              <a:ea typeface="宋体" panose="02010600030101010101" pitchFamily="2" charset="-122"/>
              <a:cs typeface="Arial" panose="020B0604020202020204"/>
            </a:endParaRPr>
          </a:p>
        </p:txBody>
      </p:sp>
      <p:sp>
        <p:nvSpPr>
          <p:cNvPr id="43" name="object 43"/>
          <p:cNvSpPr txBox="1"/>
          <p:nvPr/>
        </p:nvSpPr>
        <p:spPr>
          <a:xfrm>
            <a:off x="3343275" y="5368925"/>
            <a:ext cx="977900" cy="311150"/>
          </a:xfrm>
          <a:prstGeom prst="rect">
            <a:avLst/>
          </a:prstGeom>
        </p:spPr>
        <p:txBody>
          <a:bodyPr lIns="0" tIns="15875"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多退少补</a:t>
            </a:r>
            <a:endParaRPr lang="zh-CN" altLang="en-US">
              <a:latin typeface="微软雅黑" panose="020B0503020204020204" pitchFamily="34" charset="-122"/>
              <a:ea typeface="微软雅黑" panose="020B0503020204020204" pitchFamily="34" charset="-122"/>
            </a:endParaRPr>
          </a:p>
        </p:txBody>
      </p:sp>
      <p:sp>
        <p:nvSpPr>
          <p:cNvPr id="52267" name="object 44"/>
          <p:cNvSpPr txBox="1">
            <a:spLocks noChangeArrowheads="1"/>
          </p:cNvSpPr>
          <p:nvPr/>
        </p:nvSpPr>
        <p:spPr bwMode="auto">
          <a:xfrm>
            <a:off x="1450975" y="5303838"/>
            <a:ext cx="1144588" cy="512762"/>
          </a:xfrm>
          <a:prstGeom prst="rect">
            <a:avLst/>
          </a:prstGeom>
          <a:noFill/>
          <a:ln w="9525">
            <a:noFill/>
            <a:miter lim="800000"/>
          </a:ln>
        </p:spPr>
        <p:txBody>
          <a:bodyPr lIns="0" tIns="12700"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缴退</a:t>
            </a:r>
            <a:r>
              <a:rPr lang="zh-CN" altLang="en-US" sz="2400" b="1">
                <a:solidFill>
                  <a:srgbClr val="375F92"/>
                </a:solidFill>
                <a:latin typeface="微软雅黑" panose="020B0503020204020204" pitchFamily="34" charset="-122"/>
                <a:ea typeface="微软雅黑" panose="020B0503020204020204" pitchFamily="34" charset="-122"/>
              </a:rPr>
              <a:t>税</a:t>
            </a:r>
            <a:endParaRPr lang="zh-CN" altLang="en-US" sz="2400">
              <a:latin typeface="微软雅黑" panose="020B0503020204020204" pitchFamily="34" charset="-122"/>
              <a:ea typeface="微软雅黑" panose="020B0503020204020204" pitchFamily="34" charset="-122"/>
            </a:endParaRPr>
          </a:p>
        </p:txBody>
      </p:sp>
      <p:sp>
        <p:nvSpPr>
          <p:cNvPr id="45" name="object 45"/>
          <p:cNvSpPr txBox="1"/>
          <p:nvPr/>
        </p:nvSpPr>
        <p:spPr>
          <a:xfrm>
            <a:off x="805180" y="1115695"/>
            <a:ext cx="10689590" cy="470535"/>
          </a:xfrm>
          <a:prstGeom prst="rect">
            <a:avLst/>
          </a:prstGeom>
        </p:spPr>
        <p:txBody>
          <a:bodyPr wrap="square" lIns="0" tIns="12065" rIns="0" bIns="0">
            <a:spAutoFit/>
          </a:bodyPr>
          <a:lstStyle/>
          <a:p>
            <a:pPr marL="12700">
              <a:spcBef>
                <a:spcPts val="100"/>
              </a:spcBef>
            </a:pPr>
            <a:r>
              <a:rPr lang="zh-CN" altLang="en-US" sz="2800" b="1">
                <a:solidFill>
                  <a:srgbClr val="C00000"/>
                </a:solidFill>
                <a:latin typeface="Microsoft JhengHei" panose="020B0604030504040204" charset="-120"/>
                <a:ea typeface="Microsoft JhengHei" panose="020B0604030504040204" charset="-120"/>
              </a:rPr>
              <a:t>在平时预缴的基础上</a:t>
            </a:r>
            <a:r>
              <a:rPr lang="en-US" altLang="zh-CN" sz="2800" b="1">
                <a:solidFill>
                  <a:srgbClr val="C00000"/>
                </a:solidFill>
                <a:latin typeface="Microsoft JhengHei" panose="020B0604030504040204" charset="-120"/>
                <a:ea typeface="Microsoft JhengHei" panose="020B0604030504040204" charset="-120"/>
              </a:rPr>
              <a:t>“</a:t>
            </a:r>
            <a:r>
              <a:rPr lang="zh-CN" altLang="en-US" sz="2800" b="1">
                <a:solidFill>
                  <a:srgbClr val="C00000"/>
                </a:solidFill>
                <a:latin typeface="Microsoft JhengHei" panose="020B0604030504040204" charset="-120"/>
                <a:ea typeface="Microsoft JhengHei" panose="020B0604030504040204" charset="-120"/>
              </a:rPr>
              <a:t>查遗补漏、汇总收支、按年算账、多退少补</a:t>
            </a:r>
            <a:r>
              <a:rPr lang="en-US" altLang="zh-CN" sz="2800" b="1">
                <a:solidFill>
                  <a:srgbClr val="C00000"/>
                </a:solidFill>
                <a:latin typeface="Microsoft JhengHei" panose="020B0604030504040204" charset="-120"/>
                <a:ea typeface="Microsoft JhengHei" panose="020B0604030504040204" charset="-120"/>
              </a:rPr>
              <a:t>”</a:t>
            </a:r>
            <a:endParaRPr lang="en-US" altLang="zh-CN" sz="2800" b="1">
              <a:solidFill>
                <a:srgbClr val="C00000"/>
              </a:solidFill>
              <a:latin typeface="Microsoft JhengHei" panose="020B0604030504040204" charset="-120"/>
              <a:ea typeface="Microsoft JhengHei" panose="020B0604030504040204" charset="-12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3.1</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预约</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办税</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预约办税1"/>
          <p:cNvPicPr>
            <a:picLocks noChangeAspect="1"/>
          </p:cNvPicPr>
          <p:nvPr>
            <p:custDataLst>
              <p:tags r:id="rId1"/>
            </p:custDataLst>
          </p:nvPr>
        </p:nvPicPr>
        <p:blipFill>
          <a:blip r:embed="rId2"/>
          <a:stretch>
            <a:fillRect/>
          </a:stretch>
        </p:blipFill>
        <p:spPr>
          <a:xfrm>
            <a:off x="1363980" y="0"/>
            <a:ext cx="3287395" cy="6858000"/>
          </a:xfrm>
          <a:prstGeom prst="rect">
            <a:avLst/>
          </a:prstGeom>
        </p:spPr>
      </p:pic>
      <p:pic>
        <p:nvPicPr>
          <p:cNvPr id="4" name="图片 3" descr="预约办税2"/>
          <p:cNvPicPr>
            <a:picLocks noChangeAspect="1"/>
          </p:cNvPicPr>
          <p:nvPr/>
        </p:nvPicPr>
        <p:blipFill>
          <a:blip r:embed="rId3"/>
          <a:stretch>
            <a:fillRect/>
          </a:stretch>
        </p:blipFill>
        <p:spPr>
          <a:xfrm>
            <a:off x="6772910" y="0"/>
            <a:ext cx="3272790" cy="6858000"/>
          </a:xfrm>
          <a:prstGeom prst="rect">
            <a:avLst/>
          </a:prstGeom>
        </p:spPr>
      </p:pic>
    </p:spTree>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预约办税4"/>
          <p:cNvPicPr>
            <a:picLocks noChangeAspect="1"/>
          </p:cNvPicPr>
          <p:nvPr/>
        </p:nvPicPr>
        <p:blipFill>
          <a:blip r:embed="rId1"/>
          <a:stretch>
            <a:fillRect/>
          </a:stretch>
        </p:blipFill>
        <p:spPr>
          <a:xfrm>
            <a:off x="847090" y="0"/>
            <a:ext cx="4250055" cy="6858000"/>
          </a:xfrm>
          <a:prstGeom prst="rect">
            <a:avLst/>
          </a:prstGeom>
        </p:spPr>
      </p:pic>
      <p:pic>
        <p:nvPicPr>
          <p:cNvPr id="3" name="图片 2" descr="预约办税3"/>
          <p:cNvPicPr>
            <a:picLocks noChangeAspect="1"/>
          </p:cNvPicPr>
          <p:nvPr/>
        </p:nvPicPr>
        <p:blipFill>
          <a:blip r:embed="rId2"/>
          <a:stretch>
            <a:fillRect/>
          </a:stretch>
        </p:blipFill>
        <p:spPr>
          <a:xfrm>
            <a:off x="6562090" y="0"/>
            <a:ext cx="5042535" cy="6858000"/>
          </a:xfrm>
          <a:prstGeom prst="rect">
            <a:avLst/>
          </a:prstGeom>
        </p:spPr>
      </p:pic>
    </p:spTree>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3.2</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汇算</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清缴</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309223527"/>
          <p:cNvPicPr>
            <a:picLocks noChangeAspect="1"/>
          </p:cNvPicPr>
          <p:nvPr/>
        </p:nvPicPr>
        <p:blipFill>
          <a:blip r:embed="rId1"/>
          <a:stretch>
            <a:fillRect/>
          </a:stretch>
        </p:blipFill>
        <p:spPr>
          <a:xfrm>
            <a:off x="1143000" y="0"/>
            <a:ext cx="3312160" cy="6858000"/>
          </a:xfrm>
          <a:prstGeom prst="rect">
            <a:avLst/>
          </a:prstGeom>
        </p:spPr>
      </p:pic>
      <p:pic>
        <p:nvPicPr>
          <p:cNvPr id="5" name="图片 4" descr="微信图片_20220309223537"/>
          <p:cNvPicPr>
            <a:picLocks noChangeAspect="1"/>
          </p:cNvPicPr>
          <p:nvPr/>
        </p:nvPicPr>
        <p:blipFill>
          <a:blip r:embed="rId2"/>
          <a:stretch>
            <a:fillRect/>
          </a:stretch>
        </p:blipFill>
        <p:spPr>
          <a:xfrm>
            <a:off x="7516495" y="0"/>
            <a:ext cx="3242310" cy="6858000"/>
          </a:xfrm>
          <a:prstGeom prst="rect">
            <a:avLst/>
          </a:prstGeom>
        </p:spPr>
      </p:pic>
    </p:spTree>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7640" y="74930"/>
            <a:ext cx="1637665" cy="521970"/>
          </a:xfrm>
          <a:prstGeom prst="rect">
            <a:avLst/>
          </a:prstGeom>
          <a:noFill/>
          <a:ln w="9525">
            <a:noFill/>
          </a:ln>
        </p:spPr>
        <p:txBody>
          <a:bodyPr wrap="square">
            <a:spAutoFit/>
          </a:bodyPr>
          <a:p>
            <a:pPr marL="0" indent="0"/>
            <a:r>
              <a:rPr lang="zh-CN" sz="2800" b="0">
                <a:latin typeface="Calibri" panose="020F0502020204030204" pitchFamily="34" charset="0"/>
                <a:ea typeface="宋体" panose="02010600030101010101" pitchFamily="2" charset="-122"/>
              </a:rPr>
              <a:t>简易申报</a:t>
            </a:r>
            <a:endParaRPr lang="zh-CN" sz="2800" b="0">
              <a:latin typeface="Calibri" panose="020F0502020204030204" pitchFamily="34" charset="0"/>
              <a:ea typeface="宋体" panose="02010600030101010101" pitchFamily="2" charset="-122"/>
            </a:endParaRPr>
          </a:p>
        </p:txBody>
      </p:sp>
      <p:pic>
        <p:nvPicPr>
          <p:cNvPr id="4" name="图片 3" descr="1"/>
          <p:cNvPicPr>
            <a:picLocks noChangeAspect="1"/>
          </p:cNvPicPr>
          <p:nvPr/>
        </p:nvPicPr>
        <p:blipFill>
          <a:blip r:embed="rId1"/>
          <a:stretch>
            <a:fillRect/>
          </a:stretch>
        </p:blipFill>
        <p:spPr>
          <a:xfrm>
            <a:off x="542290" y="742315"/>
            <a:ext cx="3166110" cy="5984875"/>
          </a:xfrm>
          <a:prstGeom prst="rect">
            <a:avLst/>
          </a:prstGeom>
        </p:spPr>
      </p:pic>
      <p:pic>
        <p:nvPicPr>
          <p:cNvPr id="5" name="图片 4" descr="2"/>
          <p:cNvPicPr>
            <a:picLocks noChangeAspect="1"/>
          </p:cNvPicPr>
          <p:nvPr/>
        </p:nvPicPr>
        <p:blipFill>
          <a:blip r:embed="rId2"/>
          <a:stretch>
            <a:fillRect/>
          </a:stretch>
        </p:blipFill>
        <p:spPr>
          <a:xfrm>
            <a:off x="5930265" y="805180"/>
            <a:ext cx="3317875" cy="6052820"/>
          </a:xfrm>
          <a:prstGeom prst="rect">
            <a:avLst/>
          </a:prstGeom>
        </p:spPr>
      </p:pic>
      <p:sp>
        <p:nvSpPr>
          <p:cNvPr id="6" name="文本框 5"/>
          <p:cNvSpPr txBox="1"/>
          <p:nvPr/>
        </p:nvSpPr>
        <p:spPr>
          <a:xfrm>
            <a:off x="2390775" y="74930"/>
            <a:ext cx="7941310" cy="706755"/>
          </a:xfrm>
          <a:prstGeom prst="rect">
            <a:avLst/>
          </a:prstGeom>
          <a:noFill/>
        </p:spPr>
        <p:txBody>
          <a:bodyPr wrap="squar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如果纳税人收入额未超过6万元且已预缴税款，则自动进入简易申报流程， 首先弹框显示“简易申报须知”</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2570" y="217805"/>
            <a:ext cx="1787525" cy="521970"/>
          </a:xfrm>
          <a:prstGeom prst="rect">
            <a:avLst/>
          </a:prstGeom>
          <a:noFill/>
        </p:spPr>
        <p:txBody>
          <a:bodyPr wrap="square" rtlCol="0">
            <a:spAutoFit/>
          </a:bodyPr>
          <a:p>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标准申报</a:t>
            </a: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descr="3"/>
          <p:cNvPicPr>
            <a:picLocks noChangeAspect="1"/>
          </p:cNvPicPr>
          <p:nvPr/>
        </p:nvPicPr>
        <p:blipFill>
          <a:blip r:embed="rId1"/>
          <a:stretch>
            <a:fillRect/>
          </a:stretch>
        </p:blipFill>
        <p:spPr>
          <a:xfrm>
            <a:off x="617220" y="1261745"/>
            <a:ext cx="3390900" cy="4638675"/>
          </a:xfrm>
          <a:prstGeom prst="rect">
            <a:avLst/>
          </a:prstGeom>
        </p:spPr>
      </p:pic>
      <p:pic>
        <p:nvPicPr>
          <p:cNvPr id="4" name="图片 3" descr="4"/>
          <p:cNvPicPr>
            <a:picLocks noChangeAspect="1"/>
          </p:cNvPicPr>
          <p:nvPr/>
        </p:nvPicPr>
        <p:blipFill>
          <a:blip r:embed="rId2"/>
          <a:stretch>
            <a:fillRect/>
          </a:stretch>
        </p:blipFill>
        <p:spPr>
          <a:xfrm>
            <a:off x="4405630" y="1261745"/>
            <a:ext cx="3381375" cy="4267200"/>
          </a:xfrm>
          <a:prstGeom prst="rect">
            <a:avLst/>
          </a:prstGeom>
        </p:spPr>
      </p:pic>
      <p:pic>
        <p:nvPicPr>
          <p:cNvPr id="5" name="图片 4" descr="5"/>
          <p:cNvPicPr>
            <a:picLocks noChangeAspect="1"/>
          </p:cNvPicPr>
          <p:nvPr/>
        </p:nvPicPr>
        <p:blipFill>
          <a:blip r:embed="rId3"/>
          <a:stretch>
            <a:fillRect/>
          </a:stretch>
        </p:blipFill>
        <p:spPr>
          <a:xfrm>
            <a:off x="8376920" y="823595"/>
            <a:ext cx="3333750" cy="5514975"/>
          </a:xfrm>
          <a:prstGeom prst="rect">
            <a:avLst/>
          </a:prstGeom>
        </p:spPr>
      </p:pic>
      <p:sp>
        <p:nvSpPr>
          <p:cNvPr id="6" name="文本框 5"/>
          <p:cNvSpPr txBox="1"/>
          <p:nvPr/>
        </p:nvSpPr>
        <p:spPr>
          <a:xfrm>
            <a:off x="2281555" y="304165"/>
            <a:ext cx="6369685" cy="398780"/>
          </a:xfrm>
          <a:prstGeom prst="rect">
            <a:avLst/>
          </a:prstGeom>
          <a:noFill/>
        </p:spPr>
        <p:txBody>
          <a:bodyPr wrap="squar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选择</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填报方式</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阅读须知</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选择</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汇缴地</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6"/>
          <p:cNvPicPr>
            <a:picLocks noChangeAspect="1"/>
          </p:cNvPicPr>
          <p:nvPr/>
        </p:nvPicPr>
        <p:blipFill>
          <a:blip r:embed="rId1"/>
          <a:stretch>
            <a:fillRect/>
          </a:stretch>
        </p:blipFill>
        <p:spPr>
          <a:xfrm>
            <a:off x="490855" y="1080770"/>
            <a:ext cx="3419475" cy="4695825"/>
          </a:xfrm>
          <a:prstGeom prst="rect">
            <a:avLst/>
          </a:prstGeom>
        </p:spPr>
      </p:pic>
      <p:pic>
        <p:nvPicPr>
          <p:cNvPr id="4" name="图片 3" descr="7"/>
          <p:cNvPicPr>
            <a:picLocks noChangeAspect="1"/>
          </p:cNvPicPr>
          <p:nvPr/>
        </p:nvPicPr>
        <p:blipFill>
          <a:blip r:embed="rId2"/>
          <a:stretch>
            <a:fillRect/>
          </a:stretch>
        </p:blipFill>
        <p:spPr>
          <a:xfrm>
            <a:off x="4573270" y="2157730"/>
            <a:ext cx="3409950" cy="3409950"/>
          </a:xfrm>
          <a:prstGeom prst="rect">
            <a:avLst/>
          </a:prstGeom>
        </p:spPr>
      </p:pic>
      <p:pic>
        <p:nvPicPr>
          <p:cNvPr id="6" name="图片 5" descr="8"/>
          <p:cNvPicPr>
            <a:picLocks noChangeAspect="1"/>
          </p:cNvPicPr>
          <p:nvPr/>
        </p:nvPicPr>
        <p:blipFill>
          <a:blip r:embed="rId3"/>
          <a:stretch>
            <a:fillRect/>
          </a:stretch>
        </p:blipFill>
        <p:spPr>
          <a:xfrm>
            <a:off x="8354695" y="1290955"/>
            <a:ext cx="3495675" cy="4276725"/>
          </a:xfrm>
          <a:prstGeom prst="rect">
            <a:avLst/>
          </a:prstGeom>
        </p:spPr>
      </p:pic>
      <p:sp>
        <p:nvSpPr>
          <p:cNvPr id="7" name="文本框 6"/>
          <p:cNvSpPr txBox="1"/>
          <p:nvPr/>
        </p:nvSpPr>
        <p:spPr>
          <a:xfrm>
            <a:off x="729615" y="253365"/>
            <a:ext cx="10424160" cy="398780"/>
          </a:xfrm>
          <a:prstGeom prst="rect">
            <a:avLst/>
          </a:prstGeom>
          <a:noFill/>
        </p:spPr>
        <p:txBody>
          <a:bodyPr wrap="squar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核对收入</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核对</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费用、免税收入和税前扣除</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左下角计算得出的</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应纳税所得额</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309225231"/>
          <p:cNvPicPr>
            <a:picLocks noChangeAspect="1"/>
          </p:cNvPicPr>
          <p:nvPr/>
        </p:nvPicPr>
        <p:blipFill>
          <a:blip r:embed="rId1"/>
          <a:stretch>
            <a:fillRect/>
          </a:stretch>
        </p:blipFill>
        <p:spPr>
          <a:xfrm>
            <a:off x="413385" y="851535"/>
            <a:ext cx="3312160" cy="6006465"/>
          </a:xfrm>
          <a:prstGeom prst="rect">
            <a:avLst/>
          </a:prstGeom>
        </p:spPr>
      </p:pic>
      <p:sp>
        <p:nvSpPr>
          <p:cNvPr id="3" name="文本框 2"/>
          <p:cNvSpPr txBox="1"/>
          <p:nvPr/>
        </p:nvSpPr>
        <p:spPr>
          <a:xfrm>
            <a:off x="506730" y="144780"/>
            <a:ext cx="7294880" cy="706755"/>
          </a:xfrm>
          <a:prstGeom prst="rect">
            <a:avLst/>
          </a:prstGeom>
          <a:noFill/>
        </p:spPr>
        <p:txBody>
          <a:bodyPr wrap="non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税款计算：核对</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应纳税额</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减免税额</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已缴税额</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左下角会显示</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应退税额</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或</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应补税额</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descr="15"/>
          <p:cNvPicPr>
            <a:picLocks noChangeAspect="1"/>
          </p:cNvPicPr>
          <p:nvPr/>
        </p:nvPicPr>
        <p:blipFill>
          <a:blip r:embed="rId2"/>
          <a:stretch>
            <a:fillRect/>
          </a:stretch>
        </p:blipFill>
        <p:spPr>
          <a:xfrm>
            <a:off x="4258945" y="4231005"/>
            <a:ext cx="3429000" cy="1276350"/>
          </a:xfrm>
          <a:prstGeom prst="rect">
            <a:avLst/>
          </a:prstGeom>
        </p:spPr>
      </p:pic>
      <p:sp>
        <p:nvSpPr>
          <p:cNvPr id="5" name="文本框 4"/>
          <p:cNvSpPr txBox="1"/>
          <p:nvPr/>
        </p:nvSpPr>
        <p:spPr>
          <a:xfrm>
            <a:off x="8408670" y="4345940"/>
            <a:ext cx="3484880" cy="398780"/>
          </a:xfrm>
          <a:prstGeom prst="rect">
            <a:avLst/>
          </a:prstGeom>
          <a:noFill/>
        </p:spPr>
        <p:txBody>
          <a:bodyPr wrap="non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享受免申报，可以不用</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补税。</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0"/>
          <p:cNvPicPr>
            <a:picLocks noChangeAspect="1"/>
          </p:cNvPicPr>
          <p:nvPr/>
        </p:nvPicPr>
        <p:blipFill>
          <a:blip r:embed="rId1"/>
          <a:stretch>
            <a:fillRect/>
          </a:stretch>
        </p:blipFill>
        <p:spPr>
          <a:xfrm>
            <a:off x="568325" y="975360"/>
            <a:ext cx="3448050" cy="5514975"/>
          </a:xfrm>
          <a:prstGeom prst="rect">
            <a:avLst/>
          </a:prstGeom>
        </p:spPr>
      </p:pic>
      <p:sp>
        <p:nvSpPr>
          <p:cNvPr id="4" name="文本框 3"/>
          <p:cNvSpPr txBox="1"/>
          <p:nvPr/>
        </p:nvSpPr>
        <p:spPr>
          <a:xfrm>
            <a:off x="476250" y="177165"/>
            <a:ext cx="1605280" cy="521970"/>
          </a:xfrm>
          <a:prstGeom prst="rect">
            <a:avLst/>
          </a:prstGeom>
          <a:noFill/>
        </p:spPr>
        <p:txBody>
          <a:bodyPr wrap="none" rtlCol="0">
            <a:spAutoFit/>
          </a:bodyPr>
          <a:p>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申请退税</a:t>
            </a: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922645" y="288925"/>
            <a:ext cx="2052955" cy="521970"/>
          </a:xfrm>
          <a:prstGeom prst="rect">
            <a:avLst/>
          </a:prstGeom>
          <a:noFill/>
        </p:spPr>
        <p:txBody>
          <a:bodyPr wrap="square" rtlCol="0">
            <a:spAutoFit/>
          </a:bodyPr>
          <a:p>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补缴税款</a:t>
            </a: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descr="11"/>
          <p:cNvPicPr>
            <a:picLocks noChangeAspect="1"/>
          </p:cNvPicPr>
          <p:nvPr/>
        </p:nvPicPr>
        <p:blipFill>
          <a:blip r:embed="rId2"/>
          <a:stretch>
            <a:fillRect/>
          </a:stretch>
        </p:blipFill>
        <p:spPr>
          <a:xfrm>
            <a:off x="6764655" y="975360"/>
            <a:ext cx="3571875" cy="5630545"/>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5298"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42900"/>
            <a:ext cx="4987925" cy="556260"/>
          </a:xfrm>
        </p:spPr>
        <p:txBody>
          <a:bodyPr wrap="square" tIns="12700"/>
          <a:lstStyle/>
          <a:p>
            <a:pPr marL="12700" eaLnBrk="1" hangingPunct="1">
              <a:spcBef>
                <a:spcPts val="100"/>
              </a:spcBef>
            </a:pPr>
            <a:r>
              <a:rPr lang="zh-CN" altLang="en-US" sz="3600">
                <a:ea typeface="微软雅黑" panose="020B0503020204020204" pitchFamily="34" charset="-122"/>
              </a:rPr>
              <a:t>年度汇算具体计算公式</a:t>
            </a:r>
            <a:endParaRPr lang="zh-CN" altLang="en-US" sz="3600">
              <a:ea typeface="微软雅黑" panose="020B0503020204020204" pitchFamily="34" charset="-122"/>
            </a:endParaRPr>
          </a:p>
        </p:txBody>
      </p:sp>
      <p:sp>
        <p:nvSpPr>
          <p:cNvPr id="55300" name="object 5"/>
          <p:cNvSpPr/>
          <p:nvPr/>
        </p:nvSpPr>
        <p:spPr bwMode="auto">
          <a:xfrm>
            <a:off x="6169025" y="3581400"/>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5B9BD4"/>
          </a:solidFill>
          <a:ln w="9525">
            <a:noFill/>
            <a:round/>
          </a:ln>
        </p:spPr>
        <p:txBody>
          <a:bodyPr lIns="0" tIns="0" rIns="0" bIns="0"/>
          <a:lstStyle/>
          <a:p>
            <a:endParaRPr lang="zh-CN" altLang="en-US"/>
          </a:p>
        </p:txBody>
      </p:sp>
      <p:sp>
        <p:nvSpPr>
          <p:cNvPr id="55301" name="object 6"/>
          <p:cNvSpPr/>
          <p:nvPr/>
        </p:nvSpPr>
        <p:spPr bwMode="auto">
          <a:xfrm>
            <a:off x="6859588" y="3581400"/>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5B9BD4"/>
          </a:solidFill>
          <a:ln w="9525">
            <a:noFill/>
            <a:round/>
          </a:ln>
        </p:spPr>
        <p:txBody>
          <a:bodyPr lIns="0" tIns="0" rIns="0" bIns="0"/>
          <a:lstStyle/>
          <a:p>
            <a:endParaRPr lang="zh-CN" altLang="en-US"/>
          </a:p>
        </p:txBody>
      </p:sp>
      <p:sp>
        <p:nvSpPr>
          <p:cNvPr id="55302" name="object 7"/>
          <p:cNvSpPr/>
          <p:nvPr/>
        </p:nvSpPr>
        <p:spPr bwMode="auto">
          <a:xfrm>
            <a:off x="6169025" y="3952875"/>
            <a:ext cx="690563" cy="369888"/>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3" name="object 8"/>
          <p:cNvSpPr/>
          <p:nvPr/>
        </p:nvSpPr>
        <p:spPr bwMode="auto">
          <a:xfrm>
            <a:off x="6859588" y="3952875"/>
            <a:ext cx="2817812" cy="369888"/>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4" name="object 9"/>
          <p:cNvSpPr/>
          <p:nvPr/>
        </p:nvSpPr>
        <p:spPr bwMode="auto">
          <a:xfrm>
            <a:off x="6169025" y="4322763"/>
            <a:ext cx="690563" cy="371475"/>
          </a:xfrm>
          <a:custGeom>
            <a:avLst/>
            <a:gdLst/>
            <a:ahLst/>
            <a:cxnLst>
              <a:cxn ang="0">
                <a:pos x="0" y="370840"/>
              </a:cxn>
              <a:cxn ang="0">
                <a:pos x="689686" y="370840"/>
              </a:cxn>
              <a:cxn ang="0">
                <a:pos x="689686" y="0"/>
              </a:cxn>
              <a:cxn ang="0">
                <a:pos x="0" y="0"/>
              </a:cxn>
              <a:cxn ang="0">
                <a:pos x="0" y="370840"/>
              </a:cxn>
            </a:cxnLst>
            <a:rect l="0" t="0" r="r" b="b"/>
            <a:pathLst>
              <a:path w="690245" h="370839">
                <a:moveTo>
                  <a:pt x="0" y="370840"/>
                </a:moveTo>
                <a:lnTo>
                  <a:pt x="689686" y="370840"/>
                </a:lnTo>
                <a:lnTo>
                  <a:pt x="689686" y="0"/>
                </a:lnTo>
                <a:lnTo>
                  <a:pt x="0" y="0"/>
                </a:lnTo>
                <a:lnTo>
                  <a:pt x="0" y="370840"/>
                </a:lnTo>
                <a:close/>
              </a:path>
            </a:pathLst>
          </a:custGeom>
          <a:solidFill>
            <a:srgbClr val="EAEEF7"/>
          </a:solidFill>
          <a:ln w="9525">
            <a:noFill/>
            <a:round/>
          </a:ln>
        </p:spPr>
        <p:txBody>
          <a:bodyPr lIns="0" tIns="0" rIns="0" bIns="0"/>
          <a:lstStyle/>
          <a:p>
            <a:endParaRPr lang="zh-CN" altLang="en-US"/>
          </a:p>
        </p:txBody>
      </p:sp>
      <p:sp>
        <p:nvSpPr>
          <p:cNvPr id="55305" name="object 10"/>
          <p:cNvSpPr/>
          <p:nvPr/>
        </p:nvSpPr>
        <p:spPr bwMode="auto">
          <a:xfrm>
            <a:off x="6859588" y="4322763"/>
            <a:ext cx="2817812" cy="371475"/>
          </a:xfrm>
          <a:custGeom>
            <a:avLst/>
            <a:gdLst/>
            <a:ahLst/>
            <a:cxnLst>
              <a:cxn ang="0">
                <a:pos x="0" y="370840"/>
              </a:cxn>
              <a:cxn ang="0">
                <a:pos x="2818510" y="370840"/>
              </a:cxn>
              <a:cxn ang="0">
                <a:pos x="2818510" y="0"/>
              </a:cxn>
              <a:cxn ang="0">
                <a:pos x="0" y="0"/>
              </a:cxn>
              <a:cxn ang="0">
                <a:pos x="0" y="370840"/>
              </a:cxn>
            </a:cxnLst>
            <a:rect l="0" t="0" r="r" b="b"/>
            <a:pathLst>
              <a:path w="2818765" h="370839">
                <a:moveTo>
                  <a:pt x="0" y="370840"/>
                </a:moveTo>
                <a:lnTo>
                  <a:pt x="2818510" y="370840"/>
                </a:lnTo>
                <a:lnTo>
                  <a:pt x="2818510" y="0"/>
                </a:lnTo>
                <a:lnTo>
                  <a:pt x="0" y="0"/>
                </a:lnTo>
                <a:lnTo>
                  <a:pt x="0" y="370840"/>
                </a:lnTo>
                <a:close/>
              </a:path>
            </a:pathLst>
          </a:custGeom>
          <a:solidFill>
            <a:srgbClr val="EAEEF7"/>
          </a:solidFill>
          <a:ln w="9525">
            <a:noFill/>
            <a:round/>
          </a:ln>
        </p:spPr>
        <p:txBody>
          <a:bodyPr lIns="0" tIns="0" rIns="0" bIns="0"/>
          <a:lstStyle/>
          <a:p>
            <a:endParaRPr lang="zh-CN" altLang="en-US"/>
          </a:p>
        </p:txBody>
      </p:sp>
      <p:sp>
        <p:nvSpPr>
          <p:cNvPr id="55306" name="object 11"/>
          <p:cNvSpPr/>
          <p:nvPr/>
        </p:nvSpPr>
        <p:spPr bwMode="auto">
          <a:xfrm>
            <a:off x="6169025" y="4694238"/>
            <a:ext cx="690563" cy="369887"/>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7" name="object 12"/>
          <p:cNvSpPr/>
          <p:nvPr/>
        </p:nvSpPr>
        <p:spPr bwMode="auto">
          <a:xfrm>
            <a:off x="6859588" y="4694238"/>
            <a:ext cx="2817812" cy="369887"/>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8" name="object 13"/>
          <p:cNvSpPr/>
          <p:nvPr/>
        </p:nvSpPr>
        <p:spPr bwMode="auto">
          <a:xfrm>
            <a:off x="6169025" y="5064125"/>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09" name="object 14"/>
          <p:cNvSpPr/>
          <p:nvPr/>
        </p:nvSpPr>
        <p:spPr bwMode="auto">
          <a:xfrm>
            <a:off x="6859588" y="5064125"/>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10" name="object 15"/>
          <p:cNvSpPr/>
          <p:nvPr/>
        </p:nvSpPr>
        <p:spPr bwMode="auto">
          <a:xfrm>
            <a:off x="6169025" y="5435600"/>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11" name="object 16"/>
          <p:cNvSpPr/>
          <p:nvPr/>
        </p:nvSpPr>
        <p:spPr bwMode="auto">
          <a:xfrm>
            <a:off x="6859588" y="5435600"/>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12" name="object 17"/>
          <p:cNvSpPr/>
          <p:nvPr/>
        </p:nvSpPr>
        <p:spPr bwMode="auto">
          <a:xfrm>
            <a:off x="6169025" y="5807075"/>
            <a:ext cx="690563" cy="369888"/>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13" name="object 18"/>
          <p:cNvSpPr/>
          <p:nvPr/>
        </p:nvSpPr>
        <p:spPr bwMode="auto">
          <a:xfrm>
            <a:off x="6859588" y="5807075"/>
            <a:ext cx="2817812" cy="369888"/>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19" name="object 19"/>
          <p:cNvSpPr txBox="1"/>
          <p:nvPr/>
        </p:nvSpPr>
        <p:spPr>
          <a:xfrm>
            <a:off x="1281113" y="841375"/>
            <a:ext cx="10133012" cy="2470150"/>
          </a:xfrm>
          <a:prstGeom prst="rect">
            <a:avLst/>
          </a:prstGeom>
        </p:spPr>
        <p:txBody>
          <a:bodyPr lIns="0" tIns="290195" rIns="0" bIns="0">
            <a:spAutoFit/>
          </a:bodyPr>
          <a:lstStyle/>
          <a:p>
            <a:pPr marL="12700">
              <a:spcBef>
                <a:spcPts val="2290"/>
              </a:spcBef>
            </a:pPr>
            <a:r>
              <a:rPr lang="en-US" altLang="zh-CN" sz="3200" b="1">
                <a:solidFill>
                  <a:srgbClr val="C00000"/>
                </a:solidFill>
                <a:latin typeface="微软雅黑" panose="020B0503020204020204" pitchFamily="34" charset="-122"/>
                <a:ea typeface="微软雅黑" panose="020B0503020204020204" pitchFamily="34" charset="-122"/>
              </a:rPr>
              <a:t>2021</a:t>
            </a:r>
            <a:r>
              <a:rPr lang="zh-CN" altLang="en-US" sz="3200" b="1">
                <a:solidFill>
                  <a:srgbClr val="C00000"/>
                </a:solidFill>
                <a:latin typeface="微软雅黑" panose="020B0503020204020204" pitchFamily="34" charset="-122"/>
                <a:ea typeface="微软雅黑" panose="020B0503020204020204" pitchFamily="34" charset="-122"/>
              </a:rPr>
              <a:t>年度汇算应退或应补税额</a:t>
            </a:r>
            <a:r>
              <a:rPr lang="en-US" altLang="zh-CN" sz="3200" b="1">
                <a:solidFill>
                  <a:srgbClr val="C00000"/>
                </a:solidFill>
                <a:latin typeface="微软雅黑" panose="020B0503020204020204" pitchFamily="34" charset="-122"/>
                <a:ea typeface="微软雅黑" panose="020B0503020204020204" pitchFamily="34" charset="-122"/>
              </a:rPr>
              <a:t>=</a:t>
            </a:r>
            <a:endParaRPr lang="en-US" altLang="zh-CN" sz="3200">
              <a:latin typeface="微软雅黑" panose="020B0503020204020204" pitchFamily="34" charset="-122"/>
              <a:ea typeface="微软雅黑" panose="020B0503020204020204" pitchFamily="34" charset="-122"/>
            </a:endParaRPr>
          </a:p>
          <a:p>
            <a:pPr marL="12700">
              <a:lnSpc>
                <a:spcPct val="150000"/>
              </a:lnSpc>
              <a:spcBef>
                <a:spcPts val="200"/>
              </a:spcBef>
            </a:pPr>
            <a:r>
              <a:rPr lang="en-US" altLang="zh-CN" sz="2400" b="1">
                <a:solidFill>
                  <a:srgbClr val="44536B"/>
                </a:solidFill>
                <a:latin typeface="微软雅黑" panose="020B0503020204020204" pitchFamily="34" charset="-122"/>
                <a:ea typeface="微软雅黑" panose="020B0503020204020204" pitchFamily="34" charset="-122"/>
              </a:rPr>
              <a:t>[</a:t>
            </a:r>
            <a:r>
              <a:rPr lang="zh-CN" altLang="en-US" sz="2400" b="1">
                <a:solidFill>
                  <a:srgbClr val="44536B"/>
                </a:solidFill>
                <a:latin typeface="微软雅黑" panose="020B0503020204020204" pitchFamily="34" charset="-122"/>
                <a:ea typeface="微软雅黑" panose="020B0503020204020204" pitchFamily="34" charset="-122"/>
              </a:rPr>
              <a:t>（</a:t>
            </a:r>
            <a:r>
              <a:rPr lang="zh-CN" altLang="en-US" sz="3600" b="1" baseline="-3000">
                <a:solidFill>
                  <a:srgbClr val="6FAC46"/>
                </a:solidFill>
                <a:latin typeface="微软雅黑" panose="020B0503020204020204" pitchFamily="34" charset="-122"/>
                <a:ea typeface="微软雅黑" panose="020B0503020204020204" pitchFamily="34" charset="-122"/>
              </a:rPr>
              <a:t>综合所得收入额 </a:t>
            </a:r>
            <a:r>
              <a:rPr lang="en-US" altLang="zh-CN" sz="2400" b="1">
                <a:solidFill>
                  <a:srgbClr val="44536B"/>
                </a:solidFill>
                <a:latin typeface="微软雅黑" panose="020B0503020204020204" pitchFamily="34" charset="-122"/>
                <a:ea typeface="微软雅黑" panose="020B0503020204020204" pitchFamily="34" charset="-122"/>
              </a:rPr>
              <a:t>- 60000</a:t>
            </a:r>
            <a:r>
              <a:rPr lang="zh-CN" altLang="en-US" sz="2400" b="1">
                <a:solidFill>
                  <a:srgbClr val="44536B"/>
                </a:solidFill>
                <a:latin typeface="微软雅黑" panose="020B0503020204020204" pitchFamily="34" charset="-122"/>
                <a:ea typeface="微软雅黑" panose="020B0503020204020204" pitchFamily="34" charset="-122"/>
              </a:rPr>
              <a:t>元 </a:t>
            </a:r>
            <a:r>
              <a:rPr lang="en-US" altLang="zh-CN" sz="2400" b="1">
                <a:solidFill>
                  <a:srgbClr val="44536B"/>
                </a:solidFill>
                <a:latin typeface="微软雅黑" panose="020B0503020204020204" pitchFamily="34" charset="-122"/>
                <a:ea typeface="微软雅黑" panose="020B0503020204020204" pitchFamily="34" charset="-122"/>
              </a:rPr>
              <a:t>-“</a:t>
            </a:r>
            <a:r>
              <a:rPr lang="zh-CN" altLang="en-US" sz="2400" b="1">
                <a:solidFill>
                  <a:srgbClr val="44536B"/>
                </a:solidFill>
                <a:latin typeface="微软雅黑" panose="020B0503020204020204" pitchFamily="34" charset="-122"/>
                <a:ea typeface="微软雅黑" panose="020B0503020204020204" pitchFamily="34" charset="-122"/>
              </a:rPr>
              <a:t>三险一金”等专项扣除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子女教育等专 项附加扣除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依法确定的其他扣除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捐赠）</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3600" b="1" baseline="2000">
                <a:solidFill>
                  <a:srgbClr val="5B9BD4"/>
                </a:solidFill>
                <a:latin typeface="微软雅黑" panose="020B0503020204020204" pitchFamily="34" charset="-122"/>
                <a:ea typeface="微软雅黑" panose="020B0503020204020204" pitchFamily="34" charset="-122"/>
              </a:rPr>
              <a:t>税率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3600" b="1" baseline="1000">
                <a:solidFill>
                  <a:srgbClr val="5B9BD4"/>
                </a:solidFill>
                <a:latin typeface="微软雅黑" panose="020B0503020204020204" pitchFamily="34" charset="-122"/>
                <a:ea typeface="微软雅黑" panose="020B0503020204020204" pitchFamily="34" charset="-122"/>
              </a:rPr>
              <a:t>速算扣除数 </a:t>
            </a:r>
            <a:r>
              <a:rPr lang="en-US" altLang="zh-CN" sz="2400" b="1">
                <a:solidFill>
                  <a:srgbClr val="44536B"/>
                </a:solidFill>
                <a:latin typeface="微软雅黑" panose="020B0503020204020204" pitchFamily="34" charset="-122"/>
                <a:ea typeface="微软雅黑" panose="020B0503020204020204" pitchFamily="34" charset="-122"/>
              </a:rPr>
              <a:t>]-2021</a:t>
            </a:r>
            <a:r>
              <a:rPr lang="zh-CN" altLang="en-US" sz="2400" b="1">
                <a:solidFill>
                  <a:srgbClr val="44536B"/>
                </a:solidFill>
                <a:latin typeface="微软雅黑" panose="020B0503020204020204" pitchFamily="34" charset="-122"/>
                <a:ea typeface="微软雅黑" panose="020B0503020204020204" pitchFamily="34" charset="-122"/>
              </a:rPr>
              <a:t>年已预缴税额</a:t>
            </a:r>
            <a:endParaRPr lang="zh-CN" altLang="en-US" sz="2400">
              <a:latin typeface="微软雅黑" panose="020B0503020204020204" pitchFamily="34" charset="-122"/>
              <a:ea typeface="微软雅黑" panose="020B0503020204020204" pitchFamily="34" charset="-122"/>
            </a:endParaRPr>
          </a:p>
        </p:txBody>
      </p:sp>
      <p:sp>
        <p:nvSpPr>
          <p:cNvPr id="55315" name="object 20"/>
          <p:cNvSpPr/>
          <p:nvPr/>
        </p:nvSpPr>
        <p:spPr bwMode="auto">
          <a:xfrm>
            <a:off x="2054225" y="4189413"/>
            <a:ext cx="3668713" cy="369887"/>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6FAC46"/>
          </a:solidFill>
          <a:ln w="9525">
            <a:noFill/>
            <a:round/>
          </a:ln>
        </p:spPr>
        <p:txBody>
          <a:bodyPr lIns="0" tIns="0" rIns="0" bIns="0"/>
          <a:lstStyle/>
          <a:p>
            <a:endParaRPr lang="zh-CN" altLang="en-US"/>
          </a:p>
        </p:txBody>
      </p:sp>
      <p:sp>
        <p:nvSpPr>
          <p:cNvPr id="55316" name="object 21"/>
          <p:cNvSpPr/>
          <p:nvPr/>
        </p:nvSpPr>
        <p:spPr bwMode="auto">
          <a:xfrm>
            <a:off x="2054225" y="4559300"/>
            <a:ext cx="3668713" cy="371475"/>
          </a:xfrm>
          <a:custGeom>
            <a:avLst/>
            <a:gdLst/>
            <a:ahLst/>
            <a:cxnLst>
              <a:cxn ang="0">
                <a:pos x="0" y="370840"/>
              </a:cxn>
              <a:cxn ang="0">
                <a:pos x="3668395" y="370840"/>
              </a:cxn>
              <a:cxn ang="0">
                <a:pos x="3668395" y="0"/>
              </a:cxn>
              <a:cxn ang="0">
                <a:pos x="0" y="0"/>
              </a:cxn>
              <a:cxn ang="0">
                <a:pos x="0" y="370840"/>
              </a:cxn>
            </a:cxnLst>
            <a:rect l="0" t="0" r="r" b="b"/>
            <a:pathLst>
              <a:path w="3668395" h="370839">
                <a:moveTo>
                  <a:pt x="0" y="370840"/>
                </a:moveTo>
                <a:lnTo>
                  <a:pt x="3668395" y="370840"/>
                </a:lnTo>
                <a:lnTo>
                  <a:pt x="3668395" y="0"/>
                </a:lnTo>
                <a:lnTo>
                  <a:pt x="0" y="0"/>
                </a:lnTo>
                <a:lnTo>
                  <a:pt x="0" y="370840"/>
                </a:lnTo>
                <a:close/>
              </a:path>
            </a:pathLst>
          </a:custGeom>
          <a:solidFill>
            <a:srgbClr val="D4E2CF"/>
          </a:solidFill>
          <a:ln w="9525">
            <a:noFill/>
            <a:round/>
          </a:ln>
        </p:spPr>
        <p:txBody>
          <a:bodyPr lIns="0" tIns="0" rIns="0" bIns="0"/>
          <a:lstStyle/>
          <a:p>
            <a:endParaRPr lang="zh-CN" altLang="en-US"/>
          </a:p>
        </p:txBody>
      </p:sp>
      <p:sp>
        <p:nvSpPr>
          <p:cNvPr id="55317" name="object 22"/>
          <p:cNvSpPr/>
          <p:nvPr/>
        </p:nvSpPr>
        <p:spPr bwMode="auto">
          <a:xfrm>
            <a:off x="2054225" y="4930775"/>
            <a:ext cx="3668713" cy="369888"/>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EBF0E9"/>
          </a:solidFill>
          <a:ln w="9525">
            <a:noFill/>
            <a:round/>
          </a:ln>
        </p:spPr>
        <p:txBody>
          <a:bodyPr lIns="0" tIns="0" rIns="0" bIns="0"/>
          <a:lstStyle/>
          <a:p>
            <a:endParaRPr lang="zh-CN" altLang="en-US"/>
          </a:p>
        </p:txBody>
      </p:sp>
      <p:sp>
        <p:nvSpPr>
          <p:cNvPr id="55318" name="object 23"/>
          <p:cNvSpPr/>
          <p:nvPr/>
        </p:nvSpPr>
        <p:spPr bwMode="auto">
          <a:xfrm>
            <a:off x="2054225" y="5300663"/>
            <a:ext cx="3668713" cy="371475"/>
          </a:xfrm>
          <a:custGeom>
            <a:avLst/>
            <a:gdLst/>
            <a:ahLst/>
            <a:cxnLst>
              <a:cxn ang="0">
                <a:pos x="0" y="370840"/>
              </a:cxn>
              <a:cxn ang="0">
                <a:pos x="3668395" y="370840"/>
              </a:cxn>
              <a:cxn ang="0">
                <a:pos x="3668395" y="0"/>
              </a:cxn>
              <a:cxn ang="0">
                <a:pos x="0" y="0"/>
              </a:cxn>
              <a:cxn ang="0">
                <a:pos x="0" y="370840"/>
              </a:cxn>
            </a:cxnLst>
            <a:rect l="0" t="0" r="r" b="b"/>
            <a:pathLst>
              <a:path w="3668395" h="370839">
                <a:moveTo>
                  <a:pt x="0" y="370840"/>
                </a:moveTo>
                <a:lnTo>
                  <a:pt x="3668395" y="370840"/>
                </a:lnTo>
                <a:lnTo>
                  <a:pt x="3668395" y="0"/>
                </a:lnTo>
                <a:lnTo>
                  <a:pt x="0" y="0"/>
                </a:lnTo>
                <a:lnTo>
                  <a:pt x="0" y="370840"/>
                </a:lnTo>
                <a:close/>
              </a:path>
            </a:pathLst>
          </a:custGeom>
          <a:solidFill>
            <a:srgbClr val="D4E2CF"/>
          </a:solidFill>
          <a:ln w="9525">
            <a:noFill/>
            <a:round/>
          </a:ln>
        </p:spPr>
        <p:txBody>
          <a:bodyPr lIns="0" tIns="0" rIns="0" bIns="0"/>
          <a:lstStyle/>
          <a:p>
            <a:endParaRPr lang="zh-CN" altLang="en-US"/>
          </a:p>
        </p:txBody>
      </p:sp>
      <p:sp>
        <p:nvSpPr>
          <p:cNvPr id="55319" name="object 24"/>
          <p:cNvSpPr/>
          <p:nvPr/>
        </p:nvSpPr>
        <p:spPr bwMode="auto">
          <a:xfrm>
            <a:off x="2054225" y="5672138"/>
            <a:ext cx="3668713" cy="371475"/>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EBF0E9"/>
          </a:solidFill>
          <a:ln w="9525">
            <a:noFill/>
            <a:round/>
          </a:ln>
        </p:spPr>
        <p:txBody>
          <a:bodyPr lIns="0" tIns="0" rIns="0" bIns="0"/>
          <a:lstStyle/>
          <a:p>
            <a:endParaRPr lang="zh-CN" altLang="en-US"/>
          </a:p>
        </p:txBody>
      </p:sp>
      <p:sp>
        <p:nvSpPr>
          <p:cNvPr id="55320" name="object 25"/>
          <p:cNvSpPr/>
          <p:nvPr/>
        </p:nvSpPr>
        <p:spPr bwMode="auto">
          <a:xfrm>
            <a:off x="227013" y="5672138"/>
            <a:ext cx="5502275" cy="0"/>
          </a:xfrm>
          <a:custGeom>
            <a:avLst/>
            <a:gdLst/>
            <a:ahLst/>
            <a:cxnLst>
              <a:cxn ang="0">
                <a:pos x="0" y="0"/>
              </a:cxn>
              <a:cxn ang="0">
                <a:pos x="5502744" y="0"/>
              </a:cxn>
            </a:cxnLst>
            <a:rect l="0" t="0" r="r" b="b"/>
            <a:pathLst>
              <a:path w="5502910">
                <a:moveTo>
                  <a:pt x="0" y="0"/>
                </a:moveTo>
                <a:lnTo>
                  <a:pt x="5502744" y="0"/>
                </a:lnTo>
              </a:path>
            </a:pathLst>
          </a:custGeom>
          <a:noFill/>
          <a:ln w="12700">
            <a:solidFill>
              <a:srgbClr val="F1F1F1"/>
            </a:solidFill>
            <a:round/>
          </a:ln>
        </p:spPr>
        <p:txBody>
          <a:bodyPr lIns="0" tIns="0" rIns="0" bIns="0"/>
          <a:lstStyle/>
          <a:p>
            <a:endParaRPr lang="zh-CN" altLang="en-US"/>
          </a:p>
        </p:txBody>
      </p:sp>
      <p:graphicFrame>
        <p:nvGraphicFramePr>
          <p:cNvPr id="26" name="object 26"/>
          <p:cNvGraphicFramePr>
            <a:graphicFrameLocks noGrp="1"/>
          </p:cNvGraphicFramePr>
          <p:nvPr/>
        </p:nvGraphicFramePr>
        <p:xfrm>
          <a:off x="227013" y="4183063"/>
          <a:ext cx="5499100" cy="1857375"/>
        </p:xfrm>
        <a:graphic>
          <a:graphicData uri="http://schemas.openxmlformats.org/drawingml/2006/table">
            <a:tbl>
              <a:tblPr/>
              <a:tblGrid>
                <a:gridCol w="1820862"/>
                <a:gridCol w="3678238"/>
              </a:tblGrid>
              <a:tr h="371475">
                <a:tc>
                  <a:txBody>
                    <a:bodyPr/>
                    <a:lstStyle/>
                    <a:p>
                      <a:pPr marL="301625" marR="0" lvl="0" indent="0" algn="l" defTabSz="914400" rtl="0" eaLnBrk="1" fontAlgn="base" latinLnBrk="0" hangingPunct="1">
                        <a:lnSpc>
                          <a:spcPct val="100000"/>
                        </a:lnSpc>
                        <a:spcBef>
                          <a:spcPts val="315"/>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综合所得类型</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6FAC46"/>
                    </a:solidFill>
                  </a:tcPr>
                </a:tc>
                <a:tc>
                  <a:txBody>
                    <a:bodyPr/>
                    <a:lstStyle/>
                    <a:p>
                      <a:pPr marL="0" marR="0" lvl="0" indent="0" algn="ctr" defTabSz="914400" rtl="0" eaLnBrk="1" fontAlgn="base" latinLnBrk="0" hangingPunct="1">
                        <a:lnSpc>
                          <a:spcPct val="100000"/>
                        </a:lnSpc>
                        <a:spcBef>
                          <a:spcPts val="315"/>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收入额的计算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工资、薪金所得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4E2CF"/>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全部工资薪金税前收入</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1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劳务报酬所得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BF0E9"/>
                    </a:solidFill>
                  </a:tcPr>
                </a:tc>
                <a:tc>
                  <a:txBody>
                    <a:bodyPr/>
                    <a:lstStyle/>
                    <a:p>
                      <a:pPr marL="90805" marR="0" lvl="0" indent="0" algn="l" defTabSz="914400" rtl="0" eaLnBrk="1" fontAlgn="base" latinLnBrk="0" hangingPunct="1">
                        <a:lnSpc>
                          <a:spcPct val="100000"/>
                        </a:lnSpc>
                        <a:spcBef>
                          <a:spcPts val="31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全部劳务报酬税前收入</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特许权使用费所得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a:noFill/>
                    </a:lnB>
                    <a:lnTlToBr>
                      <a:noFill/>
                    </a:lnTlToBr>
                    <a:lnBlToTr>
                      <a:noFill/>
                    </a:lnBlToTr>
                    <a:solidFill>
                      <a:srgbClr val="D4E2CF"/>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全部特许权使用费税前收入</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a:noFill/>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稿酬所得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a:noFill/>
                    </a:lnT>
                    <a:lnB w="12700" cap="flat" cmpd="sng" algn="ctr">
                      <a:solidFill>
                        <a:srgbClr val="F1F1F1"/>
                      </a:solidFill>
                      <a:prstDash val="solid"/>
                      <a:round/>
                      <a:headEnd type="none" w="med" len="med"/>
                      <a:tailEnd type="none" w="med" len="med"/>
                    </a:lnB>
                    <a:lnTlToBr>
                      <a:noFill/>
                    </a:lnTlToBr>
                    <a:lnBlToTr>
                      <a:noFill/>
                    </a:lnBlToTr>
                    <a:solidFill>
                      <a:srgbClr val="EBF0E9"/>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全部稿酬税前收入</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70%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a:noFill/>
                    </a:lnT>
                    <a:lnB w="12700" cap="flat" cmpd="sng" algn="ctr">
                      <a:solidFill>
                        <a:srgbClr val="F1F1F1"/>
                      </a:solidFill>
                      <a:prstDash val="solid"/>
                      <a:round/>
                      <a:headEnd type="none" w="med" len="med"/>
                      <a:tailEnd type="none" w="med" len="med"/>
                    </a:lnB>
                    <a:lnTlToBr>
                      <a:noFill/>
                    </a:lnTlToBr>
                    <a:lnBlToTr>
                      <a:noFill/>
                    </a:lnBlToTr>
                    <a:noFill/>
                  </a:tcPr>
                </a:tc>
              </a:tr>
            </a:tbl>
          </a:graphicData>
        </a:graphic>
      </p:graphicFrame>
      <p:sp>
        <p:nvSpPr>
          <p:cNvPr id="55340" name="object 27"/>
          <p:cNvSpPr/>
          <p:nvPr/>
        </p:nvSpPr>
        <p:spPr bwMode="auto">
          <a:xfrm>
            <a:off x="669925" y="1703388"/>
            <a:ext cx="2174875" cy="2378075"/>
          </a:xfrm>
          <a:custGeom>
            <a:avLst/>
            <a:gdLst/>
            <a:ahLst/>
            <a:cxnLst>
              <a:cxn ang="0">
                <a:pos x="6324" y="2273173"/>
              </a:cxn>
              <a:cxn ang="0">
                <a:pos x="0" y="2282063"/>
              </a:cxn>
              <a:cxn ang="0">
                <a:pos x="55765" y="2377694"/>
              </a:cxn>
              <a:cxn ang="0">
                <a:pos x="45859" y="2358009"/>
              </a:cxn>
              <a:cxn ang="0">
                <a:pos x="17119" y="2272030"/>
              </a:cxn>
              <a:cxn ang="0">
                <a:pos x="45859" y="2321283"/>
              </a:cxn>
              <a:cxn ang="0">
                <a:pos x="65671" y="2358009"/>
              </a:cxn>
              <a:cxn ang="0">
                <a:pos x="47205" y="2352929"/>
              </a:cxn>
              <a:cxn ang="0">
                <a:pos x="45859" y="2321283"/>
              </a:cxn>
              <a:cxn ang="0">
                <a:pos x="94411" y="2272030"/>
              </a:cxn>
              <a:cxn ang="0">
                <a:pos x="65671" y="2358009"/>
              </a:cxn>
              <a:cxn ang="0">
                <a:pos x="108775" y="2286762"/>
              </a:cxn>
              <a:cxn ang="0">
                <a:pos x="109931" y="2275967"/>
              </a:cxn>
              <a:cxn ang="0">
                <a:pos x="100482" y="2270506"/>
              </a:cxn>
              <a:cxn ang="0">
                <a:pos x="47205" y="2352929"/>
              </a:cxn>
              <a:cxn ang="0">
                <a:pos x="55765" y="2338259"/>
              </a:cxn>
              <a:cxn ang="0">
                <a:pos x="55765" y="2338259"/>
              </a:cxn>
              <a:cxn ang="0">
                <a:pos x="65671" y="2352929"/>
              </a:cxn>
              <a:cxn ang="0">
                <a:pos x="2174125" y="0"/>
              </a:cxn>
              <a:cxn ang="0">
                <a:pos x="45859" y="2321283"/>
              </a:cxn>
              <a:cxn ang="0">
                <a:pos x="65671" y="2321283"/>
              </a:cxn>
              <a:cxn ang="0">
                <a:pos x="55765" y="19812"/>
              </a:cxn>
              <a:cxn ang="0">
                <a:pos x="2174125" y="10033"/>
              </a:cxn>
              <a:cxn ang="0">
                <a:pos x="2154313" y="10033"/>
              </a:cxn>
              <a:cxn ang="0">
                <a:pos x="2174125" y="109474"/>
              </a:cxn>
              <a:cxn ang="0">
                <a:pos x="2164219" y="19812"/>
              </a:cxn>
              <a:cxn ang="0">
                <a:pos x="65671" y="10033"/>
              </a:cxn>
              <a:cxn ang="0">
                <a:pos x="65671" y="19812"/>
              </a:cxn>
              <a:cxn ang="0">
                <a:pos x="2154313" y="10033"/>
              </a:cxn>
              <a:cxn ang="0">
                <a:pos x="65671" y="19812"/>
              </a:cxn>
              <a:cxn ang="0">
                <a:pos x="2154313" y="10033"/>
              </a:cxn>
              <a:cxn ang="0">
                <a:pos x="2154313" y="10033"/>
              </a:cxn>
              <a:cxn ang="0">
                <a:pos x="2174125" y="19812"/>
              </a:cxn>
            </a:cxnLst>
            <a:rect l="0" t="0" r="r" b="b"/>
            <a:pathLst>
              <a:path w="2174240" h="2378075">
                <a:moveTo>
                  <a:pt x="11048" y="2270506"/>
                </a:moveTo>
                <a:lnTo>
                  <a:pt x="6324" y="2273173"/>
                </a:lnTo>
                <a:lnTo>
                  <a:pt x="1600" y="2275967"/>
                </a:lnTo>
                <a:lnTo>
                  <a:pt x="0" y="2282063"/>
                </a:lnTo>
                <a:lnTo>
                  <a:pt x="2755" y="2286762"/>
                </a:lnTo>
                <a:lnTo>
                  <a:pt x="55765" y="2377694"/>
                </a:lnTo>
                <a:lnTo>
                  <a:pt x="67241" y="2358009"/>
                </a:lnTo>
                <a:lnTo>
                  <a:pt x="45859" y="2358009"/>
                </a:lnTo>
                <a:lnTo>
                  <a:pt x="45859" y="2321283"/>
                </a:lnTo>
                <a:lnTo>
                  <a:pt x="17119" y="2272030"/>
                </a:lnTo>
                <a:lnTo>
                  <a:pt x="11048" y="2270506"/>
                </a:lnTo>
                <a:close/>
              </a:path>
              <a:path w="2174240" h="2378075">
                <a:moveTo>
                  <a:pt x="45859" y="2321283"/>
                </a:moveTo>
                <a:lnTo>
                  <a:pt x="45859" y="2358009"/>
                </a:lnTo>
                <a:lnTo>
                  <a:pt x="65671" y="2358009"/>
                </a:lnTo>
                <a:lnTo>
                  <a:pt x="65671" y="2352929"/>
                </a:lnTo>
                <a:lnTo>
                  <a:pt x="47205" y="2352929"/>
                </a:lnTo>
                <a:lnTo>
                  <a:pt x="55765" y="2338259"/>
                </a:lnTo>
                <a:lnTo>
                  <a:pt x="45859" y="2321283"/>
                </a:lnTo>
                <a:close/>
              </a:path>
              <a:path w="2174240" h="2378075">
                <a:moveTo>
                  <a:pt x="100482" y="2270506"/>
                </a:moveTo>
                <a:lnTo>
                  <a:pt x="94411" y="2272030"/>
                </a:lnTo>
                <a:lnTo>
                  <a:pt x="65671" y="2321283"/>
                </a:lnTo>
                <a:lnTo>
                  <a:pt x="65671" y="2358009"/>
                </a:lnTo>
                <a:lnTo>
                  <a:pt x="67241" y="2358009"/>
                </a:lnTo>
                <a:lnTo>
                  <a:pt x="108775" y="2286762"/>
                </a:lnTo>
                <a:lnTo>
                  <a:pt x="111531" y="2282063"/>
                </a:lnTo>
                <a:lnTo>
                  <a:pt x="109931" y="2275967"/>
                </a:lnTo>
                <a:lnTo>
                  <a:pt x="105206" y="2273173"/>
                </a:lnTo>
                <a:lnTo>
                  <a:pt x="100482" y="2270506"/>
                </a:lnTo>
                <a:close/>
              </a:path>
              <a:path w="2174240" h="2378075">
                <a:moveTo>
                  <a:pt x="55765" y="2338259"/>
                </a:moveTo>
                <a:lnTo>
                  <a:pt x="47205" y="2352929"/>
                </a:lnTo>
                <a:lnTo>
                  <a:pt x="64325" y="2352929"/>
                </a:lnTo>
                <a:lnTo>
                  <a:pt x="55765" y="2338259"/>
                </a:lnTo>
                <a:close/>
              </a:path>
              <a:path w="2174240" h="2378075">
                <a:moveTo>
                  <a:pt x="65671" y="2321283"/>
                </a:moveTo>
                <a:lnTo>
                  <a:pt x="55765" y="2338259"/>
                </a:lnTo>
                <a:lnTo>
                  <a:pt x="64325" y="2352929"/>
                </a:lnTo>
                <a:lnTo>
                  <a:pt x="65671" y="2352929"/>
                </a:lnTo>
                <a:lnTo>
                  <a:pt x="65671" y="2321283"/>
                </a:lnTo>
                <a:close/>
              </a:path>
              <a:path w="2174240" h="2378075">
                <a:moveTo>
                  <a:pt x="2174125" y="0"/>
                </a:moveTo>
                <a:lnTo>
                  <a:pt x="45859" y="0"/>
                </a:lnTo>
                <a:lnTo>
                  <a:pt x="45859" y="2321283"/>
                </a:lnTo>
                <a:lnTo>
                  <a:pt x="55765" y="2338259"/>
                </a:lnTo>
                <a:lnTo>
                  <a:pt x="65671" y="2321283"/>
                </a:lnTo>
                <a:lnTo>
                  <a:pt x="65671" y="19812"/>
                </a:lnTo>
                <a:lnTo>
                  <a:pt x="55765" y="19812"/>
                </a:lnTo>
                <a:lnTo>
                  <a:pt x="65671" y="10033"/>
                </a:lnTo>
                <a:lnTo>
                  <a:pt x="2174125" y="10033"/>
                </a:lnTo>
                <a:lnTo>
                  <a:pt x="2174125" y="0"/>
                </a:lnTo>
                <a:close/>
              </a:path>
              <a:path w="2174240" h="2378075">
                <a:moveTo>
                  <a:pt x="2154313" y="10033"/>
                </a:moveTo>
                <a:lnTo>
                  <a:pt x="2154313" y="109474"/>
                </a:lnTo>
                <a:lnTo>
                  <a:pt x="2174125" y="109474"/>
                </a:lnTo>
                <a:lnTo>
                  <a:pt x="2174125" y="19812"/>
                </a:lnTo>
                <a:lnTo>
                  <a:pt x="2164219" y="19812"/>
                </a:lnTo>
                <a:lnTo>
                  <a:pt x="2154313" y="10033"/>
                </a:lnTo>
                <a:close/>
              </a:path>
              <a:path w="2174240" h="2378075">
                <a:moveTo>
                  <a:pt x="65671" y="10033"/>
                </a:moveTo>
                <a:lnTo>
                  <a:pt x="55765" y="19812"/>
                </a:lnTo>
                <a:lnTo>
                  <a:pt x="65671" y="19812"/>
                </a:lnTo>
                <a:lnTo>
                  <a:pt x="65671" y="10033"/>
                </a:lnTo>
                <a:close/>
              </a:path>
              <a:path w="2174240" h="2378075">
                <a:moveTo>
                  <a:pt x="2154313" y="10033"/>
                </a:moveTo>
                <a:lnTo>
                  <a:pt x="65671" y="10033"/>
                </a:lnTo>
                <a:lnTo>
                  <a:pt x="65671" y="19812"/>
                </a:lnTo>
                <a:lnTo>
                  <a:pt x="2154313" y="19812"/>
                </a:lnTo>
                <a:lnTo>
                  <a:pt x="2154313" y="10033"/>
                </a:lnTo>
                <a:close/>
              </a:path>
              <a:path w="2174240" h="2378075">
                <a:moveTo>
                  <a:pt x="2174125" y="10033"/>
                </a:moveTo>
                <a:lnTo>
                  <a:pt x="2154313" y="10033"/>
                </a:lnTo>
                <a:lnTo>
                  <a:pt x="2164219" y="19812"/>
                </a:lnTo>
                <a:lnTo>
                  <a:pt x="2174125" y="19812"/>
                </a:lnTo>
                <a:lnTo>
                  <a:pt x="2174125" y="10033"/>
                </a:lnTo>
                <a:close/>
              </a:path>
            </a:pathLst>
          </a:custGeom>
          <a:solidFill>
            <a:srgbClr val="6FAC46"/>
          </a:solidFill>
          <a:ln w="9525">
            <a:noFill/>
            <a:round/>
          </a:ln>
        </p:spPr>
        <p:txBody>
          <a:bodyPr lIns="0" tIns="0" rIns="0" bIns="0"/>
          <a:lstStyle/>
          <a:p>
            <a:endParaRPr lang="zh-CN" altLang="en-US"/>
          </a:p>
        </p:txBody>
      </p:sp>
      <p:sp>
        <p:nvSpPr>
          <p:cNvPr id="55341" name="object 28"/>
          <p:cNvSpPr/>
          <p:nvPr/>
        </p:nvSpPr>
        <p:spPr bwMode="auto">
          <a:xfrm>
            <a:off x="7653338" y="2792413"/>
            <a:ext cx="2609850" cy="801687"/>
          </a:xfrm>
          <a:custGeom>
            <a:avLst/>
            <a:gdLst/>
            <a:ahLst/>
            <a:cxnLst>
              <a:cxn ang="0">
                <a:pos x="2503931" y="695960"/>
              </a:cxn>
              <a:cxn ang="0">
                <a:pos x="2497708" y="704723"/>
              </a:cxn>
              <a:cxn ang="0">
                <a:pos x="2553462" y="800354"/>
              </a:cxn>
              <a:cxn ang="0">
                <a:pos x="2543555" y="780669"/>
              </a:cxn>
              <a:cxn ang="0">
                <a:pos x="2517521" y="699516"/>
              </a:cxn>
              <a:cxn ang="0">
                <a:pos x="2508757" y="693166"/>
              </a:cxn>
              <a:cxn ang="0">
                <a:pos x="2543555" y="780669"/>
              </a:cxn>
              <a:cxn ang="0">
                <a:pos x="2563368" y="775716"/>
              </a:cxn>
              <a:cxn ang="0">
                <a:pos x="2553398" y="761020"/>
              </a:cxn>
              <a:cxn ang="0">
                <a:pos x="2598166" y="693166"/>
              </a:cxn>
              <a:cxn ang="0">
                <a:pos x="2589276" y="699516"/>
              </a:cxn>
              <a:cxn ang="0">
                <a:pos x="2563368" y="780669"/>
              </a:cxn>
              <a:cxn ang="0">
                <a:pos x="2606421" y="709549"/>
              </a:cxn>
              <a:cxn ang="0">
                <a:pos x="2607564" y="698754"/>
              </a:cxn>
              <a:cxn ang="0">
                <a:pos x="2553398" y="761020"/>
              </a:cxn>
              <a:cxn ang="0">
                <a:pos x="2561971" y="775716"/>
              </a:cxn>
              <a:cxn ang="0">
                <a:pos x="2563368" y="743929"/>
              </a:cxn>
              <a:cxn ang="0">
                <a:pos x="2561971" y="775716"/>
              </a:cxn>
              <a:cxn ang="0">
                <a:pos x="2563368" y="743929"/>
              </a:cxn>
              <a:cxn ang="0">
                <a:pos x="2543555" y="744147"/>
              </a:cxn>
              <a:cxn ang="0">
                <a:pos x="2563241" y="744147"/>
              </a:cxn>
              <a:cxn ang="0">
                <a:pos x="2553462" y="410083"/>
              </a:cxn>
              <a:cxn ang="0">
                <a:pos x="19812" y="0"/>
              </a:cxn>
              <a:cxn ang="0">
                <a:pos x="0" y="410083"/>
              </a:cxn>
              <a:cxn ang="0">
                <a:pos x="2543555" y="400177"/>
              </a:cxn>
              <a:cxn ang="0">
                <a:pos x="9905" y="390271"/>
              </a:cxn>
              <a:cxn ang="0">
                <a:pos x="19812" y="0"/>
              </a:cxn>
              <a:cxn ang="0">
                <a:pos x="19812" y="390271"/>
              </a:cxn>
              <a:cxn ang="0">
                <a:pos x="2543555" y="400177"/>
              </a:cxn>
              <a:cxn ang="0">
                <a:pos x="2563368" y="410083"/>
              </a:cxn>
              <a:cxn ang="0">
                <a:pos x="19812" y="390271"/>
              </a:cxn>
              <a:cxn ang="0">
                <a:pos x="19812" y="400177"/>
              </a:cxn>
            </a:cxnLst>
            <a:rect l="0" t="0" r="r" b="b"/>
            <a:pathLst>
              <a:path w="2609215" h="800735">
                <a:moveTo>
                  <a:pt x="2508757" y="693166"/>
                </a:moveTo>
                <a:lnTo>
                  <a:pt x="2503931" y="695960"/>
                </a:lnTo>
                <a:lnTo>
                  <a:pt x="2499232" y="698754"/>
                </a:lnTo>
                <a:lnTo>
                  <a:pt x="2497708" y="704723"/>
                </a:lnTo>
                <a:lnTo>
                  <a:pt x="2500376" y="709549"/>
                </a:lnTo>
                <a:lnTo>
                  <a:pt x="2553462" y="800354"/>
                </a:lnTo>
                <a:lnTo>
                  <a:pt x="2564942" y="780669"/>
                </a:lnTo>
                <a:lnTo>
                  <a:pt x="2543555" y="780669"/>
                </a:lnTo>
                <a:lnTo>
                  <a:pt x="2543429" y="743929"/>
                </a:lnTo>
                <a:lnTo>
                  <a:pt x="2517521" y="699516"/>
                </a:lnTo>
                <a:lnTo>
                  <a:pt x="2514727" y="694817"/>
                </a:lnTo>
                <a:lnTo>
                  <a:pt x="2508757" y="693166"/>
                </a:lnTo>
                <a:close/>
              </a:path>
              <a:path w="2609215" h="800735">
                <a:moveTo>
                  <a:pt x="2543555" y="744147"/>
                </a:moveTo>
                <a:lnTo>
                  <a:pt x="2543555" y="780669"/>
                </a:lnTo>
                <a:lnTo>
                  <a:pt x="2563368" y="780669"/>
                </a:lnTo>
                <a:lnTo>
                  <a:pt x="2563368" y="775716"/>
                </a:lnTo>
                <a:lnTo>
                  <a:pt x="2544826" y="775716"/>
                </a:lnTo>
                <a:lnTo>
                  <a:pt x="2553398" y="761020"/>
                </a:lnTo>
                <a:lnTo>
                  <a:pt x="2543555" y="744147"/>
                </a:lnTo>
                <a:close/>
              </a:path>
              <a:path w="2609215" h="800735">
                <a:moveTo>
                  <a:pt x="2598166" y="693166"/>
                </a:moveTo>
                <a:lnTo>
                  <a:pt x="2592070" y="694817"/>
                </a:lnTo>
                <a:lnTo>
                  <a:pt x="2589276" y="699516"/>
                </a:lnTo>
                <a:lnTo>
                  <a:pt x="2563368" y="743929"/>
                </a:lnTo>
                <a:lnTo>
                  <a:pt x="2563368" y="780669"/>
                </a:lnTo>
                <a:lnTo>
                  <a:pt x="2564942" y="780669"/>
                </a:lnTo>
                <a:lnTo>
                  <a:pt x="2606421" y="709549"/>
                </a:lnTo>
                <a:lnTo>
                  <a:pt x="2609215" y="704723"/>
                </a:lnTo>
                <a:lnTo>
                  <a:pt x="2607564" y="698754"/>
                </a:lnTo>
                <a:lnTo>
                  <a:pt x="2598166" y="693166"/>
                </a:lnTo>
                <a:close/>
              </a:path>
              <a:path w="2609215" h="800735">
                <a:moveTo>
                  <a:pt x="2553398" y="761020"/>
                </a:moveTo>
                <a:lnTo>
                  <a:pt x="2544826" y="775716"/>
                </a:lnTo>
                <a:lnTo>
                  <a:pt x="2561971" y="775716"/>
                </a:lnTo>
                <a:lnTo>
                  <a:pt x="2553398" y="761020"/>
                </a:lnTo>
                <a:close/>
              </a:path>
              <a:path w="2609215" h="800735">
                <a:moveTo>
                  <a:pt x="2563368" y="743929"/>
                </a:moveTo>
                <a:lnTo>
                  <a:pt x="2553398" y="761020"/>
                </a:lnTo>
                <a:lnTo>
                  <a:pt x="2561971" y="775716"/>
                </a:lnTo>
                <a:lnTo>
                  <a:pt x="2563368" y="775716"/>
                </a:lnTo>
                <a:lnTo>
                  <a:pt x="2563368" y="743929"/>
                </a:lnTo>
                <a:close/>
              </a:path>
              <a:path w="2609215" h="800735">
                <a:moveTo>
                  <a:pt x="2543555" y="400177"/>
                </a:moveTo>
                <a:lnTo>
                  <a:pt x="2543555" y="744147"/>
                </a:lnTo>
                <a:lnTo>
                  <a:pt x="2553398" y="761020"/>
                </a:lnTo>
                <a:lnTo>
                  <a:pt x="2563241" y="744147"/>
                </a:lnTo>
                <a:lnTo>
                  <a:pt x="2563368" y="410083"/>
                </a:lnTo>
                <a:lnTo>
                  <a:pt x="2553462" y="410083"/>
                </a:lnTo>
                <a:lnTo>
                  <a:pt x="2543555" y="400177"/>
                </a:lnTo>
                <a:close/>
              </a:path>
              <a:path w="2609215" h="800735">
                <a:moveTo>
                  <a:pt x="19812" y="0"/>
                </a:moveTo>
                <a:lnTo>
                  <a:pt x="0" y="0"/>
                </a:lnTo>
                <a:lnTo>
                  <a:pt x="0" y="410083"/>
                </a:lnTo>
                <a:lnTo>
                  <a:pt x="2543555" y="410083"/>
                </a:lnTo>
                <a:lnTo>
                  <a:pt x="2543555" y="400177"/>
                </a:lnTo>
                <a:lnTo>
                  <a:pt x="19812" y="400177"/>
                </a:lnTo>
                <a:lnTo>
                  <a:pt x="9905" y="390271"/>
                </a:lnTo>
                <a:lnTo>
                  <a:pt x="19812" y="390271"/>
                </a:lnTo>
                <a:lnTo>
                  <a:pt x="19812" y="0"/>
                </a:lnTo>
                <a:close/>
              </a:path>
              <a:path w="2609215" h="800735">
                <a:moveTo>
                  <a:pt x="2563368" y="390271"/>
                </a:moveTo>
                <a:lnTo>
                  <a:pt x="19812" y="390271"/>
                </a:lnTo>
                <a:lnTo>
                  <a:pt x="19812" y="400177"/>
                </a:lnTo>
                <a:lnTo>
                  <a:pt x="2543555" y="400177"/>
                </a:lnTo>
                <a:lnTo>
                  <a:pt x="2553462" y="410083"/>
                </a:lnTo>
                <a:lnTo>
                  <a:pt x="2563368" y="410083"/>
                </a:lnTo>
                <a:lnTo>
                  <a:pt x="2563368" y="390271"/>
                </a:lnTo>
                <a:close/>
              </a:path>
              <a:path w="2609215" h="800735">
                <a:moveTo>
                  <a:pt x="19812" y="390271"/>
                </a:moveTo>
                <a:lnTo>
                  <a:pt x="9905" y="390271"/>
                </a:lnTo>
                <a:lnTo>
                  <a:pt x="19812" y="400177"/>
                </a:lnTo>
                <a:lnTo>
                  <a:pt x="19812" y="390271"/>
                </a:lnTo>
                <a:close/>
              </a:path>
            </a:pathLst>
          </a:custGeom>
          <a:solidFill>
            <a:srgbClr val="5B9BD4"/>
          </a:solidFill>
          <a:ln w="9525">
            <a:noFill/>
            <a:round/>
          </a:ln>
        </p:spPr>
        <p:txBody>
          <a:bodyPr lIns="0" tIns="0" rIns="0" bIns="0"/>
          <a:lstStyle/>
          <a:p>
            <a:endParaRPr lang="zh-CN" altLang="en-US"/>
          </a:p>
        </p:txBody>
      </p:sp>
      <p:graphicFrame>
        <p:nvGraphicFramePr>
          <p:cNvPr id="29" name="object 29"/>
          <p:cNvGraphicFramePr>
            <a:graphicFrameLocks noGrp="1"/>
          </p:cNvGraphicFramePr>
          <p:nvPr/>
        </p:nvGraphicFramePr>
        <p:xfrm>
          <a:off x="6162675" y="3575050"/>
          <a:ext cx="5630863" cy="3136900"/>
        </p:xfrm>
        <a:graphic>
          <a:graphicData uri="http://schemas.openxmlformats.org/drawingml/2006/table">
            <a:tbl>
              <a:tblPr/>
              <a:tblGrid>
                <a:gridCol w="690563"/>
                <a:gridCol w="2817812"/>
                <a:gridCol w="989330"/>
                <a:gridCol w="1133158"/>
              </a:tblGrid>
              <a:tr h="371475">
                <a:tc>
                  <a:txBody>
                    <a:bodyPr/>
                    <a:lstStyle/>
                    <a:p>
                      <a:pPr marL="0" marR="0" lvl="0" indent="0" algn="ctr" defTabSz="914400" rtl="0" eaLnBrk="1" fontAlgn="base" latinLnBrk="0" hangingPunct="1">
                        <a:lnSpc>
                          <a:spcPct val="100000"/>
                        </a:lnSpc>
                        <a:spcBef>
                          <a:spcPts val="45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级数</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15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c>
                  <a:txBody>
                    <a:bodyPr/>
                    <a:lstStyle/>
                    <a:p>
                      <a:pPr marL="800100" marR="0" lvl="0" indent="0" algn="l" defTabSz="914400" rtl="0" eaLnBrk="1" fontAlgn="base" latinLnBrk="0" hangingPunct="1">
                        <a:lnSpc>
                          <a:spcPct val="100000"/>
                        </a:lnSpc>
                        <a:spcBef>
                          <a:spcPts val="45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应纳税所得额</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15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c>
                  <a:txBody>
                    <a:bodyPr/>
                    <a:lstStyle/>
                    <a:p>
                      <a:pPr marL="27305" marR="0" lvl="0" indent="0" algn="l" defTabSz="914400" rtl="0" eaLnBrk="1" fontAlgn="base" latinLnBrk="0" hangingPunct="1">
                        <a:lnSpc>
                          <a:spcPct val="100000"/>
                        </a:lnSpc>
                        <a:spcBef>
                          <a:spcPts val="39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税率（</a:t>
                      </a:r>
                      <a:r>
                        <a:rPr kumimoji="0" lang="en-US" altLang="zh-CN"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a:t>
                      </a:r>
                      <a:endPar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889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5B9BD4"/>
                    </a:solidFill>
                  </a:tcPr>
                </a:tc>
                <a:tc>
                  <a:txBody>
                    <a:bodyPr/>
                    <a:lstStyle/>
                    <a:p>
                      <a:pPr marL="0" marR="0" lvl="0" indent="0" algn="l" defTabSz="914400" rtl="0" eaLnBrk="1" fontAlgn="base" latinLnBrk="0" hangingPunct="1">
                        <a:lnSpc>
                          <a:spcPct val="100000"/>
                        </a:lnSpc>
                        <a:spcBef>
                          <a:spcPts val="39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）速算扣除数</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889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5B9BD4"/>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不超过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36000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36000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144000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341630" marR="0" lvl="0" indent="0" algn="l"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2520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144000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84480" marR="0" lvl="0" indent="0" algn="l"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16920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420000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31920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420000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52920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6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960000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8419"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85920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7</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92075" marR="0" lvl="0" indent="0" algn="l" defTabSz="914400" rtl="0" eaLnBrk="1" fontAlgn="base" latinLnBrk="0" hangingPunct="1">
                        <a:lnSpc>
                          <a:spcPct val="100000"/>
                        </a:lnSpc>
                        <a:spcBef>
                          <a:spcPts val="46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960000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8419"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2860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181920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bl>
          </a:graphicData>
        </a:graphic>
      </p:graphicFrame>
      <p:sp>
        <p:nvSpPr>
          <p:cNvPr id="55389" name="object 30"/>
          <p:cNvSpPr/>
          <p:nvPr/>
        </p:nvSpPr>
        <p:spPr bwMode="auto">
          <a:xfrm>
            <a:off x="9169400" y="2798763"/>
            <a:ext cx="2095500" cy="793750"/>
          </a:xfrm>
          <a:custGeom>
            <a:avLst/>
            <a:gdLst/>
            <a:ahLst/>
            <a:cxnLst>
              <a:cxn ang="0">
                <a:pos x="1988439" y="689101"/>
              </a:cxn>
              <a:cxn ang="0">
                <a:pos x="1982216" y="697864"/>
              </a:cxn>
              <a:cxn ang="0">
                <a:pos x="2037969" y="793496"/>
              </a:cxn>
              <a:cxn ang="0">
                <a:pos x="2028063" y="773811"/>
              </a:cxn>
              <a:cxn ang="0">
                <a:pos x="2002027" y="692658"/>
              </a:cxn>
              <a:cxn ang="0">
                <a:pos x="1993265" y="686308"/>
              </a:cxn>
              <a:cxn ang="0">
                <a:pos x="2028063" y="773811"/>
              </a:cxn>
              <a:cxn ang="0">
                <a:pos x="2047875" y="768858"/>
              </a:cxn>
              <a:cxn ang="0">
                <a:pos x="2037905" y="754162"/>
              </a:cxn>
              <a:cxn ang="0">
                <a:pos x="2082673" y="686308"/>
              </a:cxn>
              <a:cxn ang="0">
                <a:pos x="2073783" y="692658"/>
              </a:cxn>
              <a:cxn ang="0">
                <a:pos x="2047875" y="773811"/>
              </a:cxn>
              <a:cxn ang="0">
                <a:pos x="2090927" y="702563"/>
              </a:cxn>
              <a:cxn ang="0">
                <a:pos x="2092071" y="691769"/>
              </a:cxn>
              <a:cxn ang="0">
                <a:pos x="2082673" y="686308"/>
              </a:cxn>
              <a:cxn ang="0">
                <a:pos x="2029333" y="768858"/>
              </a:cxn>
              <a:cxn ang="0">
                <a:pos x="2037905" y="754162"/>
              </a:cxn>
              <a:cxn ang="0">
                <a:pos x="2037905" y="754162"/>
              </a:cxn>
              <a:cxn ang="0">
                <a:pos x="2047875" y="768858"/>
              </a:cxn>
              <a:cxn ang="0">
                <a:pos x="2028063" y="396748"/>
              </a:cxn>
              <a:cxn ang="0">
                <a:pos x="2037905" y="754162"/>
              </a:cxn>
              <a:cxn ang="0">
                <a:pos x="2047875" y="406653"/>
              </a:cxn>
              <a:cxn ang="0">
                <a:pos x="2028063" y="396748"/>
              </a:cxn>
              <a:cxn ang="0">
                <a:pos x="0" y="0"/>
              </a:cxn>
              <a:cxn ang="0">
                <a:pos x="2028063" y="406653"/>
              </a:cxn>
              <a:cxn ang="0">
                <a:pos x="19812" y="396748"/>
              </a:cxn>
              <a:cxn ang="0">
                <a:pos x="19812" y="386841"/>
              </a:cxn>
              <a:cxn ang="0">
                <a:pos x="2047875" y="386841"/>
              </a:cxn>
              <a:cxn ang="0">
                <a:pos x="19812" y="396748"/>
              </a:cxn>
              <a:cxn ang="0">
                <a:pos x="2037969" y="406653"/>
              </a:cxn>
              <a:cxn ang="0">
                <a:pos x="2047875" y="386841"/>
              </a:cxn>
              <a:cxn ang="0">
                <a:pos x="9906" y="386841"/>
              </a:cxn>
              <a:cxn ang="0">
                <a:pos x="19812" y="386841"/>
              </a:cxn>
            </a:cxnLst>
            <a:rect l="0" t="0" r="r" b="b"/>
            <a:pathLst>
              <a:path w="2094229" h="793750">
                <a:moveTo>
                  <a:pt x="1993265" y="686308"/>
                </a:moveTo>
                <a:lnTo>
                  <a:pt x="1988439" y="689101"/>
                </a:lnTo>
                <a:lnTo>
                  <a:pt x="1983740" y="691769"/>
                </a:lnTo>
                <a:lnTo>
                  <a:pt x="1982216" y="697864"/>
                </a:lnTo>
                <a:lnTo>
                  <a:pt x="1984883" y="702563"/>
                </a:lnTo>
                <a:lnTo>
                  <a:pt x="2037969" y="793496"/>
                </a:lnTo>
                <a:lnTo>
                  <a:pt x="2049433" y="773811"/>
                </a:lnTo>
                <a:lnTo>
                  <a:pt x="2028063" y="773811"/>
                </a:lnTo>
                <a:lnTo>
                  <a:pt x="2027936" y="737071"/>
                </a:lnTo>
                <a:lnTo>
                  <a:pt x="2002027" y="692658"/>
                </a:lnTo>
                <a:lnTo>
                  <a:pt x="1999234" y="687959"/>
                </a:lnTo>
                <a:lnTo>
                  <a:pt x="1993265" y="686308"/>
                </a:lnTo>
                <a:close/>
              </a:path>
              <a:path w="2094229" h="793750">
                <a:moveTo>
                  <a:pt x="2028063" y="737289"/>
                </a:moveTo>
                <a:lnTo>
                  <a:pt x="2028063" y="773811"/>
                </a:lnTo>
                <a:lnTo>
                  <a:pt x="2047875" y="773811"/>
                </a:lnTo>
                <a:lnTo>
                  <a:pt x="2047875" y="768858"/>
                </a:lnTo>
                <a:lnTo>
                  <a:pt x="2029333" y="768858"/>
                </a:lnTo>
                <a:lnTo>
                  <a:pt x="2037905" y="754162"/>
                </a:lnTo>
                <a:lnTo>
                  <a:pt x="2028063" y="737289"/>
                </a:lnTo>
                <a:close/>
              </a:path>
              <a:path w="2094229" h="793750">
                <a:moveTo>
                  <a:pt x="2082673" y="686308"/>
                </a:moveTo>
                <a:lnTo>
                  <a:pt x="2076577" y="687959"/>
                </a:lnTo>
                <a:lnTo>
                  <a:pt x="2073783" y="692658"/>
                </a:lnTo>
                <a:lnTo>
                  <a:pt x="2047875" y="737071"/>
                </a:lnTo>
                <a:lnTo>
                  <a:pt x="2047875" y="773811"/>
                </a:lnTo>
                <a:lnTo>
                  <a:pt x="2049433" y="773811"/>
                </a:lnTo>
                <a:lnTo>
                  <a:pt x="2090927" y="702563"/>
                </a:lnTo>
                <a:lnTo>
                  <a:pt x="2093722" y="697864"/>
                </a:lnTo>
                <a:lnTo>
                  <a:pt x="2092071" y="691769"/>
                </a:lnTo>
                <a:lnTo>
                  <a:pt x="2087372" y="689101"/>
                </a:lnTo>
                <a:lnTo>
                  <a:pt x="2082673" y="686308"/>
                </a:lnTo>
                <a:close/>
              </a:path>
              <a:path w="2094229" h="793750">
                <a:moveTo>
                  <a:pt x="2037905" y="754162"/>
                </a:moveTo>
                <a:lnTo>
                  <a:pt x="2029333" y="768858"/>
                </a:lnTo>
                <a:lnTo>
                  <a:pt x="2046477" y="768858"/>
                </a:lnTo>
                <a:lnTo>
                  <a:pt x="2037905" y="754162"/>
                </a:lnTo>
                <a:close/>
              </a:path>
              <a:path w="2094229" h="793750">
                <a:moveTo>
                  <a:pt x="2047875" y="737071"/>
                </a:moveTo>
                <a:lnTo>
                  <a:pt x="2037905" y="754162"/>
                </a:lnTo>
                <a:lnTo>
                  <a:pt x="2046477" y="768858"/>
                </a:lnTo>
                <a:lnTo>
                  <a:pt x="2047875" y="768858"/>
                </a:lnTo>
                <a:lnTo>
                  <a:pt x="2047875" y="737071"/>
                </a:lnTo>
                <a:close/>
              </a:path>
              <a:path w="2094229" h="793750">
                <a:moveTo>
                  <a:pt x="2028063" y="396748"/>
                </a:moveTo>
                <a:lnTo>
                  <a:pt x="2028063" y="737289"/>
                </a:lnTo>
                <a:lnTo>
                  <a:pt x="2037905" y="754162"/>
                </a:lnTo>
                <a:lnTo>
                  <a:pt x="2047748" y="737289"/>
                </a:lnTo>
                <a:lnTo>
                  <a:pt x="2047875" y="406653"/>
                </a:lnTo>
                <a:lnTo>
                  <a:pt x="2037969" y="406653"/>
                </a:lnTo>
                <a:lnTo>
                  <a:pt x="2028063" y="396748"/>
                </a:lnTo>
                <a:close/>
              </a:path>
              <a:path w="2094229" h="793750">
                <a:moveTo>
                  <a:pt x="19812" y="0"/>
                </a:moveTo>
                <a:lnTo>
                  <a:pt x="0" y="0"/>
                </a:lnTo>
                <a:lnTo>
                  <a:pt x="0" y="406653"/>
                </a:lnTo>
                <a:lnTo>
                  <a:pt x="2028063" y="406653"/>
                </a:lnTo>
                <a:lnTo>
                  <a:pt x="2028063" y="396748"/>
                </a:lnTo>
                <a:lnTo>
                  <a:pt x="19812" y="396748"/>
                </a:lnTo>
                <a:lnTo>
                  <a:pt x="9906" y="386841"/>
                </a:lnTo>
                <a:lnTo>
                  <a:pt x="19812" y="386841"/>
                </a:lnTo>
                <a:lnTo>
                  <a:pt x="19812" y="0"/>
                </a:lnTo>
                <a:close/>
              </a:path>
              <a:path w="2094229" h="793750">
                <a:moveTo>
                  <a:pt x="2047875" y="386841"/>
                </a:moveTo>
                <a:lnTo>
                  <a:pt x="19812" y="386841"/>
                </a:lnTo>
                <a:lnTo>
                  <a:pt x="19812" y="396748"/>
                </a:lnTo>
                <a:lnTo>
                  <a:pt x="2028063" y="396748"/>
                </a:lnTo>
                <a:lnTo>
                  <a:pt x="2037969" y="406653"/>
                </a:lnTo>
                <a:lnTo>
                  <a:pt x="2047875" y="406653"/>
                </a:lnTo>
                <a:lnTo>
                  <a:pt x="2047875" y="386841"/>
                </a:lnTo>
                <a:close/>
              </a:path>
              <a:path w="2094229" h="793750">
                <a:moveTo>
                  <a:pt x="19812" y="386841"/>
                </a:moveTo>
                <a:lnTo>
                  <a:pt x="9906" y="386841"/>
                </a:lnTo>
                <a:lnTo>
                  <a:pt x="19812" y="396748"/>
                </a:lnTo>
                <a:lnTo>
                  <a:pt x="19812" y="386841"/>
                </a:lnTo>
                <a:close/>
              </a:path>
            </a:pathLst>
          </a:custGeom>
          <a:solidFill>
            <a:srgbClr val="5B9BD4"/>
          </a:solidFill>
          <a:ln w="9525">
            <a:noFill/>
            <a:round/>
          </a:ln>
        </p:spPr>
        <p:txBody>
          <a:bodyPr lIns="0" tIns="0" rIns="0" bIns="0"/>
          <a:lstStyle/>
          <a:p>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2090" y="147320"/>
            <a:ext cx="8361680" cy="521970"/>
          </a:xfrm>
          <a:prstGeom prst="rect">
            <a:avLst/>
          </a:prstGeom>
          <a:noFill/>
        </p:spPr>
        <p:txBody>
          <a:bodyPr wrap="none" rtlCol="0">
            <a:spAutoFit/>
          </a:bodyPr>
          <a:p>
            <a:r>
              <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rPr>
              <a:t>全年一次性奖金如何选择单独计税或者并入综合所得</a:t>
            </a:r>
            <a:endPar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1"/>
          <a:stretch>
            <a:fillRect/>
          </a:stretch>
        </p:blipFill>
        <p:spPr>
          <a:xfrm>
            <a:off x="298450" y="1689735"/>
            <a:ext cx="3419475" cy="4695825"/>
          </a:xfrm>
          <a:prstGeom prst="rect">
            <a:avLst/>
          </a:prstGeom>
        </p:spPr>
      </p:pic>
      <p:pic>
        <p:nvPicPr>
          <p:cNvPr id="4" name="图片 3" descr="12"/>
          <p:cNvPicPr>
            <a:picLocks noChangeAspect="1"/>
          </p:cNvPicPr>
          <p:nvPr/>
        </p:nvPicPr>
        <p:blipFill>
          <a:blip r:embed="rId2"/>
          <a:stretch>
            <a:fillRect/>
          </a:stretch>
        </p:blipFill>
        <p:spPr>
          <a:xfrm>
            <a:off x="4112260" y="1381760"/>
            <a:ext cx="3438525" cy="5109210"/>
          </a:xfrm>
          <a:prstGeom prst="rect">
            <a:avLst/>
          </a:prstGeom>
        </p:spPr>
      </p:pic>
      <p:pic>
        <p:nvPicPr>
          <p:cNvPr id="5" name="图片 4" descr="13"/>
          <p:cNvPicPr>
            <a:picLocks noChangeAspect="1"/>
          </p:cNvPicPr>
          <p:nvPr/>
        </p:nvPicPr>
        <p:blipFill>
          <a:blip r:embed="rId3"/>
          <a:stretch>
            <a:fillRect/>
          </a:stretch>
        </p:blipFill>
        <p:spPr>
          <a:xfrm>
            <a:off x="8074025" y="2337435"/>
            <a:ext cx="3448050" cy="3400425"/>
          </a:xfrm>
          <a:prstGeom prst="rect">
            <a:avLst/>
          </a:prstGeom>
        </p:spPr>
      </p:pic>
      <p:sp>
        <p:nvSpPr>
          <p:cNvPr id="6" name="文本框 5"/>
          <p:cNvSpPr txBox="1"/>
          <p:nvPr/>
        </p:nvSpPr>
        <p:spPr>
          <a:xfrm>
            <a:off x="298450" y="675005"/>
            <a:ext cx="10850880" cy="706755"/>
          </a:xfrm>
          <a:prstGeom prst="rect">
            <a:avLst/>
          </a:prstGeom>
          <a:noFill/>
        </p:spPr>
        <p:txBody>
          <a:bodyPr wrap="non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在确认收入时，点击</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工资薪金</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出现</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奖金计税方式选择</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，点击进入，</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会出现</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全年一次性奖金计税方式</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，根据自身情况进行选择，点击</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确定</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，返回图一界面。</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5220" y="765810"/>
            <a:ext cx="7211060" cy="1568450"/>
          </a:xfrm>
          <a:prstGeom prst="rect">
            <a:avLst/>
          </a:prstGeom>
          <a:noFill/>
        </p:spPr>
        <p:txBody>
          <a:bodyPr wrap="square" rtlCol="0">
            <a:spAutoFit/>
          </a:bodyPr>
          <a:p>
            <a:r>
              <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rPr>
              <a:t>如果申请了退税，如何查看退税进度？</a:t>
            </a:r>
            <a:endPar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endParaRPr>
          </a:p>
          <a:p>
            <a:endPar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endParaRPr>
          </a:p>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登录个税</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APP——</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首页</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我要查询</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申报查询</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已完成</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年度的申报</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退税记录。即可查看退税进度。</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47775" y="2905760"/>
            <a:ext cx="8714105" cy="2061210"/>
          </a:xfrm>
          <a:prstGeom prst="rect">
            <a:avLst/>
          </a:prstGeom>
          <a:noFill/>
        </p:spPr>
        <p:txBody>
          <a:bodyPr wrap="none" rtlCol="0">
            <a:spAutoFit/>
          </a:bodyPr>
          <a:p>
            <a:pPr algn="l">
              <a:buClrTx/>
              <a:buSzTx/>
              <a:buFontTx/>
            </a:pPr>
            <a:r>
              <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rPr>
              <a:t>如何修改手机号码？</a:t>
            </a:r>
            <a:endPar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endParaRPr>
          </a:p>
          <a:p>
            <a:pPr algn="l">
              <a:buClrTx/>
              <a:buSzTx/>
              <a:buNone/>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操作步骤：</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buClrTx/>
              <a:buSzTx/>
              <a:buNone/>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1．打开个人所得APP系统，点击【个人中心】-【安全中心】；</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buClrTx/>
              <a:buSzTx/>
              <a:buNone/>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2．点击【修改手机号码】；</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buClrTx/>
              <a:buSzTx/>
              <a:buNone/>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3．选择【通过本人银行卡进行验证】</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或【通过已绑定手机号码验证】方式；</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buClrTx/>
              <a:buSzTx/>
              <a:buNone/>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4．根据提示进行后续</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操作。</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altLang="zh-CN"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3.3</a:t>
            </a:r>
            <a:endParaRPr lang="en-US" altLang="zh-CN"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1026160" y="3202305"/>
            <a:ext cx="10813415" cy="69024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专项附加扣除</a:t>
            </a: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填报</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a:stretch>
            <a:fillRect/>
          </a:stretch>
        </p:blipFill>
        <p:spPr>
          <a:xfrm>
            <a:off x="750570" y="983615"/>
            <a:ext cx="3164840" cy="5874385"/>
          </a:xfrm>
          <a:prstGeom prst="rect">
            <a:avLst/>
          </a:prstGeom>
        </p:spPr>
      </p:pic>
      <p:pic>
        <p:nvPicPr>
          <p:cNvPr id="3" name="图片 2" descr="2"/>
          <p:cNvPicPr>
            <a:picLocks noChangeAspect="1"/>
          </p:cNvPicPr>
          <p:nvPr/>
        </p:nvPicPr>
        <p:blipFill>
          <a:blip r:embed="rId2"/>
          <a:stretch>
            <a:fillRect/>
          </a:stretch>
        </p:blipFill>
        <p:spPr>
          <a:xfrm>
            <a:off x="4949825" y="984250"/>
            <a:ext cx="3164840" cy="5873750"/>
          </a:xfrm>
          <a:prstGeom prst="rect">
            <a:avLst/>
          </a:prstGeom>
        </p:spPr>
      </p:pic>
      <p:pic>
        <p:nvPicPr>
          <p:cNvPr id="4" name="图片 3" descr="3"/>
          <p:cNvPicPr>
            <a:picLocks noChangeAspect="1"/>
          </p:cNvPicPr>
          <p:nvPr/>
        </p:nvPicPr>
        <p:blipFill>
          <a:blip r:embed="rId3"/>
          <a:stretch>
            <a:fillRect/>
          </a:stretch>
        </p:blipFill>
        <p:spPr>
          <a:xfrm>
            <a:off x="8692515" y="984250"/>
            <a:ext cx="3164840" cy="5873750"/>
          </a:xfrm>
          <a:prstGeom prst="rect">
            <a:avLst/>
          </a:prstGeom>
        </p:spPr>
      </p:pic>
      <p:sp>
        <p:nvSpPr>
          <p:cNvPr id="5" name="文本框 4"/>
          <p:cNvSpPr txBox="1"/>
          <p:nvPr/>
        </p:nvSpPr>
        <p:spPr>
          <a:xfrm>
            <a:off x="537210" y="213360"/>
            <a:ext cx="2316480" cy="521970"/>
          </a:xfrm>
          <a:prstGeom prst="rect">
            <a:avLst/>
          </a:prstGeom>
          <a:noFill/>
        </p:spPr>
        <p:txBody>
          <a:bodyPr wrap="none" rtlCol="0">
            <a:spAutoFit/>
          </a:bodyPr>
          <a:p>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子女教育为例</a:t>
            </a: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65170" y="213360"/>
            <a:ext cx="8281670" cy="398780"/>
          </a:xfrm>
          <a:prstGeom prst="rect">
            <a:avLst/>
          </a:prstGeom>
          <a:noFill/>
        </p:spPr>
        <p:txBody>
          <a:bodyPr wrap="squar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首页</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专项附加扣除填报</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子女教育</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选择扣除年度</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
          <p:cNvPicPr>
            <a:picLocks noChangeAspect="1"/>
          </p:cNvPicPr>
          <p:nvPr/>
        </p:nvPicPr>
        <p:blipFill>
          <a:blip r:embed="rId1"/>
          <a:stretch>
            <a:fillRect/>
          </a:stretch>
        </p:blipFill>
        <p:spPr>
          <a:xfrm>
            <a:off x="889635" y="791210"/>
            <a:ext cx="3272790" cy="6066790"/>
          </a:xfrm>
          <a:prstGeom prst="rect">
            <a:avLst/>
          </a:prstGeom>
        </p:spPr>
      </p:pic>
      <p:pic>
        <p:nvPicPr>
          <p:cNvPr id="3" name="图片 2" descr="5"/>
          <p:cNvPicPr>
            <a:picLocks noChangeAspect="1"/>
          </p:cNvPicPr>
          <p:nvPr/>
        </p:nvPicPr>
        <p:blipFill>
          <a:blip r:embed="rId2"/>
          <a:stretch>
            <a:fillRect/>
          </a:stretch>
        </p:blipFill>
        <p:spPr>
          <a:xfrm>
            <a:off x="4792345" y="791210"/>
            <a:ext cx="3316605" cy="6066790"/>
          </a:xfrm>
          <a:prstGeom prst="rect">
            <a:avLst/>
          </a:prstGeom>
        </p:spPr>
      </p:pic>
      <p:pic>
        <p:nvPicPr>
          <p:cNvPr id="4" name="图片 3" descr="6"/>
          <p:cNvPicPr>
            <a:picLocks noChangeAspect="1"/>
          </p:cNvPicPr>
          <p:nvPr/>
        </p:nvPicPr>
        <p:blipFill>
          <a:blip r:embed="rId3"/>
          <a:stretch>
            <a:fillRect/>
          </a:stretch>
        </p:blipFill>
        <p:spPr>
          <a:xfrm>
            <a:off x="8641080" y="791845"/>
            <a:ext cx="3267075" cy="6066155"/>
          </a:xfrm>
          <a:prstGeom prst="rect">
            <a:avLst/>
          </a:prstGeom>
        </p:spPr>
      </p:pic>
      <p:sp>
        <p:nvSpPr>
          <p:cNvPr id="5" name="文本框 4"/>
          <p:cNvSpPr txBox="1"/>
          <p:nvPr/>
        </p:nvSpPr>
        <p:spPr>
          <a:xfrm>
            <a:off x="1216660" y="142240"/>
            <a:ext cx="4033520" cy="398780"/>
          </a:xfrm>
          <a:prstGeom prst="rect">
            <a:avLst/>
          </a:prstGeom>
          <a:noFill/>
        </p:spPr>
        <p:txBody>
          <a:bodyPr wrap="non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提前准备好相关信息</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选择子女</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
          <a:stretch>
            <a:fillRect/>
          </a:stretch>
        </p:blipFill>
        <p:spPr>
          <a:xfrm>
            <a:off x="591820" y="861695"/>
            <a:ext cx="3278505" cy="5996305"/>
          </a:xfrm>
          <a:prstGeom prst="rect">
            <a:avLst/>
          </a:prstGeom>
        </p:spPr>
      </p:pic>
      <p:pic>
        <p:nvPicPr>
          <p:cNvPr id="3" name="图片 2" descr="8"/>
          <p:cNvPicPr>
            <a:picLocks noChangeAspect="1"/>
          </p:cNvPicPr>
          <p:nvPr/>
        </p:nvPicPr>
        <p:blipFill>
          <a:blip r:embed="rId2"/>
          <a:stretch>
            <a:fillRect/>
          </a:stretch>
        </p:blipFill>
        <p:spPr>
          <a:xfrm>
            <a:off x="4381500" y="861060"/>
            <a:ext cx="3429000" cy="5996940"/>
          </a:xfrm>
          <a:prstGeom prst="rect">
            <a:avLst/>
          </a:prstGeom>
        </p:spPr>
      </p:pic>
      <p:pic>
        <p:nvPicPr>
          <p:cNvPr id="4" name="图片 3" descr="9"/>
          <p:cNvPicPr>
            <a:picLocks noChangeAspect="1"/>
          </p:cNvPicPr>
          <p:nvPr/>
        </p:nvPicPr>
        <p:blipFill>
          <a:blip r:embed="rId3"/>
          <a:stretch>
            <a:fillRect/>
          </a:stretch>
        </p:blipFill>
        <p:spPr>
          <a:xfrm>
            <a:off x="8447405" y="861060"/>
            <a:ext cx="3858260" cy="5996940"/>
          </a:xfrm>
          <a:prstGeom prst="rect">
            <a:avLst/>
          </a:prstGeom>
        </p:spPr>
      </p:pic>
      <p:sp>
        <p:nvSpPr>
          <p:cNvPr id="5" name="文本框 4"/>
          <p:cNvSpPr txBox="1"/>
          <p:nvPr/>
        </p:nvSpPr>
        <p:spPr>
          <a:xfrm>
            <a:off x="648335" y="213360"/>
            <a:ext cx="6360160" cy="398780"/>
          </a:xfrm>
          <a:prstGeom prst="rect">
            <a:avLst/>
          </a:prstGeom>
          <a:noFill/>
        </p:spPr>
        <p:txBody>
          <a:bodyPr wrap="none" rtlCol="0">
            <a:spAutoFit/>
          </a:bodyPr>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子女教育信息填写</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设置扣除比例</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选择申报方式</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6340" y="755650"/>
            <a:ext cx="10040620" cy="2430145"/>
          </a:xfrm>
          <a:prstGeom prst="rect">
            <a:avLst/>
          </a:prstGeom>
          <a:noFill/>
        </p:spPr>
        <p:txBody>
          <a:bodyPr wrap="none" rtlCol="0">
            <a:spAutoFit/>
          </a:bodyPr>
          <a:p>
            <a:r>
              <a:rPr lang="zh-CN" altLang="en-US" sz="2800" dirty="0" smtClean="0">
                <a:solidFill>
                  <a:schemeClr val="tx2">
                    <a:lumMod val="40000"/>
                    <a:lumOff val="60000"/>
                  </a:schemeClr>
                </a:solidFill>
                <a:latin typeface="微软雅黑" panose="020B0503020204020204" pitchFamily="34" charset="-122"/>
                <a:ea typeface="微软雅黑" panose="020B0503020204020204" pitchFamily="34" charset="-122"/>
              </a:rPr>
              <a:t>专项附加扣除填报有误，如何修改？</a:t>
            </a: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答：假如</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年度的子女教育扣除比例填报有误，需要修改。步骤</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如下：</a:t>
            </a: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首页</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专项附加扣除填报</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填报记录，选择查询年度</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2021——</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点击对应的子女教育专项附加扣除</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点击右下角</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修改</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修改扣除比例</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确认修改。</a:t>
            </a: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400" y="11113"/>
            <a:ext cx="12192000" cy="423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00354" name="Rectangle 3"/>
          <p:cNvSpPr txBox="1"/>
          <p:nvPr/>
        </p:nvSpPr>
        <p:spPr>
          <a:xfrm>
            <a:off x="2697163" y="2470150"/>
            <a:ext cx="6854825" cy="671513"/>
          </a:xfrm>
          <a:prstGeom prst="rect">
            <a:avLst/>
          </a:prstGeom>
          <a:noFill/>
          <a:ln w="9525">
            <a:noFill/>
          </a:ln>
        </p:spPr>
        <p:txBody>
          <a:bodyPr anchor="ctr"/>
          <a:lstStyle/>
          <a:p>
            <a:pPr algn="ctr">
              <a:defRPr/>
            </a:pPr>
            <a:r>
              <a:rPr lang="zh-CN" altLang="en-US" sz="5865" b="1" dirty="0">
                <a:solidFill>
                  <a:schemeClr val="bg1"/>
                </a:solidFill>
                <a:latin typeface="微软雅黑" panose="020B0503020204020204" pitchFamily="34" charset="-122"/>
                <a:ea typeface="微软雅黑" panose="020B0503020204020204" pitchFamily="34" charset="-122"/>
              </a:rPr>
              <a:t>谢       谢</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grpSp>
        <p:nvGrpSpPr>
          <p:cNvPr id="128003" name="组合 48"/>
          <p:cNvGrpSpPr/>
          <p:nvPr/>
        </p:nvGrpSpPr>
        <p:grpSpPr bwMode="auto">
          <a:xfrm>
            <a:off x="11510963" y="6161088"/>
            <a:ext cx="574675" cy="576262"/>
            <a:chOff x="6084168" y="1274820"/>
            <a:chExt cx="432048" cy="432834"/>
          </a:xfrm>
        </p:grpSpPr>
        <p:sp>
          <p:nvSpPr>
            <p:cNvPr id="128016" name="椭圆 22"/>
            <p:cNvSpPr>
              <a:spLocks noChangeArrowheads="1"/>
            </p:cNvSpPr>
            <p:nvPr/>
          </p:nvSpPr>
          <p:spPr bwMode="auto">
            <a:xfrm>
              <a:off x="6084168" y="1274820"/>
              <a:ext cx="432048" cy="432834"/>
            </a:xfrm>
            <a:prstGeom prst="ellipse">
              <a:avLst/>
            </a:prstGeom>
            <a:solidFill>
              <a:srgbClr val="92D05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7"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128004" name="组合 51"/>
          <p:cNvGrpSpPr/>
          <p:nvPr/>
        </p:nvGrpSpPr>
        <p:grpSpPr bwMode="auto">
          <a:xfrm>
            <a:off x="9783763" y="6161088"/>
            <a:ext cx="574675" cy="576262"/>
            <a:chOff x="4788024" y="1275213"/>
            <a:chExt cx="432048" cy="432048"/>
          </a:xfrm>
        </p:grpSpPr>
        <p:sp>
          <p:nvSpPr>
            <p:cNvPr id="128014"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5"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128005" name="组合 54"/>
          <p:cNvGrpSpPr/>
          <p:nvPr/>
        </p:nvGrpSpPr>
        <p:grpSpPr bwMode="auto">
          <a:xfrm>
            <a:off x="10647363" y="6161088"/>
            <a:ext cx="577850" cy="57626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128013"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128006" name="组合 57"/>
          <p:cNvGrpSpPr/>
          <p:nvPr/>
        </p:nvGrpSpPr>
        <p:grpSpPr bwMode="auto">
          <a:xfrm>
            <a:off x="8053388" y="6161088"/>
            <a:ext cx="577850" cy="576262"/>
            <a:chOff x="3491880" y="1274820"/>
            <a:chExt cx="432833" cy="432834"/>
          </a:xfrm>
        </p:grpSpPr>
        <p:sp>
          <p:nvSpPr>
            <p:cNvPr id="128010" name="椭圆 16"/>
            <p:cNvSpPr>
              <a:spLocks noChangeArrowheads="1"/>
            </p:cNvSpPr>
            <p:nvPr/>
          </p:nvSpPr>
          <p:spPr bwMode="auto">
            <a:xfrm>
              <a:off x="3491880" y="1274820"/>
              <a:ext cx="432833" cy="432834"/>
            </a:xfrm>
            <a:prstGeom prst="ellipse">
              <a:avLst/>
            </a:prstGeom>
            <a:solidFill>
              <a:srgbClr val="FF00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1"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128007" name="组合 60"/>
          <p:cNvGrpSpPr/>
          <p:nvPr/>
        </p:nvGrpSpPr>
        <p:grpSpPr bwMode="auto">
          <a:xfrm>
            <a:off x="8920163" y="6161088"/>
            <a:ext cx="574675" cy="576262"/>
            <a:chOff x="4139952" y="1274820"/>
            <a:chExt cx="432833" cy="432834"/>
          </a:xfrm>
        </p:grpSpPr>
        <p:sp>
          <p:nvSpPr>
            <p:cNvPr id="128008"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09"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57346"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7347"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5" name="object 5"/>
          <p:cNvSpPr txBox="1">
            <a:spLocks noGrp="1"/>
          </p:cNvSpPr>
          <p:nvPr>
            <p:ph type="title"/>
          </p:nvPr>
        </p:nvSpPr>
        <p:spPr>
          <a:xfrm>
            <a:off x="866775" y="342900"/>
            <a:ext cx="2746375" cy="427355"/>
          </a:xfrm>
        </p:spPr>
        <p:txBody>
          <a:bodyPr wrap="square" tIns="12700"/>
          <a:lstStyle/>
          <a:p>
            <a:pPr marL="12700" eaLnBrk="1" hangingPunct="1">
              <a:spcBef>
                <a:spcPts val="100"/>
              </a:spcBef>
            </a:pPr>
            <a:r>
              <a:rPr lang="zh-CN" altLang="en-US">
                <a:ea typeface="微软雅黑" panose="020B0503020204020204" pitchFamily="34" charset="-122"/>
              </a:rPr>
              <a:t>需要说明的事项</a:t>
            </a:r>
            <a:endParaRPr lang="zh-CN" altLang="en-US">
              <a:ea typeface="微软雅黑" panose="020B0503020204020204" pitchFamily="34" charset="-122"/>
            </a:endParaRPr>
          </a:p>
        </p:txBody>
      </p:sp>
      <p:sp>
        <p:nvSpPr>
          <p:cNvPr id="57349" name="object 6"/>
          <p:cNvSpPr/>
          <p:nvPr/>
        </p:nvSpPr>
        <p:spPr bwMode="auto">
          <a:xfrm>
            <a:off x="5568950" y="2120900"/>
            <a:ext cx="2052638" cy="2051050"/>
          </a:xfrm>
          <a:custGeom>
            <a:avLst/>
            <a:gdLst/>
            <a:ahLst/>
            <a:cxnLst>
              <a:cxn ang="0">
                <a:pos x="591063" y="10221"/>
              </a:cxn>
              <a:cxn ang="0">
                <a:pos x="432001" y="51565"/>
              </a:cxn>
              <a:cxn ang="0">
                <a:pos x="289975" y="124987"/>
              </a:cxn>
              <a:cxn ang="0">
                <a:pos x="169904" y="230658"/>
              </a:cxn>
              <a:cxn ang="0">
                <a:pos x="80755" y="361510"/>
              </a:cxn>
              <a:cxn ang="0">
                <a:pos x="24657" y="510989"/>
              </a:cxn>
              <a:cxn ang="0">
                <a:pos x="945" y="674677"/>
              </a:cxn>
              <a:cxn ang="0">
                <a:pos x="8957" y="848159"/>
              </a:cxn>
              <a:cxn ang="0">
                <a:pos x="48029" y="1027021"/>
              </a:cxn>
              <a:cxn ang="0">
                <a:pos x="117499" y="1206846"/>
              </a:cxn>
              <a:cxn ang="0">
                <a:pos x="216703" y="1383219"/>
              </a:cxn>
              <a:cxn ang="0">
                <a:pos x="344978" y="1551724"/>
              </a:cxn>
              <a:cxn ang="0">
                <a:pos x="498012" y="1706334"/>
              </a:cxn>
              <a:cxn ang="0">
                <a:pos x="664383" y="1834364"/>
              </a:cxn>
              <a:cxn ang="0">
                <a:pos x="840080" y="1933382"/>
              </a:cxn>
              <a:cxn ang="0">
                <a:pos x="1020343" y="2002727"/>
              </a:cxn>
              <a:cxn ang="0">
                <a:pos x="1200415" y="2041733"/>
              </a:cxn>
              <a:cxn ang="0">
                <a:pos x="1375538" y="2049738"/>
              </a:cxn>
              <a:cxn ang="0">
                <a:pos x="1541014" y="2026063"/>
              </a:cxn>
              <a:cxn ang="0">
                <a:pos x="1691905" y="1970095"/>
              </a:cxn>
              <a:cxn ang="0">
                <a:pos x="1125415" y="1927439"/>
              </a:cxn>
              <a:cxn ang="0">
                <a:pos x="946627" y="1905204"/>
              </a:cxn>
              <a:cxn ang="0">
                <a:pos x="764767" y="1843102"/>
              </a:cxn>
              <a:cxn ang="0">
                <a:pos x="586830" y="1743061"/>
              </a:cxn>
              <a:cxn ang="0">
                <a:pos x="419810" y="1607009"/>
              </a:cxn>
              <a:cxn ang="0">
                <a:pos x="279455" y="1439651"/>
              </a:cxn>
              <a:cxn ang="0">
                <a:pos x="177490" y="1260493"/>
              </a:cxn>
              <a:cxn ang="0">
                <a:pos x="114877" y="1077236"/>
              </a:cxn>
              <a:cxn ang="0">
                <a:pos x="92576" y="897580"/>
              </a:cxn>
              <a:cxn ang="0">
                <a:pos x="111550" y="729226"/>
              </a:cxn>
              <a:cxn ang="0">
                <a:pos x="172760" y="579875"/>
              </a:cxn>
              <a:cxn ang="0">
                <a:pos x="278057" y="457559"/>
              </a:cxn>
              <a:cxn ang="0">
                <a:pos x="418555" y="375045"/>
              </a:cxn>
              <a:cxn ang="0">
                <a:pos x="579599" y="335174"/>
              </a:cxn>
              <a:cxn ang="0">
                <a:pos x="1521382" y="301928"/>
              </a:cxn>
              <a:cxn ang="0">
                <a:pos x="1349126" y="182113"/>
              </a:cxn>
              <a:cxn ang="0">
                <a:pos x="1169506" y="92056"/>
              </a:cxn>
              <a:cxn ang="0">
                <a:pos x="987171" y="32197"/>
              </a:cxn>
              <a:cxn ang="0">
                <a:pos x="806769" y="2979"/>
              </a:cxn>
              <a:cxn ang="0">
                <a:pos x="665643" y="330928"/>
              </a:cxn>
              <a:cxn ang="0">
                <a:pos x="844403" y="353210"/>
              </a:cxn>
              <a:cxn ang="0">
                <a:pos x="1026237" y="415720"/>
              </a:cxn>
              <a:cxn ang="0">
                <a:pos x="1204154" y="517491"/>
              </a:cxn>
              <a:cxn ang="0">
                <a:pos x="1371167" y="657557"/>
              </a:cxn>
              <a:cxn ang="0">
                <a:pos x="1511522" y="820252"/>
              </a:cxn>
              <a:cxn ang="0">
                <a:pos x="1613490" y="996102"/>
              </a:cxn>
              <a:cxn ang="0">
                <a:pos x="1676111" y="1177175"/>
              </a:cxn>
              <a:cxn ang="0">
                <a:pos x="1698426" y="1355537"/>
              </a:cxn>
              <a:cxn ang="0">
                <a:pos x="1679478" y="1523254"/>
              </a:cxn>
              <a:cxn ang="0">
                <a:pos x="1618306" y="1672393"/>
              </a:cxn>
              <a:cxn ang="0">
                <a:pos x="1513045" y="1795957"/>
              </a:cxn>
              <a:cxn ang="0">
                <a:pos x="1372537" y="1881823"/>
              </a:cxn>
              <a:cxn ang="0">
                <a:pos x="1211471" y="1923004"/>
              </a:cxn>
              <a:cxn ang="0">
                <a:pos x="1823634" y="1881119"/>
              </a:cxn>
              <a:cxn ang="0">
                <a:pos x="1929288" y="1758631"/>
              </a:cxn>
              <a:cxn ang="0">
                <a:pos x="2001920" y="1614807"/>
              </a:cxn>
              <a:cxn ang="0">
                <a:pos x="2042026" y="1455336"/>
              </a:cxn>
              <a:cxn ang="0">
                <a:pos x="2050380" y="1284525"/>
              </a:cxn>
              <a:cxn ang="0">
                <a:pos x="2027757" y="1106680"/>
              </a:cxn>
              <a:cxn ang="0">
                <a:pos x="1974928" y="926104"/>
              </a:cxn>
              <a:cxn ang="0">
                <a:pos x="1892668" y="747103"/>
              </a:cxn>
              <a:cxn ang="0">
                <a:pos x="1781749" y="573984"/>
              </a:cxn>
              <a:cxn ang="0">
                <a:pos x="1642947" y="411050"/>
              </a:cxn>
            </a:cxnLst>
            <a:rect l="0" t="0" r="r" b="b"/>
            <a:pathLst>
              <a:path w="2051684" h="2051050">
                <a:moveTo>
                  <a:pt x="718744" y="0"/>
                </a:moveTo>
                <a:lnTo>
                  <a:pt x="675531" y="1441"/>
                </a:lnTo>
                <a:lnTo>
                  <a:pt x="632946" y="4846"/>
                </a:lnTo>
                <a:lnTo>
                  <a:pt x="591063" y="10221"/>
                </a:lnTo>
                <a:lnTo>
                  <a:pt x="549954" y="17574"/>
                </a:lnTo>
                <a:lnTo>
                  <a:pt x="509693" y="26911"/>
                </a:lnTo>
                <a:lnTo>
                  <a:pt x="470351" y="38239"/>
                </a:lnTo>
                <a:lnTo>
                  <a:pt x="432001" y="51565"/>
                </a:lnTo>
                <a:lnTo>
                  <a:pt x="394716" y="66896"/>
                </a:lnTo>
                <a:lnTo>
                  <a:pt x="358568" y="84238"/>
                </a:lnTo>
                <a:lnTo>
                  <a:pt x="323630" y="103600"/>
                </a:lnTo>
                <a:lnTo>
                  <a:pt x="289975" y="124987"/>
                </a:lnTo>
                <a:lnTo>
                  <a:pt x="257676" y="148407"/>
                </a:lnTo>
                <a:lnTo>
                  <a:pt x="226804" y="173867"/>
                </a:lnTo>
                <a:lnTo>
                  <a:pt x="197433" y="201373"/>
                </a:lnTo>
                <a:lnTo>
                  <a:pt x="169904" y="230658"/>
                </a:lnTo>
                <a:lnTo>
                  <a:pt x="144482" y="261384"/>
                </a:lnTo>
                <a:lnTo>
                  <a:pt x="121157" y="293480"/>
                </a:lnTo>
                <a:lnTo>
                  <a:pt x="99918" y="326879"/>
                </a:lnTo>
                <a:lnTo>
                  <a:pt x="80755" y="361510"/>
                </a:lnTo>
                <a:lnTo>
                  <a:pt x="63658" y="397306"/>
                </a:lnTo>
                <a:lnTo>
                  <a:pt x="48616" y="434197"/>
                </a:lnTo>
                <a:lnTo>
                  <a:pt x="35619" y="472114"/>
                </a:lnTo>
                <a:lnTo>
                  <a:pt x="24657" y="510989"/>
                </a:lnTo>
                <a:lnTo>
                  <a:pt x="15718" y="550751"/>
                </a:lnTo>
                <a:lnTo>
                  <a:pt x="8794" y="591332"/>
                </a:lnTo>
                <a:lnTo>
                  <a:pt x="3873" y="632664"/>
                </a:lnTo>
                <a:lnTo>
                  <a:pt x="945" y="674677"/>
                </a:lnTo>
                <a:lnTo>
                  <a:pt x="0" y="717302"/>
                </a:lnTo>
                <a:lnTo>
                  <a:pt x="1027" y="760470"/>
                </a:lnTo>
                <a:lnTo>
                  <a:pt x="4016" y="804112"/>
                </a:lnTo>
                <a:lnTo>
                  <a:pt x="8957" y="848159"/>
                </a:lnTo>
                <a:lnTo>
                  <a:pt x="15839" y="892543"/>
                </a:lnTo>
                <a:lnTo>
                  <a:pt x="24652" y="937194"/>
                </a:lnTo>
                <a:lnTo>
                  <a:pt x="35385" y="982043"/>
                </a:lnTo>
                <a:lnTo>
                  <a:pt x="48029" y="1027021"/>
                </a:lnTo>
                <a:lnTo>
                  <a:pt x="62572" y="1072060"/>
                </a:lnTo>
                <a:lnTo>
                  <a:pt x="79005" y="1117089"/>
                </a:lnTo>
                <a:lnTo>
                  <a:pt x="97318" y="1162041"/>
                </a:lnTo>
                <a:lnTo>
                  <a:pt x="117499" y="1206846"/>
                </a:lnTo>
                <a:lnTo>
                  <a:pt x="139538" y="1251436"/>
                </a:lnTo>
                <a:lnTo>
                  <a:pt x="163425" y="1295740"/>
                </a:lnTo>
                <a:lnTo>
                  <a:pt x="189150" y="1339691"/>
                </a:lnTo>
                <a:lnTo>
                  <a:pt x="216703" y="1383219"/>
                </a:lnTo>
                <a:lnTo>
                  <a:pt x="246072" y="1426256"/>
                </a:lnTo>
                <a:lnTo>
                  <a:pt x="277248" y="1468731"/>
                </a:lnTo>
                <a:lnTo>
                  <a:pt x="310220" y="1510577"/>
                </a:lnTo>
                <a:lnTo>
                  <a:pt x="344978" y="1551724"/>
                </a:lnTo>
                <a:lnTo>
                  <a:pt x="381511" y="1592104"/>
                </a:lnTo>
                <a:lnTo>
                  <a:pt x="419810" y="1631647"/>
                </a:lnTo>
                <a:lnTo>
                  <a:pt x="458433" y="1669871"/>
                </a:lnTo>
                <a:lnTo>
                  <a:pt x="498012" y="1706334"/>
                </a:lnTo>
                <a:lnTo>
                  <a:pt x="538470" y="1741025"/>
                </a:lnTo>
                <a:lnTo>
                  <a:pt x="579735" y="1773934"/>
                </a:lnTo>
                <a:lnTo>
                  <a:pt x="621730" y="1805050"/>
                </a:lnTo>
                <a:lnTo>
                  <a:pt x="664383" y="1834364"/>
                </a:lnTo>
                <a:lnTo>
                  <a:pt x="707619" y="1861864"/>
                </a:lnTo>
                <a:lnTo>
                  <a:pt x="751363" y="1887541"/>
                </a:lnTo>
                <a:lnTo>
                  <a:pt x="795542" y="1911384"/>
                </a:lnTo>
                <a:lnTo>
                  <a:pt x="840080" y="1933382"/>
                </a:lnTo>
                <a:lnTo>
                  <a:pt x="884903" y="1953526"/>
                </a:lnTo>
                <a:lnTo>
                  <a:pt x="929938" y="1971805"/>
                </a:lnTo>
                <a:lnTo>
                  <a:pt x="975109" y="1988209"/>
                </a:lnTo>
                <a:lnTo>
                  <a:pt x="1020343" y="2002727"/>
                </a:lnTo>
                <a:lnTo>
                  <a:pt x="1065565" y="2015348"/>
                </a:lnTo>
                <a:lnTo>
                  <a:pt x="1110786" y="2026080"/>
                </a:lnTo>
                <a:lnTo>
                  <a:pt x="1155675" y="2034862"/>
                </a:lnTo>
                <a:lnTo>
                  <a:pt x="1200415" y="2041733"/>
                </a:lnTo>
                <a:lnTo>
                  <a:pt x="1244846" y="2046667"/>
                </a:lnTo>
                <a:lnTo>
                  <a:pt x="1288893" y="2049652"/>
                </a:lnTo>
                <a:lnTo>
                  <a:pt x="1332481" y="2050680"/>
                </a:lnTo>
                <a:lnTo>
                  <a:pt x="1375538" y="2049738"/>
                </a:lnTo>
                <a:lnTo>
                  <a:pt x="1417988" y="2046818"/>
                </a:lnTo>
                <a:lnTo>
                  <a:pt x="1459757" y="2041909"/>
                </a:lnTo>
                <a:lnTo>
                  <a:pt x="1500770" y="2034999"/>
                </a:lnTo>
                <a:lnTo>
                  <a:pt x="1541014" y="2026063"/>
                </a:lnTo>
                <a:lnTo>
                  <a:pt x="1580234" y="2015140"/>
                </a:lnTo>
                <a:lnTo>
                  <a:pt x="1618535" y="2002170"/>
                </a:lnTo>
                <a:lnTo>
                  <a:pt x="1655784" y="1987158"/>
                </a:lnTo>
                <a:lnTo>
                  <a:pt x="1691905" y="1970095"/>
                </a:lnTo>
                <a:lnTo>
                  <a:pt x="1726825" y="1950970"/>
                </a:lnTo>
                <a:lnTo>
                  <a:pt x="1760470" y="1929772"/>
                </a:lnTo>
                <a:lnTo>
                  <a:pt x="1763707" y="1927439"/>
                </a:lnTo>
                <a:lnTo>
                  <a:pt x="1125415" y="1927439"/>
                </a:lnTo>
                <a:lnTo>
                  <a:pt x="1081388" y="1925723"/>
                </a:lnTo>
                <a:lnTo>
                  <a:pt x="1036842" y="1921425"/>
                </a:lnTo>
                <a:lnTo>
                  <a:pt x="991885" y="1914576"/>
                </a:lnTo>
                <a:lnTo>
                  <a:pt x="946627" y="1905204"/>
                </a:lnTo>
                <a:lnTo>
                  <a:pt x="901176" y="1893341"/>
                </a:lnTo>
                <a:lnTo>
                  <a:pt x="855643" y="1879016"/>
                </a:lnTo>
                <a:lnTo>
                  <a:pt x="810137" y="1862260"/>
                </a:lnTo>
                <a:lnTo>
                  <a:pt x="764767" y="1843102"/>
                </a:lnTo>
                <a:lnTo>
                  <a:pt x="719641" y="1821574"/>
                </a:lnTo>
                <a:lnTo>
                  <a:pt x="674871" y="1797704"/>
                </a:lnTo>
                <a:lnTo>
                  <a:pt x="630564" y="1771523"/>
                </a:lnTo>
                <a:lnTo>
                  <a:pt x="586830" y="1743061"/>
                </a:lnTo>
                <a:lnTo>
                  <a:pt x="543778" y="1712349"/>
                </a:lnTo>
                <a:lnTo>
                  <a:pt x="501518" y="1679416"/>
                </a:lnTo>
                <a:lnTo>
                  <a:pt x="460159" y="1644293"/>
                </a:lnTo>
                <a:lnTo>
                  <a:pt x="419810" y="1607009"/>
                </a:lnTo>
                <a:lnTo>
                  <a:pt x="381174" y="1566697"/>
                </a:lnTo>
                <a:lnTo>
                  <a:pt x="344893" y="1525286"/>
                </a:lnTo>
                <a:lnTo>
                  <a:pt x="310879" y="1482757"/>
                </a:lnTo>
                <a:lnTo>
                  <a:pt x="279455" y="1439651"/>
                </a:lnTo>
                <a:lnTo>
                  <a:pt x="250327" y="1395667"/>
                </a:lnTo>
                <a:lnTo>
                  <a:pt x="223613" y="1351066"/>
                </a:lnTo>
                <a:lnTo>
                  <a:pt x="199329" y="1305968"/>
                </a:lnTo>
                <a:lnTo>
                  <a:pt x="177490" y="1260493"/>
                </a:lnTo>
                <a:lnTo>
                  <a:pt x="158110" y="1214762"/>
                </a:lnTo>
                <a:lnTo>
                  <a:pt x="141204" y="1168896"/>
                </a:lnTo>
                <a:lnTo>
                  <a:pt x="126788" y="1123013"/>
                </a:lnTo>
                <a:lnTo>
                  <a:pt x="114877" y="1077236"/>
                </a:lnTo>
                <a:lnTo>
                  <a:pt x="105485" y="1031683"/>
                </a:lnTo>
                <a:lnTo>
                  <a:pt x="98627" y="986476"/>
                </a:lnTo>
                <a:lnTo>
                  <a:pt x="94319" y="941735"/>
                </a:lnTo>
                <a:lnTo>
                  <a:pt x="92576" y="897580"/>
                </a:lnTo>
                <a:lnTo>
                  <a:pt x="93413" y="854131"/>
                </a:lnTo>
                <a:lnTo>
                  <a:pt x="96844" y="811509"/>
                </a:lnTo>
                <a:lnTo>
                  <a:pt x="102885" y="769834"/>
                </a:lnTo>
                <a:lnTo>
                  <a:pt x="111550" y="729226"/>
                </a:lnTo>
                <a:lnTo>
                  <a:pt x="122856" y="689806"/>
                </a:lnTo>
                <a:lnTo>
                  <a:pt x="136816" y="651694"/>
                </a:lnTo>
                <a:lnTo>
                  <a:pt x="153445" y="615010"/>
                </a:lnTo>
                <a:lnTo>
                  <a:pt x="172760" y="579875"/>
                </a:lnTo>
                <a:lnTo>
                  <a:pt x="194774" y="546408"/>
                </a:lnTo>
                <a:lnTo>
                  <a:pt x="219504" y="514731"/>
                </a:lnTo>
                <a:lnTo>
                  <a:pt x="246963" y="484964"/>
                </a:lnTo>
                <a:lnTo>
                  <a:pt x="278057" y="457559"/>
                </a:lnTo>
                <a:lnTo>
                  <a:pt x="310873" y="432880"/>
                </a:lnTo>
                <a:lnTo>
                  <a:pt x="345301" y="410911"/>
                </a:lnTo>
                <a:lnTo>
                  <a:pt x="381231" y="391638"/>
                </a:lnTo>
                <a:lnTo>
                  <a:pt x="418555" y="375045"/>
                </a:lnTo>
                <a:lnTo>
                  <a:pt x="457162" y="361117"/>
                </a:lnTo>
                <a:lnTo>
                  <a:pt x="496945" y="349840"/>
                </a:lnTo>
                <a:lnTo>
                  <a:pt x="537794" y="341197"/>
                </a:lnTo>
                <a:lnTo>
                  <a:pt x="579599" y="335174"/>
                </a:lnTo>
                <a:lnTo>
                  <a:pt x="622252" y="331756"/>
                </a:lnTo>
                <a:lnTo>
                  <a:pt x="665643" y="330928"/>
                </a:lnTo>
                <a:lnTo>
                  <a:pt x="1556105" y="330928"/>
                </a:lnTo>
                <a:lnTo>
                  <a:pt x="1521382" y="301928"/>
                </a:lnTo>
                <a:lnTo>
                  <a:pt x="1479262" y="269209"/>
                </a:lnTo>
                <a:lnTo>
                  <a:pt x="1436465" y="238329"/>
                </a:lnTo>
                <a:lnTo>
                  <a:pt x="1393062" y="209295"/>
                </a:lnTo>
                <a:lnTo>
                  <a:pt x="1349126" y="182113"/>
                </a:lnTo>
                <a:lnTo>
                  <a:pt x="1304729" y="156792"/>
                </a:lnTo>
                <a:lnTo>
                  <a:pt x="1259946" y="133337"/>
                </a:lnTo>
                <a:lnTo>
                  <a:pt x="1214847" y="111756"/>
                </a:lnTo>
                <a:lnTo>
                  <a:pt x="1169506" y="92056"/>
                </a:lnTo>
                <a:lnTo>
                  <a:pt x="1123995" y="74243"/>
                </a:lnTo>
                <a:lnTo>
                  <a:pt x="1078388" y="58324"/>
                </a:lnTo>
                <a:lnTo>
                  <a:pt x="1032755" y="44306"/>
                </a:lnTo>
                <a:lnTo>
                  <a:pt x="987171" y="32197"/>
                </a:lnTo>
                <a:lnTo>
                  <a:pt x="941708" y="22003"/>
                </a:lnTo>
                <a:lnTo>
                  <a:pt x="896438" y="13730"/>
                </a:lnTo>
                <a:lnTo>
                  <a:pt x="851434" y="7387"/>
                </a:lnTo>
                <a:lnTo>
                  <a:pt x="806769" y="2979"/>
                </a:lnTo>
                <a:lnTo>
                  <a:pt x="762515" y="515"/>
                </a:lnTo>
                <a:lnTo>
                  <a:pt x="718744" y="0"/>
                </a:lnTo>
                <a:close/>
              </a:path>
              <a:path w="2051684" h="2051050">
                <a:moveTo>
                  <a:pt x="1556105" y="330928"/>
                </a:moveTo>
                <a:lnTo>
                  <a:pt x="665643" y="330928"/>
                </a:lnTo>
                <a:lnTo>
                  <a:pt x="709662" y="332675"/>
                </a:lnTo>
                <a:lnTo>
                  <a:pt x="754202" y="336980"/>
                </a:lnTo>
                <a:lnTo>
                  <a:pt x="799152" y="343831"/>
                </a:lnTo>
                <a:lnTo>
                  <a:pt x="844403" y="353210"/>
                </a:lnTo>
                <a:lnTo>
                  <a:pt x="889846" y="365104"/>
                </a:lnTo>
                <a:lnTo>
                  <a:pt x="935372" y="379497"/>
                </a:lnTo>
                <a:lnTo>
                  <a:pt x="980872" y="396374"/>
                </a:lnTo>
                <a:lnTo>
                  <a:pt x="1026237" y="415720"/>
                </a:lnTo>
                <a:lnTo>
                  <a:pt x="1071356" y="437520"/>
                </a:lnTo>
                <a:lnTo>
                  <a:pt x="1116122" y="461758"/>
                </a:lnTo>
                <a:lnTo>
                  <a:pt x="1160424" y="488420"/>
                </a:lnTo>
                <a:lnTo>
                  <a:pt x="1204154" y="517491"/>
                </a:lnTo>
                <a:lnTo>
                  <a:pt x="1247203" y="548955"/>
                </a:lnTo>
                <a:lnTo>
                  <a:pt x="1289461" y="582797"/>
                </a:lnTo>
                <a:lnTo>
                  <a:pt x="1330818" y="619003"/>
                </a:lnTo>
                <a:lnTo>
                  <a:pt x="1371167" y="657557"/>
                </a:lnTo>
                <a:lnTo>
                  <a:pt x="1409802" y="696563"/>
                </a:lnTo>
                <a:lnTo>
                  <a:pt x="1446083" y="736764"/>
                </a:lnTo>
                <a:lnTo>
                  <a:pt x="1479995" y="778035"/>
                </a:lnTo>
                <a:lnTo>
                  <a:pt x="1511522" y="820252"/>
                </a:lnTo>
                <a:lnTo>
                  <a:pt x="1540650" y="863291"/>
                </a:lnTo>
                <a:lnTo>
                  <a:pt x="1567364" y="907028"/>
                </a:lnTo>
                <a:lnTo>
                  <a:pt x="1591649" y="951340"/>
                </a:lnTo>
                <a:lnTo>
                  <a:pt x="1613490" y="996102"/>
                </a:lnTo>
                <a:lnTo>
                  <a:pt x="1632871" y="1041191"/>
                </a:lnTo>
                <a:lnTo>
                  <a:pt x="1649779" y="1086482"/>
                </a:lnTo>
                <a:lnTo>
                  <a:pt x="1664197" y="1131851"/>
                </a:lnTo>
                <a:lnTo>
                  <a:pt x="1676111" y="1177175"/>
                </a:lnTo>
                <a:lnTo>
                  <a:pt x="1685506" y="1222330"/>
                </a:lnTo>
                <a:lnTo>
                  <a:pt x="1692367" y="1267191"/>
                </a:lnTo>
                <a:lnTo>
                  <a:pt x="1696679" y="1311635"/>
                </a:lnTo>
                <a:lnTo>
                  <a:pt x="1698426" y="1355537"/>
                </a:lnTo>
                <a:lnTo>
                  <a:pt x="1697595" y="1398774"/>
                </a:lnTo>
                <a:lnTo>
                  <a:pt x="1694170" y="1441222"/>
                </a:lnTo>
                <a:lnTo>
                  <a:pt x="1688106" y="1482897"/>
                </a:lnTo>
                <a:lnTo>
                  <a:pt x="1679478" y="1523254"/>
                </a:lnTo>
                <a:lnTo>
                  <a:pt x="1668180" y="1562590"/>
                </a:lnTo>
                <a:lnTo>
                  <a:pt x="1654229" y="1600642"/>
                </a:lnTo>
                <a:lnTo>
                  <a:pt x="1637609" y="1637284"/>
                </a:lnTo>
                <a:lnTo>
                  <a:pt x="1618306" y="1672393"/>
                </a:lnTo>
                <a:lnTo>
                  <a:pt x="1596303" y="1705845"/>
                </a:lnTo>
                <a:lnTo>
                  <a:pt x="1571586" y="1737516"/>
                </a:lnTo>
                <a:lnTo>
                  <a:pt x="1544141" y="1767283"/>
                </a:lnTo>
                <a:lnTo>
                  <a:pt x="1513045" y="1795957"/>
                </a:lnTo>
                <a:lnTo>
                  <a:pt x="1480228" y="1821719"/>
                </a:lnTo>
                <a:lnTo>
                  <a:pt x="1445798" y="1844597"/>
                </a:lnTo>
                <a:lnTo>
                  <a:pt x="1409865" y="1864622"/>
                </a:lnTo>
                <a:lnTo>
                  <a:pt x="1372537" y="1881823"/>
                </a:lnTo>
                <a:lnTo>
                  <a:pt x="1333925" y="1896233"/>
                </a:lnTo>
                <a:lnTo>
                  <a:pt x="1294137" y="1907879"/>
                </a:lnTo>
                <a:lnTo>
                  <a:pt x="1253283" y="1916792"/>
                </a:lnTo>
                <a:lnTo>
                  <a:pt x="1211471" y="1923004"/>
                </a:lnTo>
                <a:lnTo>
                  <a:pt x="1168812" y="1926542"/>
                </a:lnTo>
                <a:lnTo>
                  <a:pt x="1125415" y="1927439"/>
                </a:lnTo>
                <a:lnTo>
                  <a:pt x="1763707" y="1927439"/>
                </a:lnTo>
                <a:lnTo>
                  <a:pt x="1823634" y="1881119"/>
                </a:lnTo>
                <a:lnTo>
                  <a:pt x="1853005" y="1853643"/>
                </a:lnTo>
                <a:lnTo>
                  <a:pt x="1880534" y="1823331"/>
                </a:lnTo>
                <a:lnTo>
                  <a:pt x="1905958" y="1791638"/>
                </a:lnTo>
                <a:lnTo>
                  <a:pt x="1929288" y="1758631"/>
                </a:lnTo>
                <a:lnTo>
                  <a:pt x="1950538" y="1724377"/>
                </a:lnTo>
                <a:lnTo>
                  <a:pt x="1969718" y="1688944"/>
                </a:lnTo>
                <a:lnTo>
                  <a:pt x="1986841" y="1652398"/>
                </a:lnTo>
                <a:lnTo>
                  <a:pt x="2001920" y="1614807"/>
                </a:lnTo>
                <a:lnTo>
                  <a:pt x="2014965" y="1576238"/>
                </a:lnTo>
                <a:lnTo>
                  <a:pt x="2025990" y="1536758"/>
                </a:lnTo>
                <a:lnTo>
                  <a:pt x="2035006" y="1496435"/>
                </a:lnTo>
                <a:lnTo>
                  <a:pt x="2042026" y="1455336"/>
                </a:lnTo>
                <a:lnTo>
                  <a:pt x="2047061" y="1413528"/>
                </a:lnTo>
                <a:lnTo>
                  <a:pt x="2050124" y="1371079"/>
                </a:lnTo>
                <a:lnTo>
                  <a:pt x="2051226" y="1328056"/>
                </a:lnTo>
                <a:lnTo>
                  <a:pt x="2050380" y="1284525"/>
                </a:lnTo>
                <a:lnTo>
                  <a:pt x="2047598" y="1240555"/>
                </a:lnTo>
                <a:lnTo>
                  <a:pt x="2042892" y="1196213"/>
                </a:lnTo>
                <a:lnTo>
                  <a:pt x="2036274" y="1151565"/>
                </a:lnTo>
                <a:lnTo>
                  <a:pt x="2027757" y="1106680"/>
                </a:lnTo>
                <a:lnTo>
                  <a:pt x="2017351" y="1061623"/>
                </a:lnTo>
                <a:lnTo>
                  <a:pt x="2005069" y="1016464"/>
                </a:lnTo>
                <a:lnTo>
                  <a:pt x="1990924" y="971268"/>
                </a:lnTo>
                <a:lnTo>
                  <a:pt x="1974928" y="926104"/>
                </a:lnTo>
                <a:lnTo>
                  <a:pt x="1957092" y="881038"/>
                </a:lnTo>
                <a:lnTo>
                  <a:pt x="1937428" y="836138"/>
                </a:lnTo>
                <a:lnTo>
                  <a:pt x="1915949" y="791470"/>
                </a:lnTo>
                <a:lnTo>
                  <a:pt x="1892668" y="747103"/>
                </a:lnTo>
                <a:lnTo>
                  <a:pt x="1867594" y="703104"/>
                </a:lnTo>
                <a:lnTo>
                  <a:pt x="1840742" y="659539"/>
                </a:lnTo>
                <a:lnTo>
                  <a:pt x="1812123" y="616477"/>
                </a:lnTo>
                <a:lnTo>
                  <a:pt x="1781749" y="573984"/>
                </a:lnTo>
                <a:lnTo>
                  <a:pt x="1749633" y="532127"/>
                </a:lnTo>
                <a:lnTo>
                  <a:pt x="1715785" y="490974"/>
                </a:lnTo>
                <a:lnTo>
                  <a:pt x="1680219" y="450593"/>
                </a:lnTo>
                <a:lnTo>
                  <a:pt x="1642947" y="411050"/>
                </a:lnTo>
                <a:lnTo>
                  <a:pt x="1603297" y="372855"/>
                </a:lnTo>
                <a:lnTo>
                  <a:pt x="1562751" y="336479"/>
                </a:lnTo>
                <a:lnTo>
                  <a:pt x="1556105" y="330928"/>
                </a:lnTo>
                <a:close/>
              </a:path>
            </a:pathLst>
          </a:custGeom>
          <a:solidFill>
            <a:srgbClr val="5B9BD4"/>
          </a:solidFill>
          <a:ln w="9525">
            <a:noFill/>
            <a:round/>
          </a:ln>
        </p:spPr>
        <p:txBody>
          <a:bodyPr lIns="0" tIns="0" rIns="0" bIns="0"/>
          <a:lstStyle/>
          <a:p>
            <a:endParaRPr lang="zh-CN" altLang="en-US"/>
          </a:p>
        </p:txBody>
      </p:sp>
      <p:sp>
        <p:nvSpPr>
          <p:cNvPr id="57350" name="object 7"/>
          <p:cNvSpPr/>
          <p:nvPr/>
        </p:nvSpPr>
        <p:spPr bwMode="auto">
          <a:xfrm>
            <a:off x="5013325" y="3605213"/>
            <a:ext cx="2316163" cy="1752600"/>
          </a:xfrm>
          <a:custGeom>
            <a:avLst/>
            <a:gdLst/>
            <a:ahLst/>
            <a:cxnLst>
              <a:cxn ang="0">
                <a:pos x="1117250" y="8842"/>
              </a:cxn>
              <a:cxn ang="0">
                <a:pos x="901988" y="46710"/>
              </a:cxn>
              <a:cxn ang="0">
                <a:pos x="699135" y="112047"/>
              </a:cxn>
              <a:cxn ang="0">
                <a:pos x="516225" y="201287"/>
              </a:cxn>
              <a:cxn ang="0">
                <a:pos x="356239" y="311001"/>
              </a:cxn>
              <a:cxn ang="0">
                <a:pos x="222162" y="437755"/>
              </a:cxn>
              <a:cxn ang="0">
                <a:pos x="116978" y="578119"/>
              </a:cxn>
              <a:cxn ang="0">
                <a:pos x="43669" y="728660"/>
              </a:cxn>
              <a:cxn ang="0">
                <a:pos x="5220" y="885947"/>
              </a:cxn>
              <a:cxn ang="0">
                <a:pos x="4613" y="1046548"/>
              </a:cxn>
              <a:cxn ang="0">
                <a:pos x="43536" y="1203361"/>
              </a:cxn>
              <a:cxn ang="0">
                <a:pos x="118307" y="1344671"/>
              </a:cxn>
              <a:cxn ang="0">
                <a:pos x="224984" y="1468158"/>
              </a:cxn>
              <a:cxn ang="0">
                <a:pos x="359699" y="1571940"/>
              </a:cxn>
              <a:cxn ang="0">
                <a:pos x="518583" y="1654136"/>
              </a:cxn>
              <a:cxn ang="0">
                <a:pos x="697768" y="1712865"/>
              </a:cxn>
              <a:cxn ang="0">
                <a:pos x="893385" y="1746245"/>
              </a:cxn>
              <a:cxn ang="0">
                <a:pos x="1101566" y="1752395"/>
              </a:cxn>
              <a:cxn ang="0">
                <a:pos x="1318443" y="1729434"/>
              </a:cxn>
              <a:cxn ang="0">
                <a:pos x="1526388" y="1677337"/>
              </a:cxn>
              <a:cxn ang="0">
                <a:pos x="1716738" y="1599619"/>
              </a:cxn>
              <a:cxn ang="0">
                <a:pos x="1886400" y="1499713"/>
              </a:cxn>
              <a:cxn ang="0">
                <a:pos x="2022840" y="1389704"/>
              </a:cxn>
              <a:cxn ang="0">
                <a:pos x="898956" y="1379039"/>
              </a:cxn>
              <a:cxn ang="0">
                <a:pos x="708559" y="1334638"/>
              </a:cxn>
              <a:cxn ang="0">
                <a:pos x="542226" y="1258838"/>
              </a:cxn>
              <a:cxn ang="0">
                <a:pos x="406945" y="1155009"/>
              </a:cxn>
              <a:cxn ang="0">
                <a:pos x="309702" y="1026525"/>
              </a:cxn>
              <a:cxn ang="0">
                <a:pos x="257485" y="876756"/>
              </a:cxn>
              <a:cxn ang="0">
                <a:pos x="256020" y="712919"/>
              </a:cxn>
              <a:cxn ang="0">
                <a:pos x="303118" y="554624"/>
              </a:cxn>
              <a:cxn ang="0">
                <a:pos x="393725" y="407414"/>
              </a:cxn>
              <a:cxn ang="0">
                <a:pos x="522787" y="276832"/>
              </a:cxn>
              <a:cxn ang="0">
                <a:pos x="685249" y="168420"/>
              </a:cxn>
              <a:cxn ang="0">
                <a:pos x="876058" y="87720"/>
              </a:cxn>
              <a:cxn ang="0">
                <a:pos x="1089376" y="40370"/>
              </a:cxn>
              <a:cxn ang="0">
                <a:pos x="1575674" y="30060"/>
              </a:cxn>
              <a:cxn ang="0">
                <a:pos x="1428354" y="7268"/>
              </a:cxn>
              <a:cxn ang="0">
                <a:pos x="1575674" y="30060"/>
              </a:cxn>
              <a:cxn ang="0">
                <a:pos x="1404790" y="40739"/>
              </a:cxn>
              <a:cxn ang="0">
                <a:pos x="1595169" y="85164"/>
              </a:cxn>
              <a:cxn ang="0">
                <a:pos x="1761486" y="160993"/>
              </a:cxn>
              <a:cxn ang="0">
                <a:pos x="1896764" y="264848"/>
              </a:cxn>
              <a:cxn ang="0">
                <a:pos x="1994022" y="393352"/>
              </a:cxn>
              <a:cxn ang="0">
                <a:pos x="2046280" y="543127"/>
              </a:cxn>
              <a:cxn ang="0">
                <a:pos x="2047745" y="706965"/>
              </a:cxn>
              <a:cxn ang="0">
                <a:pos x="2000647" y="865257"/>
              </a:cxn>
              <a:cxn ang="0">
                <a:pos x="1910040" y="1012459"/>
              </a:cxn>
              <a:cxn ang="0">
                <a:pos x="1780978" y="1143026"/>
              </a:cxn>
              <a:cxn ang="0">
                <a:pos x="1618515" y="1251413"/>
              </a:cxn>
              <a:cxn ang="0">
                <a:pos x="1427707" y="1332074"/>
              </a:cxn>
              <a:cxn ang="0">
                <a:pos x="1214388" y="1379388"/>
              </a:cxn>
              <a:cxn ang="0">
                <a:pos x="2022840" y="1389704"/>
              </a:cxn>
              <a:cxn ang="0">
                <a:pos x="2151282" y="1247062"/>
              </a:cxn>
              <a:cxn ang="0">
                <a:pos x="2240314" y="1101181"/>
              </a:cxn>
              <a:cxn ang="0">
                <a:pos x="2296282" y="946838"/>
              </a:cxn>
              <a:cxn ang="0">
                <a:pos x="2316092" y="787465"/>
              </a:cxn>
              <a:cxn ang="0">
                <a:pos x="2296759" y="626902"/>
              </a:cxn>
              <a:cxn ang="0">
                <a:pos x="2239428" y="477386"/>
              </a:cxn>
              <a:cxn ang="0">
                <a:pos x="2148394" y="344753"/>
              </a:cxn>
              <a:cxn ang="0">
                <a:pos x="2027637" y="230884"/>
              </a:cxn>
              <a:cxn ang="0">
                <a:pos x="1881134" y="137659"/>
              </a:cxn>
              <a:cxn ang="0">
                <a:pos x="1712865" y="66962"/>
              </a:cxn>
            </a:cxnLst>
            <a:rect l="0" t="0" r="r" b="b"/>
            <a:pathLst>
              <a:path w="2316479" h="1753870">
                <a:moveTo>
                  <a:pt x="1275287" y="0"/>
                </a:moveTo>
                <a:lnTo>
                  <a:pt x="1223077" y="1118"/>
                </a:lnTo>
                <a:lnTo>
                  <a:pt x="1170378" y="4055"/>
                </a:lnTo>
                <a:lnTo>
                  <a:pt x="1117250" y="8842"/>
                </a:lnTo>
                <a:lnTo>
                  <a:pt x="1063757" y="15506"/>
                </a:lnTo>
                <a:lnTo>
                  <a:pt x="1009960" y="24078"/>
                </a:lnTo>
                <a:lnTo>
                  <a:pt x="955467" y="34513"/>
                </a:lnTo>
                <a:lnTo>
                  <a:pt x="901988" y="46710"/>
                </a:lnTo>
                <a:lnTo>
                  <a:pt x="849568" y="60616"/>
                </a:lnTo>
                <a:lnTo>
                  <a:pt x="798255" y="76176"/>
                </a:lnTo>
                <a:lnTo>
                  <a:pt x="748096" y="93337"/>
                </a:lnTo>
                <a:lnTo>
                  <a:pt x="699135" y="112047"/>
                </a:lnTo>
                <a:lnTo>
                  <a:pt x="651422" y="132250"/>
                </a:lnTo>
                <a:lnTo>
                  <a:pt x="605001" y="153894"/>
                </a:lnTo>
                <a:lnTo>
                  <a:pt x="559920" y="176924"/>
                </a:lnTo>
                <a:lnTo>
                  <a:pt x="516225" y="201287"/>
                </a:lnTo>
                <a:lnTo>
                  <a:pt x="473963" y="226931"/>
                </a:lnTo>
                <a:lnTo>
                  <a:pt x="433180" y="253800"/>
                </a:lnTo>
                <a:lnTo>
                  <a:pt x="393923" y="281841"/>
                </a:lnTo>
                <a:lnTo>
                  <a:pt x="356239" y="311001"/>
                </a:lnTo>
                <a:lnTo>
                  <a:pt x="320174" y="341226"/>
                </a:lnTo>
                <a:lnTo>
                  <a:pt x="285776" y="372462"/>
                </a:lnTo>
                <a:lnTo>
                  <a:pt x="253089" y="404657"/>
                </a:lnTo>
                <a:lnTo>
                  <a:pt x="222162" y="437755"/>
                </a:lnTo>
                <a:lnTo>
                  <a:pt x="193041" y="471704"/>
                </a:lnTo>
                <a:lnTo>
                  <a:pt x="165772" y="506450"/>
                </a:lnTo>
                <a:lnTo>
                  <a:pt x="140402" y="541940"/>
                </a:lnTo>
                <a:lnTo>
                  <a:pt x="116978" y="578119"/>
                </a:lnTo>
                <a:lnTo>
                  <a:pt x="95546" y="614934"/>
                </a:lnTo>
                <a:lnTo>
                  <a:pt x="76152" y="652332"/>
                </a:lnTo>
                <a:lnTo>
                  <a:pt x="58845" y="690258"/>
                </a:lnTo>
                <a:lnTo>
                  <a:pt x="43669" y="728660"/>
                </a:lnTo>
                <a:lnTo>
                  <a:pt x="30672" y="767483"/>
                </a:lnTo>
                <a:lnTo>
                  <a:pt x="19900" y="806675"/>
                </a:lnTo>
                <a:lnTo>
                  <a:pt x="11401" y="846181"/>
                </a:lnTo>
                <a:lnTo>
                  <a:pt x="5220" y="885947"/>
                </a:lnTo>
                <a:lnTo>
                  <a:pt x="1404" y="925921"/>
                </a:lnTo>
                <a:lnTo>
                  <a:pt x="0" y="966048"/>
                </a:lnTo>
                <a:lnTo>
                  <a:pt x="1054" y="1006275"/>
                </a:lnTo>
                <a:lnTo>
                  <a:pt x="4613" y="1046548"/>
                </a:lnTo>
                <a:lnTo>
                  <a:pt x="10724" y="1086814"/>
                </a:lnTo>
                <a:lnTo>
                  <a:pt x="19325" y="1126611"/>
                </a:lnTo>
                <a:lnTo>
                  <a:pt x="30282" y="1165470"/>
                </a:lnTo>
                <a:lnTo>
                  <a:pt x="43536" y="1203361"/>
                </a:lnTo>
                <a:lnTo>
                  <a:pt x="59026" y="1240257"/>
                </a:lnTo>
                <a:lnTo>
                  <a:pt x="76692" y="1276127"/>
                </a:lnTo>
                <a:lnTo>
                  <a:pt x="96472" y="1310941"/>
                </a:lnTo>
                <a:lnTo>
                  <a:pt x="118307" y="1344671"/>
                </a:lnTo>
                <a:lnTo>
                  <a:pt x="142136" y="1377287"/>
                </a:lnTo>
                <a:lnTo>
                  <a:pt x="167899" y="1408760"/>
                </a:lnTo>
                <a:lnTo>
                  <a:pt x="195535" y="1439060"/>
                </a:lnTo>
                <a:lnTo>
                  <a:pt x="224984" y="1468158"/>
                </a:lnTo>
                <a:lnTo>
                  <a:pt x="256185" y="1496024"/>
                </a:lnTo>
                <a:lnTo>
                  <a:pt x="289079" y="1522629"/>
                </a:lnTo>
                <a:lnTo>
                  <a:pt x="323603" y="1547944"/>
                </a:lnTo>
                <a:lnTo>
                  <a:pt x="359699" y="1571940"/>
                </a:lnTo>
                <a:lnTo>
                  <a:pt x="397305" y="1594586"/>
                </a:lnTo>
                <a:lnTo>
                  <a:pt x="436361" y="1615853"/>
                </a:lnTo>
                <a:lnTo>
                  <a:pt x="476808" y="1635713"/>
                </a:lnTo>
                <a:lnTo>
                  <a:pt x="518583" y="1654136"/>
                </a:lnTo>
                <a:lnTo>
                  <a:pt x="561627" y="1671091"/>
                </a:lnTo>
                <a:lnTo>
                  <a:pt x="605879" y="1686551"/>
                </a:lnTo>
                <a:lnTo>
                  <a:pt x="651280" y="1700485"/>
                </a:lnTo>
                <a:lnTo>
                  <a:pt x="697768" y="1712865"/>
                </a:lnTo>
                <a:lnTo>
                  <a:pt x="745283" y="1723660"/>
                </a:lnTo>
                <a:lnTo>
                  <a:pt x="793764" y="1732841"/>
                </a:lnTo>
                <a:lnTo>
                  <a:pt x="843152" y="1740379"/>
                </a:lnTo>
                <a:lnTo>
                  <a:pt x="893385" y="1746245"/>
                </a:lnTo>
                <a:lnTo>
                  <a:pt x="944404" y="1750409"/>
                </a:lnTo>
                <a:lnTo>
                  <a:pt x="996147" y="1752841"/>
                </a:lnTo>
                <a:lnTo>
                  <a:pt x="1048555" y="1753513"/>
                </a:lnTo>
                <a:lnTo>
                  <a:pt x="1101566" y="1752395"/>
                </a:lnTo>
                <a:lnTo>
                  <a:pt x="1155121" y="1749458"/>
                </a:lnTo>
                <a:lnTo>
                  <a:pt x="1209159" y="1744671"/>
                </a:lnTo>
                <a:lnTo>
                  <a:pt x="1263620" y="1738007"/>
                </a:lnTo>
                <a:lnTo>
                  <a:pt x="1318443" y="1729434"/>
                </a:lnTo>
                <a:lnTo>
                  <a:pt x="1371910" y="1719000"/>
                </a:lnTo>
                <a:lnTo>
                  <a:pt x="1424422" y="1706803"/>
                </a:lnTo>
                <a:lnTo>
                  <a:pt x="1475930" y="1692897"/>
                </a:lnTo>
                <a:lnTo>
                  <a:pt x="1526388" y="1677337"/>
                </a:lnTo>
                <a:lnTo>
                  <a:pt x="1575746" y="1660175"/>
                </a:lnTo>
                <a:lnTo>
                  <a:pt x="1623956" y="1641466"/>
                </a:lnTo>
                <a:lnTo>
                  <a:pt x="1670970" y="1621263"/>
                </a:lnTo>
                <a:lnTo>
                  <a:pt x="1716738" y="1599619"/>
                </a:lnTo>
                <a:lnTo>
                  <a:pt x="1761214" y="1576589"/>
                </a:lnTo>
                <a:lnTo>
                  <a:pt x="1804349" y="1552225"/>
                </a:lnTo>
                <a:lnTo>
                  <a:pt x="1846093" y="1526582"/>
                </a:lnTo>
                <a:lnTo>
                  <a:pt x="1886400" y="1499713"/>
                </a:lnTo>
                <a:lnTo>
                  <a:pt x="1925220" y="1471672"/>
                </a:lnTo>
                <a:lnTo>
                  <a:pt x="1962506" y="1442512"/>
                </a:lnTo>
                <a:lnTo>
                  <a:pt x="1998208" y="1412287"/>
                </a:lnTo>
                <a:lnTo>
                  <a:pt x="2022840" y="1389704"/>
                </a:lnTo>
                <a:lnTo>
                  <a:pt x="1053343" y="1389704"/>
                </a:lnTo>
                <a:lnTo>
                  <a:pt x="1000995" y="1388410"/>
                </a:lnTo>
                <a:lnTo>
                  <a:pt x="949496" y="1384838"/>
                </a:lnTo>
                <a:lnTo>
                  <a:pt x="898956" y="1379039"/>
                </a:lnTo>
                <a:lnTo>
                  <a:pt x="849483" y="1371067"/>
                </a:lnTo>
                <a:lnTo>
                  <a:pt x="801186" y="1360974"/>
                </a:lnTo>
                <a:lnTo>
                  <a:pt x="754175" y="1348814"/>
                </a:lnTo>
                <a:lnTo>
                  <a:pt x="708559" y="1334638"/>
                </a:lnTo>
                <a:lnTo>
                  <a:pt x="664447" y="1318500"/>
                </a:lnTo>
                <a:lnTo>
                  <a:pt x="621948" y="1300452"/>
                </a:lnTo>
                <a:lnTo>
                  <a:pt x="581171" y="1280547"/>
                </a:lnTo>
                <a:lnTo>
                  <a:pt x="542226" y="1258838"/>
                </a:lnTo>
                <a:lnTo>
                  <a:pt x="505222" y="1235377"/>
                </a:lnTo>
                <a:lnTo>
                  <a:pt x="470268" y="1210216"/>
                </a:lnTo>
                <a:lnTo>
                  <a:pt x="437472" y="1183410"/>
                </a:lnTo>
                <a:lnTo>
                  <a:pt x="406945" y="1155009"/>
                </a:lnTo>
                <a:lnTo>
                  <a:pt x="378795" y="1125068"/>
                </a:lnTo>
                <a:lnTo>
                  <a:pt x="353132" y="1093638"/>
                </a:lnTo>
                <a:lnTo>
                  <a:pt x="330065" y="1060773"/>
                </a:lnTo>
                <a:lnTo>
                  <a:pt x="309702" y="1026525"/>
                </a:lnTo>
                <a:lnTo>
                  <a:pt x="292154" y="990946"/>
                </a:lnTo>
                <a:lnTo>
                  <a:pt x="277529" y="954090"/>
                </a:lnTo>
                <a:lnTo>
                  <a:pt x="265936" y="916009"/>
                </a:lnTo>
                <a:lnTo>
                  <a:pt x="257485" y="876756"/>
                </a:lnTo>
                <a:lnTo>
                  <a:pt x="252289" y="835581"/>
                </a:lnTo>
                <a:lnTo>
                  <a:pt x="250366" y="794491"/>
                </a:lnTo>
                <a:lnTo>
                  <a:pt x="251636" y="753575"/>
                </a:lnTo>
                <a:lnTo>
                  <a:pt x="256020" y="712919"/>
                </a:lnTo>
                <a:lnTo>
                  <a:pt x="263439" y="672609"/>
                </a:lnTo>
                <a:lnTo>
                  <a:pt x="273814" y="632732"/>
                </a:lnTo>
                <a:lnTo>
                  <a:pt x="287067" y="593375"/>
                </a:lnTo>
                <a:lnTo>
                  <a:pt x="303118" y="554624"/>
                </a:lnTo>
                <a:lnTo>
                  <a:pt x="321888" y="516566"/>
                </a:lnTo>
                <a:lnTo>
                  <a:pt x="343299" y="479287"/>
                </a:lnTo>
                <a:lnTo>
                  <a:pt x="367271" y="442874"/>
                </a:lnTo>
                <a:lnTo>
                  <a:pt x="393725" y="407414"/>
                </a:lnTo>
                <a:lnTo>
                  <a:pt x="422583" y="372993"/>
                </a:lnTo>
                <a:lnTo>
                  <a:pt x="453765" y="339698"/>
                </a:lnTo>
                <a:lnTo>
                  <a:pt x="487193" y="307615"/>
                </a:lnTo>
                <a:lnTo>
                  <a:pt x="522787" y="276832"/>
                </a:lnTo>
                <a:lnTo>
                  <a:pt x="560469" y="247434"/>
                </a:lnTo>
                <a:lnTo>
                  <a:pt x="600159" y="219508"/>
                </a:lnTo>
                <a:lnTo>
                  <a:pt x="641779" y="193141"/>
                </a:lnTo>
                <a:lnTo>
                  <a:pt x="685249" y="168420"/>
                </a:lnTo>
                <a:lnTo>
                  <a:pt x="730491" y="145430"/>
                </a:lnTo>
                <a:lnTo>
                  <a:pt x="777426" y="124259"/>
                </a:lnTo>
                <a:lnTo>
                  <a:pt x="825974" y="104994"/>
                </a:lnTo>
                <a:lnTo>
                  <a:pt x="876058" y="87720"/>
                </a:lnTo>
                <a:lnTo>
                  <a:pt x="927596" y="72525"/>
                </a:lnTo>
                <a:lnTo>
                  <a:pt x="980512" y="59495"/>
                </a:lnTo>
                <a:lnTo>
                  <a:pt x="1034725" y="48716"/>
                </a:lnTo>
                <a:lnTo>
                  <a:pt x="1089376" y="40370"/>
                </a:lnTo>
                <a:lnTo>
                  <a:pt x="1143615" y="34513"/>
                </a:lnTo>
                <a:lnTo>
                  <a:pt x="1197330" y="31094"/>
                </a:lnTo>
                <a:lnTo>
                  <a:pt x="1250415" y="30060"/>
                </a:lnTo>
                <a:lnTo>
                  <a:pt x="1575674" y="30060"/>
                </a:lnTo>
                <a:lnTo>
                  <a:pt x="1574773" y="29853"/>
                </a:lnTo>
                <a:lnTo>
                  <a:pt x="1526809" y="20672"/>
                </a:lnTo>
                <a:lnTo>
                  <a:pt x="1477982" y="13134"/>
                </a:lnTo>
                <a:lnTo>
                  <a:pt x="1428354" y="7268"/>
                </a:lnTo>
                <a:lnTo>
                  <a:pt x="1377988" y="3104"/>
                </a:lnTo>
                <a:lnTo>
                  <a:pt x="1326945" y="671"/>
                </a:lnTo>
                <a:lnTo>
                  <a:pt x="1275287" y="0"/>
                </a:lnTo>
                <a:close/>
              </a:path>
              <a:path w="2316479" h="1753870">
                <a:moveTo>
                  <a:pt x="1575674" y="30060"/>
                </a:moveTo>
                <a:lnTo>
                  <a:pt x="1250415" y="30060"/>
                </a:lnTo>
                <a:lnTo>
                  <a:pt x="1302759" y="31358"/>
                </a:lnTo>
                <a:lnTo>
                  <a:pt x="1354254" y="34935"/>
                </a:lnTo>
                <a:lnTo>
                  <a:pt x="1404790" y="40739"/>
                </a:lnTo>
                <a:lnTo>
                  <a:pt x="1454259" y="48717"/>
                </a:lnTo>
                <a:lnTo>
                  <a:pt x="1502551" y="58815"/>
                </a:lnTo>
                <a:lnTo>
                  <a:pt x="1549557" y="70982"/>
                </a:lnTo>
                <a:lnTo>
                  <a:pt x="1595169" y="85164"/>
                </a:lnTo>
                <a:lnTo>
                  <a:pt x="1639276" y="101309"/>
                </a:lnTo>
                <a:lnTo>
                  <a:pt x="1681771" y="119364"/>
                </a:lnTo>
                <a:lnTo>
                  <a:pt x="1722544" y="139276"/>
                </a:lnTo>
                <a:lnTo>
                  <a:pt x="1761486" y="160993"/>
                </a:lnTo>
                <a:lnTo>
                  <a:pt x="1798488" y="184461"/>
                </a:lnTo>
                <a:lnTo>
                  <a:pt x="1833441" y="209628"/>
                </a:lnTo>
                <a:lnTo>
                  <a:pt x="1866236" y="236441"/>
                </a:lnTo>
                <a:lnTo>
                  <a:pt x="1896764" y="264848"/>
                </a:lnTo>
                <a:lnTo>
                  <a:pt x="1924915" y="294795"/>
                </a:lnTo>
                <a:lnTo>
                  <a:pt x="1950582" y="326230"/>
                </a:lnTo>
                <a:lnTo>
                  <a:pt x="1973653" y="359099"/>
                </a:lnTo>
                <a:lnTo>
                  <a:pt x="1994022" y="393352"/>
                </a:lnTo>
                <a:lnTo>
                  <a:pt x="2011578" y="428933"/>
                </a:lnTo>
                <a:lnTo>
                  <a:pt x="2026212" y="465792"/>
                </a:lnTo>
                <a:lnTo>
                  <a:pt x="2037816" y="503874"/>
                </a:lnTo>
                <a:lnTo>
                  <a:pt x="2046280" y="543127"/>
                </a:lnTo>
                <a:lnTo>
                  <a:pt x="2051476" y="584303"/>
                </a:lnTo>
                <a:lnTo>
                  <a:pt x="2053399" y="625393"/>
                </a:lnTo>
                <a:lnTo>
                  <a:pt x="2052129" y="666309"/>
                </a:lnTo>
                <a:lnTo>
                  <a:pt x="2047745" y="706965"/>
                </a:lnTo>
                <a:lnTo>
                  <a:pt x="2040326" y="747274"/>
                </a:lnTo>
                <a:lnTo>
                  <a:pt x="2029951" y="787150"/>
                </a:lnTo>
                <a:lnTo>
                  <a:pt x="2016698" y="826507"/>
                </a:lnTo>
                <a:lnTo>
                  <a:pt x="2000647" y="865257"/>
                </a:lnTo>
                <a:lnTo>
                  <a:pt x="1981877" y="903314"/>
                </a:lnTo>
                <a:lnTo>
                  <a:pt x="1960466" y="940591"/>
                </a:lnTo>
                <a:lnTo>
                  <a:pt x="1936494" y="977001"/>
                </a:lnTo>
                <a:lnTo>
                  <a:pt x="1910040" y="1012459"/>
                </a:lnTo>
                <a:lnTo>
                  <a:pt x="1881182" y="1046877"/>
                </a:lnTo>
                <a:lnTo>
                  <a:pt x="1850000" y="1080168"/>
                </a:lnTo>
                <a:lnTo>
                  <a:pt x="1816572" y="1112247"/>
                </a:lnTo>
                <a:lnTo>
                  <a:pt x="1780978" y="1143026"/>
                </a:lnTo>
                <a:lnTo>
                  <a:pt x="1743296" y="1172418"/>
                </a:lnTo>
                <a:lnTo>
                  <a:pt x="1703606" y="1200338"/>
                </a:lnTo>
                <a:lnTo>
                  <a:pt x="1661986" y="1226699"/>
                </a:lnTo>
                <a:lnTo>
                  <a:pt x="1618515" y="1251413"/>
                </a:lnTo>
                <a:lnTo>
                  <a:pt x="1573273" y="1274394"/>
                </a:lnTo>
                <a:lnTo>
                  <a:pt x="1526339" y="1295556"/>
                </a:lnTo>
                <a:lnTo>
                  <a:pt x="1477790" y="1314811"/>
                </a:lnTo>
                <a:lnTo>
                  <a:pt x="1427707" y="1332074"/>
                </a:lnTo>
                <a:lnTo>
                  <a:pt x="1376169" y="1347258"/>
                </a:lnTo>
                <a:lnTo>
                  <a:pt x="1323253" y="1360276"/>
                </a:lnTo>
                <a:lnTo>
                  <a:pt x="1269040" y="1371040"/>
                </a:lnTo>
                <a:lnTo>
                  <a:pt x="1214388" y="1379388"/>
                </a:lnTo>
                <a:lnTo>
                  <a:pt x="1160148" y="1385246"/>
                </a:lnTo>
                <a:lnTo>
                  <a:pt x="1106430" y="1388667"/>
                </a:lnTo>
                <a:lnTo>
                  <a:pt x="1053343" y="1389704"/>
                </a:lnTo>
                <a:lnTo>
                  <a:pt x="2022840" y="1389704"/>
                </a:lnTo>
                <a:lnTo>
                  <a:pt x="2064709" y="1348814"/>
                </a:lnTo>
                <a:lnTo>
                  <a:pt x="2095333" y="1315758"/>
                </a:lnTo>
                <a:lnTo>
                  <a:pt x="2124220" y="1281809"/>
                </a:lnTo>
                <a:lnTo>
                  <a:pt x="2151282" y="1247062"/>
                </a:lnTo>
                <a:lnTo>
                  <a:pt x="2176470" y="1211573"/>
                </a:lnTo>
                <a:lnTo>
                  <a:pt x="2199737" y="1175394"/>
                </a:lnTo>
                <a:lnTo>
                  <a:pt x="2221035" y="1138579"/>
                </a:lnTo>
                <a:lnTo>
                  <a:pt x="2240314" y="1101181"/>
                </a:lnTo>
                <a:lnTo>
                  <a:pt x="2257526" y="1063255"/>
                </a:lnTo>
                <a:lnTo>
                  <a:pt x="2272624" y="1024853"/>
                </a:lnTo>
                <a:lnTo>
                  <a:pt x="2285559" y="986029"/>
                </a:lnTo>
                <a:lnTo>
                  <a:pt x="2296282" y="946838"/>
                </a:lnTo>
                <a:lnTo>
                  <a:pt x="2304745" y="907332"/>
                </a:lnTo>
                <a:lnTo>
                  <a:pt x="2310900" y="867566"/>
                </a:lnTo>
                <a:lnTo>
                  <a:pt x="2314699" y="827592"/>
                </a:lnTo>
                <a:lnTo>
                  <a:pt x="2316092" y="787465"/>
                </a:lnTo>
                <a:lnTo>
                  <a:pt x="2315032" y="747238"/>
                </a:lnTo>
                <a:lnTo>
                  <a:pt x="2311471" y="706964"/>
                </a:lnTo>
                <a:lnTo>
                  <a:pt x="2305360" y="666698"/>
                </a:lnTo>
                <a:lnTo>
                  <a:pt x="2296759" y="626902"/>
                </a:lnTo>
                <a:lnTo>
                  <a:pt x="2285804" y="588043"/>
                </a:lnTo>
                <a:lnTo>
                  <a:pt x="2272555" y="550151"/>
                </a:lnTo>
                <a:lnTo>
                  <a:pt x="2257076" y="513256"/>
                </a:lnTo>
                <a:lnTo>
                  <a:pt x="2239428" y="477386"/>
                </a:lnTo>
                <a:lnTo>
                  <a:pt x="2219674" y="442572"/>
                </a:lnTo>
                <a:lnTo>
                  <a:pt x="2197875" y="408842"/>
                </a:lnTo>
                <a:lnTo>
                  <a:pt x="2174095" y="376226"/>
                </a:lnTo>
                <a:lnTo>
                  <a:pt x="2148394" y="344753"/>
                </a:lnTo>
                <a:lnTo>
                  <a:pt x="2120836" y="314453"/>
                </a:lnTo>
                <a:lnTo>
                  <a:pt x="2091482" y="285355"/>
                </a:lnTo>
                <a:lnTo>
                  <a:pt x="2060395" y="257489"/>
                </a:lnTo>
                <a:lnTo>
                  <a:pt x="2027637" y="230884"/>
                </a:lnTo>
                <a:lnTo>
                  <a:pt x="1993269" y="205569"/>
                </a:lnTo>
                <a:lnTo>
                  <a:pt x="1957355" y="181573"/>
                </a:lnTo>
                <a:lnTo>
                  <a:pt x="1919956" y="158927"/>
                </a:lnTo>
                <a:lnTo>
                  <a:pt x="1881134" y="137659"/>
                </a:lnTo>
                <a:lnTo>
                  <a:pt x="1840952" y="117800"/>
                </a:lnTo>
                <a:lnTo>
                  <a:pt x="1799472" y="99377"/>
                </a:lnTo>
                <a:lnTo>
                  <a:pt x="1756755" y="82421"/>
                </a:lnTo>
                <a:lnTo>
                  <a:pt x="1712865" y="66962"/>
                </a:lnTo>
                <a:lnTo>
                  <a:pt x="1667863" y="53028"/>
                </a:lnTo>
                <a:lnTo>
                  <a:pt x="1621812" y="40648"/>
                </a:lnTo>
                <a:lnTo>
                  <a:pt x="1575674" y="30060"/>
                </a:lnTo>
                <a:close/>
              </a:path>
            </a:pathLst>
          </a:custGeom>
          <a:solidFill>
            <a:srgbClr val="44536B"/>
          </a:solidFill>
          <a:ln w="9525">
            <a:noFill/>
            <a:round/>
          </a:ln>
        </p:spPr>
        <p:txBody>
          <a:bodyPr lIns="0" tIns="0" rIns="0" bIns="0"/>
          <a:lstStyle/>
          <a:p>
            <a:endParaRPr lang="zh-CN" altLang="en-US"/>
          </a:p>
        </p:txBody>
      </p:sp>
      <p:sp>
        <p:nvSpPr>
          <p:cNvPr id="57351" name="object 8"/>
          <p:cNvSpPr/>
          <p:nvPr/>
        </p:nvSpPr>
        <p:spPr bwMode="auto">
          <a:xfrm>
            <a:off x="4305300" y="2074863"/>
            <a:ext cx="1741488" cy="2336800"/>
          </a:xfrm>
          <a:custGeom>
            <a:avLst/>
            <a:gdLst/>
            <a:ahLst/>
            <a:cxnLst>
              <a:cxn ang="0">
                <a:pos x="833756" y="9886"/>
              </a:cxn>
              <a:cxn ang="0">
                <a:pos x="677229" y="55181"/>
              </a:cxn>
              <a:cxn ang="0">
                <a:pos x="529587" y="134441"/>
              </a:cxn>
              <a:cxn ang="0">
                <a:pos x="393920" y="244675"/>
              </a:cxn>
              <a:cxn ang="0">
                <a:pos x="273318" y="382897"/>
              </a:cxn>
              <a:cxn ang="0">
                <a:pos x="170872" y="546117"/>
              </a:cxn>
              <a:cxn ang="0">
                <a:pos x="89672" y="731349"/>
              </a:cxn>
              <a:cxn ang="0">
                <a:pos x="32808" y="935604"/>
              </a:cxn>
              <a:cxn ang="0">
                <a:pos x="3503" y="1153311"/>
              </a:cxn>
              <a:cxn ang="0">
                <a:pos x="3696" y="1365830"/>
              </a:cxn>
              <a:cxn ang="0">
                <a:pos x="31638" y="1566891"/>
              </a:cxn>
              <a:cxn ang="0">
                <a:pos x="85236" y="1752731"/>
              </a:cxn>
              <a:cxn ang="0">
                <a:pos x="162394" y="1919585"/>
              </a:cxn>
              <a:cxn ang="0">
                <a:pos x="261017" y="2063689"/>
              </a:cxn>
              <a:cxn ang="0">
                <a:pos x="379009" y="2181280"/>
              </a:cxn>
              <a:cxn ang="0">
                <a:pos x="514275" y="2268593"/>
              </a:cxn>
              <a:cxn ang="0">
                <a:pos x="664721" y="2321866"/>
              </a:cxn>
              <a:cxn ang="0">
                <a:pos x="824377" y="2334096"/>
              </a:cxn>
              <a:cxn ang="0">
                <a:pos x="981169" y="2306902"/>
              </a:cxn>
              <a:cxn ang="0">
                <a:pos x="1131588" y="2244251"/>
              </a:cxn>
              <a:cxn ang="0">
                <a:pos x="1272543" y="2149131"/>
              </a:cxn>
              <a:cxn ang="0">
                <a:pos x="901690" y="2119367"/>
              </a:cxn>
              <a:cxn ang="0">
                <a:pos x="746140" y="2067735"/>
              </a:cxn>
              <a:cxn ang="0">
                <a:pos x="610673" y="1972157"/>
              </a:cxn>
              <a:cxn ang="0">
                <a:pos x="499130" y="1839145"/>
              </a:cxn>
              <a:cxn ang="0">
                <a:pos x="415355" y="1675210"/>
              </a:cxn>
              <a:cxn ang="0">
                <a:pos x="363192" y="1486862"/>
              </a:cxn>
              <a:cxn ang="0">
                <a:pos x="346481" y="1280615"/>
              </a:cxn>
              <a:cxn ang="0">
                <a:pos x="368892" y="1063675"/>
              </a:cxn>
              <a:cxn ang="0">
                <a:pos x="428020" y="858044"/>
              </a:cxn>
              <a:cxn ang="0">
                <a:pos x="517853" y="676237"/>
              </a:cxn>
              <a:cxn ang="0">
                <a:pos x="633108" y="524284"/>
              </a:cxn>
              <a:cxn ang="0">
                <a:pos x="768499" y="408211"/>
              </a:cxn>
              <a:cxn ang="0">
                <a:pos x="918741" y="334048"/>
              </a:cxn>
              <a:cxn ang="0">
                <a:pos x="1078549" y="307822"/>
              </a:cxn>
              <a:cxn ang="0">
                <a:pos x="1452877" y="239284"/>
              </a:cxn>
              <a:cxn ang="0">
                <a:pos x="1330370" y="128910"/>
              </a:cxn>
              <a:cxn ang="0">
                <a:pos x="1191112" y="49753"/>
              </a:cxn>
              <a:cxn ang="0">
                <a:pos x="1037199" y="5579"/>
              </a:cxn>
              <a:cxn ang="0">
                <a:pos x="1078549" y="307822"/>
              </a:cxn>
              <a:cxn ang="0">
                <a:pos x="1237894" y="331919"/>
              </a:cxn>
              <a:cxn ang="0">
                <a:pos x="1379900" y="402315"/>
              </a:cxn>
              <a:cxn ang="0">
                <a:pos x="1501164" y="514680"/>
              </a:cxn>
              <a:cxn ang="0">
                <a:pos x="1597603" y="662261"/>
              </a:cxn>
              <a:cxn ang="0">
                <a:pos x="1665134" y="838308"/>
              </a:cxn>
              <a:cxn ang="0">
                <a:pos x="1699673" y="1036069"/>
              </a:cxn>
              <a:cxn ang="0">
                <a:pos x="1697138" y="1248791"/>
              </a:cxn>
              <a:cxn ang="0">
                <a:pos x="1655891" y="1466583"/>
              </a:cxn>
              <a:cxn ang="0">
                <a:pos x="1582367" y="1663230"/>
              </a:cxn>
              <a:cxn ang="0">
                <a:pos x="1481557" y="1831493"/>
              </a:cxn>
              <a:cxn ang="0">
                <a:pos x="1358272" y="1966305"/>
              </a:cxn>
              <a:cxn ang="0">
                <a:pos x="1217325" y="2062599"/>
              </a:cxn>
              <a:cxn ang="0">
                <a:pos x="1063527" y="2115309"/>
              </a:cxn>
              <a:cxn ang="0">
                <a:pos x="1338506" y="2090328"/>
              </a:cxn>
              <a:cxn ang="0">
                <a:pos x="1459470" y="1952107"/>
              </a:cxn>
              <a:cxn ang="0">
                <a:pos x="1563244" y="1788886"/>
              </a:cxn>
              <a:cxn ang="0">
                <a:pos x="1646737" y="1603654"/>
              </a:cxn>
              <a:cxn ang="0">
                <a:pos x="1706859" y="1399400"/>
              </a:cxn>
              <a:cxn ang="0">
                <a:pos x="1738155" y="1181692"/>
              </a:cxn>
              <a:cxn ang="0">
                <a:pos x="1737962" y="969173"/>
              </a:cxn>
              <a:cxn ang="0">
                <a:pos x="1710019" y="768112"/>
              </a:cxn>
              <a:cxn ang="0">
                <a:pos x="1656421" y="582272"/>
              </a:cxn>
              <a:cxn ang="0">
                <a:pos x="1579263" y="415419"/>
              </a:cxn>
            </a:cxnLst>
            <a:rect l="0" t="0" r="r" b="b"/>
            <a:pathLst>
              <a:path w="1741804" h="2335529">
                <a:moveTo>
                  <a:pt x="955121" y="0"/>
                </a:moveTo>
                <a:lnTo>
                  <a:pt x="914384" y="908"/>
                </a:lnTo>
                <a:lnTo>
                  <a:pt x="873913" y="4218"/>
                </a:lnTo>
                <a:lnTo>
                  <a:pt x="833756" y="9886"/>
                </a:lnTo>
                <a:lnTo>
                  <a:pt x="793960" y="17862"/>
                </a:lnTo>
                <a:lnTo>
                  <a:pt x="754575" y="28101"/>
                </a:lnTo>
                <a:lnTo>
                  <a:pt x="715649" y="40557"/>
                </a:lnTo>
                <a:lnTo>
                  <a:pt x="677229" y="55181"/>
                </a:lnTo>
                <a:lnTo>
                  <a:pt x="639365" y="71929"/>
                </a:lnTo>
                <a:lnTo>
                  <a:pt x="602105" y="90752"/>
                </a:lnTo>
                <a:lnTo>
                  <a:pt x="565496" y="111605"/>
                </a:lnTo>
                <a:lnTo>
                  <a:pt x="529587" y="134441"/>
                </a:lnTo>
                <a:lnTo>
                  <a:pt x="494427" y="159212"/>
                </a:lnTo>
                <a:lnTo>
                  <a:pt x="460064" y="185873"/>
                </a:lnTo>
                <a:lnTo>
                  <a:pt x="426545" y="214376"/>
                </a:lnTo>
                <a:lnTo>
                  <a:pt x="393920" y="244675"/>
                </a:lnTo>
                <a:lnTo>
                  <a:pt x="362237" y="276723"/>
                </a:lnTo>
                <a:lnTo>
                  <a:pt x="331543" y="310474"/>
                </a:lnTo>
                <a:lnTo>
                  <a:pt x="301887" y="345881"/>
                </a:lnTo>
                <a:lnTo>
                  <a:pt x="273318" y="382897"/>
                </a:lnTo>
                <a:lnTo>
                  <a:pt x="245884" y="421475"/>
                </a:lnTo>
                <a:lnTo>
                  <a:pt x="219632" y="461569"/>
                </a:lnTo>
                <a:lnTo>
                  <a:pt x="194612" y="503132"/>
                </a:lnTo>
                <a:lnTo>
                  <a:pt x="170872" y="546117"/>
                </a:lnTo>
                <a:lnTo>
                  <a:pt x="148459" y="590478"/>
                </a:lnTo>
                <a:lnTo>
                  <a:pt x="127423" y="636168"/>
                </a:lnTo>
                <a:lnTo>
                  <a:pt x="107811" y="683141"/>
                </a:lnTo>
                <a:lnTo>
                  <a:pt x="89672" y="731349"/>
                </a:lnTo>
                <a:lnTo>
                  <a:pt x="73053" y="780746"/>
                </a:lnTo>
                <a:lnTo>
                  <a:pt x="58004" y="831285"/>
                </a:lnTo>
                <a:lnTo>
                  <a:pt x="44573" y="882920"/>
                </a:lnTo>
                <a:lnTo>
                  <a:pt x="32808" y="935604"/>
                </a:lnTo>
                <a:lnTo>
                  <a:pt x="22757" y="989289"/>
                </a:lnTo>
                <a:lnTo>
                  <a:pt x="14468" y="1043931"/>
                </a:lnTo>
                <a:lnTo>
                  <a:pt x="8036" y="1098832"/>
                </a:lnTo>
                <a:lnTo>
                  <a:pt x="3503" y="1153311"/>
                </a:lnTo>
                <a:lnTo>
                  <a:pt x="835" y="1207309"/>
                </a:lnTo>
                <a:lnTo>
                  <a:pt x="0" y="1260768"/>
                </a:lnTo>
                <a:lnTo>
                  <a:pt x="964" y="1313628"/>
                </a:lnTo>
                <a:lnTo>
                  <a:pt x="3696" y="1365830"/>
                </a:lnTo>
                <a:lnTo>
                  <a:pt x="8161" y="1417317"/>
                </a:lnTo>
                <a:lnTo>
                  <a:pt x="14329" y="1468028"/>
                </a:lnTo>
                <a:lnTo>
                  <a:pt x="22209" y="1518129"/>
                </a:lnTo>
                <a:lnTo>
                  <a:pt x="31638" y="1566891"/>
                </a:lnTo>
                <a:lnTo>
                  <a:pt x="42714" y="1614925"/>
                </a:lnTo>
                <a:lnTo>
                  <a:pt x="55361" y="1661949"/>
                </a:lnTo>
                <a:lnTo>
                  <a:pt x="69634" y="1708155"/>
                </a:lnTo>
                <a:lnTo>
                  <a:pt x="85236" y="1752731"/>
                </a:lnTo>
                <a:lnTo>
                  <a:pt x="102399" y="1796371"/>
                </a:lnTo>
                <a:lnTo>
                  <a:pt x="121001" y="1838766"/>
                </a:lnTo>
                <a:lnTo>
                  <a:pt x="141010" y="1879857"/>
                </a:lnTo>
                <a:lnTo>
                  <a:pt x="162394" y="1919585"/>
                </a:lnTo>
                <a:lnTo>
                  <a:pt x="185119" y="1957890"/>
                </a:lnTo>
                <a:lnTo>
                  <a:pt x="209153" y="1994716"/>
                </a:lnTo>
                <a:lnTo>
                  <a:pt x="234463" y="2030001"/>
                </a:lnTo>
                <a:lnTo>
                  <a:pt x="261017" y="2063689"/>
                </a:lnTo>
                <a:lnTo>
                  <a:pt x="288781" y="2095719"/>
                </a:lnTo>
                <a:lnTo>
                  <a:pt x="317722" y="2126034"/>
                </a:lnTo>
                <a:lnTo>
                  <a:pt x="347809" y="2154573"/>
                </a:lnTo>
                <a:lnTo>
                  <a:pt x="379009" y="2181280"/>
                </a:lnTo>
                <a:lnTo>
                  <a:pt x="411288" y="2206094"/>
                </a:lnTo>
                <a:lnTo>
                  <a:pt x="444614" y="2228956"/>
                </a:lnTo>
                <a:lnTo>
                  <a:pt x="478954" y="2249809"/>
                </a:lnTo>
                <a:lnTo>
                  <a:pt x="514275" y="2268593"/>
                </a:lnTo>
                <a:lnTo>
                  <a:pt x="550546" y="2285250"/>
                </a:lnTo>
                <a:lnTo>
                  <a:pt x="587732" y="2299720"/>
                </a:lnTo>
                <a:lnTo>
                  <a:pt x="625801" y="2311945"/>
                </a:lnTo>
                <a:lnTo>
                  <a:pt x="664721" y="2321866"/>
                </a:lnTo>
                <a:lnTo>
                  <a:pt x="704459" y="2329425"/>
                </a:lnTo>
                <a:lnTo>
                  <a:pt x="744556" y="2333462"/>
                </a:lnTo>
                <a:lnTo>
                  <a:pt x="784545" y="2335004"/>
                </a:lnTo>
                <a:lnTo>
                  <a:pt x="824377" y="2334096"/>
                </a:lnTo>
                <a:lnTo>
                  <a:pt x="864004" y="2330785"/>
                </a:lnTo>
                <a:lnTo>
                  <a:pt x="903377" y="2325118"/>
                </a:lnTo>
                <a:lnTo>
                  <a:pt x="942448" y="2317141"/>
                </a:lnTo>
                <a:lnTo>
                  <a:pt x="981169" y="2306902"/>
                </a:lnTo>
                <a:lnTo>
                  <a:pt x="1019492" y="2294447"/>
                </a:lnTo>
                <a:lnTo>
                  <a:pt x="1057369" y="2279822"/>
                </a:lnTo>
                <a:lnTo>
                  <a:pt x="1094750" y="2263074"/>
                </a:lnTo>
                <a:lnTo>
                  <a:pt x="1131588" y="2244251"/>
                </a:lnTo>
                <a:lnTo>
                  <a:pt x="1167835" y="2223398"/>
                </a:lnTo>
                <a:lnTo>
                  <a:pt x="1203442" y="2200563"/>
                </a:lnTo>
                <a:lnTo>
                  <a:pt x="1238361" y="2175791"/>
                </a:lnTo>
                <a:lnTo>
                  <a:pt x="1272543" y="2149131"/>
                </a:lnTo>
                <a:lnTo>
                  <a:pt x="1302299" y="2123736"/>
                </a:lnTo>
                <a:lnTo>
                  <a:pt x="983313" y="2123736"/>
                </a:lnTo>
                <a:lnTo>
                  <a:pt x="942640" y="2123190"/>
                </a:lnTo>
                <a:lnTo>
                  <a:pt x="901690" y="2119367"/>
                </a:lnTo>
                <a:lnTo>
                  <a:pt x="861130" y="2110935"/>
                </a:lnTo>
                <a:lnTo>
                  <a:pt x="821645" y="2099451"/>
                </a:lnTo>
                <a:lnTo>
                  <a:pt x="783295" y="2085017"/>
                </a:lnTo>
                <a:lnTo>
                  <a:pt x="746140" y="2067735"/>
                </a:lnTo>
                <a:lnTo>
                  <a:pt x="710240" y="2047706"/>
                </a:lnTo>
                <a:lnTo>
                  <a:pt x="675656" y="2025032"/>
                </a:lnTo>
                <a:lnTo>
                  <a:pt x="642447" y="1999815"/>
                </a:lnTo>
                <a:lnTo>
                  <a:pt x="610673" y="1972157"/>
                </a:lnTo>
                <a:lnTo>
                  <a:pt x="580394" y="1942159"/>
                </a:lnTo>
                <a:lnTo>
                  <a:pt x="551671" y="1909923"/>
                </a:lnTo>
                <a:lnTo>
                  <a:pt x="524563" y="1875551"/>
                </a:lnTo>
                <a:lnTo>
                  <a:pt x="499130" y="1839145"/>
                </a:lnTo>
                <a:lnTo>
                  <a:pt x="475433" y="1800806"/>
                </a:lnTo>
                <a:lnTo>
                  <a:pt x="453532" y="1760636"/>
                </a:lnTo>
                <a:lnTo>
                  <a:pt x="433486" y="1718737"/>
                </a:lnTo>
                <a:lnTo>
                  <a:pt x="415355" y="1675210"/>
                </a:lnTo>
                <a:lnTo>
                  <a:pt x="399201" y="1630157"/>
                </a:lnTo>
                <a:lnTo>
                  <a:pt x="385082" y="1583681"/>
                </a:lnTo>
                <a:lnTo>
                  <a:pt x="373059" y="1535882"/>
                </a:lnTo>
                <a:lnTo>
                  <a:pt x="363192" y="1486862"/>
                </a:lnTo>
                <a:lnTo>
                  <a:pt x="355540" y="1436724"/>
                </a:lnTo>
                <a:lnTo>
                  <a:pt x="350165" y="1385569"/>
                </a:lnTo>
                <a:lnTo>
                  <a:pt x="347125" y="1333499"/>
                </a:lnTo>
                <a:lnTo>
                  <a:pt x="346481" y="1280615"/>
                </a:lnTo>
                <a:lnTo>
                  <a:pt x="348294" y="1227019"/>
                </a:lnTo>
                <a:lnTo>
                  <a:pt x="352622" y="1172813"/>
                </a:lnTo>
                <a:lnTo>
                  <a:pt x="359527" y="1118099"/>
                </a:lnTo>
                <a:lnTo>
                  <a:pt x="368892" y="1063675"/>
                </a:lnTo>
                <a:lnTo>
                  <a:pt x="380506" y="1010363"/>
                </a:lnTo>
                <a:lnTo>
                  <a:pt x="394287" y="958258"/>
                </a:lnTo>
                <a:lnTo>
                  <a:pt x="410153" y="907453"/>
                </a:lnTo>
                <a:lnTo>
                  <a:pt x="428020" y="858044"/>
                </a:lnTo>
                <a:lnTo>
                  <a:pt x="447806" y="810123"/>
                </a:lnTo>
                <a:lnTo>
                  <a:pt x="469429" y="763786"/>
                </a:lnTo>
                <a:lnTo>
                  <a:pt x="492805" y="719126"/>
                </a:lnTo>
                <a:lnTo>
                  <a:pt x="517853" y="676237"/>
                </a:lnTo>
                <a:lnTo>
                  <a:pt x="544490" y="635215"/>
                </a:lnTo>
                <a:lnTo>
                  <a:pt x="572633" y="596152"/>
                </a:lnTo>
                <a:lnTo>
                  <a:pt x="602200" y="559144"/>
                </a:lnTo>
                <a:lnTo>
                  <a:pt x="633108" y="524284"/>
                </a:lnTo>
                <a:lnTo>
                  <a:pt x="665274" y="491666"/>
                </a:lnTo>
                <a:lnTo>
                  <a:pt x="698617" y="461386"/>
                </a:lnTo>
                <a:lnTo>
                  <a:pt x="733052" y="433536"/>
                </a:lnTo>
                <a:lnTo>
                  <a:pt x="768499" y="408211"/>
                </a:lnTo>
                <a:lnTo>
                  <a:pt x="804873" y="385506"/>
                </a:lnTo>
                <a:lnTo>
                  <a:pt x="842094" y="365514"/>
                </a:lnTo>
                <a:lnTo>
                  <a:pt x="880077" y="348330"/>
                </a:lnTo>
                <a:lnTo>
                  <a:pt x="918741" y="334048"/>
                </a:lnTo>
                <a:lnTo>
                  <a:pt x="958002" y="322762"/>
                </a:lnTo>
                <a:lnTo>
                  <a:pt x="997779" y="314566"/>
                </a:lnTo>
                <a:lnTo>
                  <a:pt x="1037989" y="309555"/>
                </a:lnTo>
                <a:lnTo>
                  <a:pt x="1078549" y="307822"/>
                </a:lnTo>
                <a:lnTo>
                  <a:pt x="1509217" y="307822"/>
                </a:lnTo>
                <a:lnTo>
                  <a:pt x="1507194" y="305002"/>
                </a:lnTo>
                <a:lnTo>
                  <a:pt x="1480641" y="271315"/>
                </a:lnTo>
                <a:lnTo>
                  <a:pt x="1452877" y="239284"/>
                </a:lnTo>
                <a:lnTo>
                  <a:pt x="1423935" y="208970"/>
                </a:lnTo>
                <a:lnTo>
                  <a:pt x="1393848" y="180430"/>
                </a:lnTo>
                <a:lnTo>
                  <a:pt x="1362649" y="153724"/>
                </a:lnTo>
                <a:lnTo>
                  <a:pt x="1330370" y="128910"/>
                </a:lnTo>
                <a:lnTo>
                  <a:pt x="1297044" y="106047"/>
                </a:lnTo>
                <a:lnTo>
                  <a:pt x="1262704" y="85194"/>
                </a:lnTo>
                <a:lnTo>
                  <a:pt x="1227382" y="66410"/>
                </a:lnTo>
                <a:lnTo>
                  <a:pt x="1191112" y="49753"/>
                </a:lnTo>
                <a:lnTo>
                  <a:pt x="1153926" y="35283"/>
                </a:lnTo>
                <a:lnTo>
                  <a:pt x="1115856" y="23058"/>
                </a:lnTo>
                <a:lnTo>
                  <a:pt x="1076936" y="13137"/>
                </a:lnTo>
                <a:lnTo>
                  <a:pt x="1037199" y="5579"/>
                </a:lnTo>
                <a:lnTo>
                  <a:pt x="996076" y="1541"/>
                </a:lnTo>
                <a:lnTo>
                  <a:pt x="955121" y="0"/>
                </a:lnTo>
                <a:close/>
              </a:path>
              <a:path w="1741804" h="2335529">
                <a:moveTo>
                  <a:pt x="1509217" y="307822"/>
                </a:moveTo>
                <a:lnTo>
                  <a:pt x="1078549" y="307822"/>
                </a:lnTo>
                <a:lnTo>
                  <a:pt x="1119376" y="309462"/>
                </a:lnTo>
                <a:lnTo>
                  <a:pt x="1160389" y="314570"/>
                </a:lnTo>
                <a:lnTo>
                  <a:pt x="1199630" y="321669"/>
                </a:lnTo>
                <a:lnTo>
                  <a:pt x="1237894" y="331919"/>
                </a:lnTo>
                <a:lnTo>
                  <a:pt x="1275117" y="345215"/>
                </a:lnTo>
                <a:lnTo>
                  <a:pt x="1311234" y="361449"/>
                </a:lnTo>
                <a:lnTo>
                  <a:pt x="1346183" y="380518"/>
                </a:lnTo>
                <a:lnTo>
                  <a:pt x="1379900" y="402315"/>
                </a:lnTo>
                <a:lnTo>
                  <a:pt x="1412320" y="426736"/>
                </a:lnTo>
                <a:lnTo>
                  <a:pt x="1443380" y="453673"/>
                </a:lnTo>
                <a:lnTo>
                  <a:pt x="1473016" y="483023"/>
                </a:lnTo>
                <a:lnTo>
                  <a:pt x="1501164" y="514680"/>
                </a:lnTo>
                <a:lnTo>
                  <a:pt x="1527761" y="548537"/>
                </a:lnTo>
                <a:lnTo>
                  <a:pt x="1552742" y="584490"/>
                </a:lnTo>
                <a:lnTo>
                  <a:pt x="1576044" y="622434"/>
                </a:lnTo>
                <a:lnTo>
                  <a:pt x="1597603" y="662261"/>
                </a:lnTo>
                <a:lnTo>
                  <a:pt x="1617355" y="703868"/>
                </a:lnTo>
                <a:lnTo>
                  <a:pt x="1635237" y="747149"/>
                </a:lnTo>
                <a:lnTo>
                  <a:pt x="1651185" y="791997"/>
                </a:lnTo>
                <a:lnTo>
                  <a:pt x="1665134" y="838308"/>
                </a:lnTo>
                <a:lnTo>
                  <a:pt x="1677021" y="885976"/>
                </a:lnTo>
                <a:lnTo>
                  <a:pt x="1686783" y="934896"/>
                </a:lnTo>
                <a:lnTo>
                  <a:pt x="1694355" y="984962"/>
                </a:lnTo>
                <a:lnTo>
                  <a:pt x="1699673" y="1036069"/>
                </a:lnTo>
                <a:lnTo>
                  <a:pt x="1702675" y="1088110"/>
                </a:lnTo>
                <a:lnTo>
                  <a:pt x="1703295" y="1140982"/>
                </a:lnTo>
                <a:lnTo>
                  <a:pt x="1701471" y="1194577"/>
                </a:lnTo>
                <a:lnTo>
                  <a:pt x="1697138" y="1248791"/>
                </a:lnTo>
                <a:lnTo>
                  <a:pt x="1690233" y="1303519"/>
                </a:lnTo>
                <a:lnTo>
                  <a:pt x="1680917" y="1359199"/>
                </a:lnTo>
                <a:lnTo>
                  <a:pt x="1669444" y="1413580"/>
                </a:lnTo>
                <a:lnTo>
                  <a:pt x="1655891" y="1466583"/>
                </a:lnTo>
                <a:lnTo>
                  <a:pt x="1640331" y="1518129"/>
                </a:lnTo>
                <a:lnTo>
                  <a:pt x="1622840" y="1568138"/>
                </a:lnTo>
                <a:lnTo>
                  <a:pt x="1603494" y="1616532"/>
                </a:lnTo>
                <a:lnTo>
                  <a:pt x="1582367" y="1663230"/>
                </a:lnTo>
                <a:lnTo>
                  <a:pt x="1559534" y="1708155"/>
                </a:lnTo>
                <a:lnTo>
                  <a:pt x="1535072" y="1751227"/>
                </a:lnTo>
                <a:lnTo>
                  <a:pt x="1509054" y="1792366"/>
                </a:lnTo>
                <a:lnTo>
                  <a:pt x="1481557" y="1831493"/>
                </a:lnTo>
                <a:lnTo>
                  <a:pt x="1452655" y="1868530"/>
                </a:lnTo>
                <a:lnTo>
                  <a:pt x="1422423" y="1903397"/>
                </a:lnTo>
                <a:lnTo>
                  <a:pt x="1390937" y="1936015"/>
                </a:lnTo>
                <a:lnTo>
                  <a:pt x="1358272" y="1966305"/>
                </a:lnTo>
                <a:lnTo>
                  <a:pt x="1324504" y="1994188"/>
                </a:lnTo>
                <a:lnTo>
                  <a:pt x="1289706" y="2019584"/>
                </a:lnTo>
                <a:lnTo>
                  <a:pt x="1253955" y="2042414"/>
                </a:lnTo>
                <a:lnTo>
                  <a:pt x="1217325" y="2062599"/>
                </a:lnTo>
                <a:lnTo>
                  <a:pt x="1179893" y="2080061"/>
                </a:lnTo>
                <a:lnTo>
                  <a:pt x="1141732" y="2094719"/>
                </a:lnTo>
                <a:lnTo>
                  <a:pt x="1102918" y="2106495"/>
                </a:lnTo>
                <a:lnTo>
                  <a:pt x="1063527" y="2115309"/>
                </a:lnTo>
                <a:lnTo>
                  <a:pt x="1023634" y="2121082"/>
                </a:lnTo>
                <a:lnTo>
                  <a:pt x="983313" y="2123736"/>
                </a:lnTo>
                <a:lnTo>
                  <a:pt x="1302299" y="2123736"/>
                </a:lnTo>
                <a:lnTo>
                  <a:pt x="1338506" y="2090328"/>
                </a:lnTo>
                <a:lnTo>
                  <a:pt x="1370189" y="2058280"/>
                </a:lnTo>
                <a:lnTo>
                  <a:pt x="1400943" y="2024529"/>
                </a:lnTo>
                <a:lnTo>
                  <a:pt x="1430720" y="1989122"/>
                </a:lnTo>
                <a:lnTo>
                  <a:pt x="1459470" y="1952107"/>
                </a:lnTo>
                <a:lnTo>
                  <a:pt x="1487145" y="1913528"/>
                </a:lnTo>
                <a:lnTo>
                  <a:pt x="1513699" y="1873434"/>
                </a:lnTo>
                <a:lnTo>
                  <a:pt x="1539081" y="1831871"/>
                </a:lnTo>
                <a:lnTo>
                  <a:pt x="1563244" y="1788886"/>
                </a:lnTo>
                <a:lnTo>
                  <a:pt x="1586139" y="1744525"/>
                </a:lnTo>
                <a:lnTo>
                  <a:pt x="1607718" y="1698835"/>
                </a:lnTo>
                <a:lnTo>
                  <a:pt x="1627934" y="1651862"/>
                </a:lnTo>
                <a:lnTo>
                  <a:pt x="1646737" y="1603654"/>
                </a:lnTo>
                <a:lnTo>
                  <a:pt x="1664079" y="1554257"/>
                </a:lnTo>
                <a:lnTo>
                  <a:pt x="1679912" y="1503718"/>
                </a:lnTo>
                <a:lnTo>
                  <a:pt x="1694188" y="1452083"/>
                </a:lnTo>
                <a:lnTo>
                  <a:pt x="1706859" y="1399400"/>
                </a:lnTo>
                <a:lnTo>
                  <a:pt x="1717875" y="1345714"/>
                </a:lnTo>
                <a:lnTo>
                  <a:pt x="1727190" y="1291073"/>
                </a:lnTo>
                <a:lnTo>
                  <a:pt x="1733621" y="1236171"/>
                </a:lnTo>
                <a:lnTo>
                  <a:pt x="1738155" y="1181692"/>
                </a:lnTo>
                <a:lnTo>
                  <a:pt x="1740823" y="1127694"/>
                </a:lnTo>
                <a:lnTo>
                  <a:pt x="1741658" y="1074236"/>
                </a:lnTo>
                <a:lnTo>
                  <a:pt x="1740694" y="1021376"/>
                </a:lnTo>
                <a:lnTo>
                  <a:pt x="1737962" y="969173"/>
                </a:lnTo>
                <a:lnTo>
                  <a:pt x="1733496" y="917687"/>
                </a:lnTo>
                <a:lnTo>
                  <a:pt x="1727328" y="866975"/>
                </a:lnTo>
                <a:lnTo>
                  <a:pt x="1719492" y="817097"/>
                </a:lnTo>
                <a:lnTo>
                  <a:pt x="1710019" y="768112"/>
                </a:lnTo>
                <a:lnTo>
                  <a:pt x="1698943" y="720078"/>
                </a:lnTo>
                <a:lnTo>
                  <a:pt x="1686296" y="673054"/>
                </a:lnTo>
                <a:lnTo>
                  <a:pt x="1672111" y="627099"/>
                </a:lnTo>
                <a:lnTo>
                  <a:pt x="1656421" y="582272"/>
                </a:lnTo>
                <a:lnTo>
                  <a:pt x="1639259" y="538632"/>
                </a:lnTo>
                <a:lnTo>
                  <a:pt x="1620656" y="496237"/>
                </a:lnTo>
                <a:lnTo>
                  <a:pt x="1600647" y="455146"/>
                </a:lnTo>
                <a:lnTo>
                  <a:pt x="1579263" y="415419"/>
                </a:lnTo>
                <a:lnTo>
                  <a:pt x="1556538" y="377113"/>
                </a:lnTo>
                <a:lnTo>
                  <a:pt x="1532504" y="340288"/>
                </a:lnTo>
                <a:lnTo>
                  <a:pt x="1509217" y="307822"/>
                </a:lnTo>
                <a:close/>
              </a:path>
            </a:pathLst>
          </a:custGeom>
          <a:solidFill>
            <a:srgbClr val="D14552"/>
          </a:solidFill>
          <a:ln w="9525">
            <a:noFill/>
            <a:round/>
          </a:ln>
        </p:spPr>
        <p:txBody>
          <a:bodyPr lIns="0" tIns="0" rIns="0" bIns="0"/>
          <a:lstStyle/>
          <a:p>
            <a:endParaRPr lang="zh-CN" altLang="en-US"/>
          </a:p>
        </p:txBody>
      </p:sp>
      <p:sp>
        <p:nvSpPr>
          <p:cNvPr id="57352" name="object 9"/>
          <p:cNvSpPr/>
          <p:nvPr/>
        </p:nvSpPr>
        <p:spPr bwMode="auto">
          <a:xfrm>
            <a:off x="5576888" y="2152650"/>
            <a:ext cx="458787" cy="1023938"/>
          </a:xfrm>
          <a:custGeom>
            <a:avLst/>
            <a:gdLst/>
            <a:ahLst/>
            <a:cxnLst>
              <a:cxn ang="0">
                <a:pos x="457834" y="0"/>
              </a:cxn>
              <a:cxn ang="0">
                <a:pos x="409648" y="19562"/>
              </a:cxn>
              <a:cxn ang="0">
                <a:pos x="363516" y="41519"/>
              </a:cxn>
              <a:cxn ang="0">
                <a:pos x="319436" y="66214"/>
              </a:cxn>
              <a:cxn ang="0">
                <a:pos x="277410" y="93989"/>
              </a:cxn>
              <a:cxn ang="0">
                <a:pos x="237436" y="125186"/>
              </a:cxn>
              <a:cxn ang="0">
                <a:pos x="199516" y="160147"/>
              </a:cxn>
              <a:cxn ang="0">
                <a:pos x="167915" y="194121"/>
              </a:cxn>
              <a:cxn ang="0">
                <a:pos x="139145" y="229855"/>
              </a:cxn>
              <a:cxn ang="0">
                <a:pos x="113171" y="267260"/>
              </a:cxn>
              <a:cxn ang="0">
                <a:pos x="89964" y="306250"/>
              </a:cxn>
              <a:cxn ang="0">
                <a:pos x="69490" y="346740"/>
              </a:cxn>
              <a:cxn ang="0">
                <a:pos x="51717" y="388643"/>
              </a:cxn>
              <a:cxn ang="0">
                <a:pos x="36613" y="431872"/>
              </a:cxn>
              <a:cxn ang="0">
                <a:pos x="24146" y="476340"/>
              </a:cxn>
              <a:cxn ang="0">
                <a:pos x="14283" y="521962"/>
              </a:cxn>
              <a:cxn ang="0">
                <a:pos x="6992" y="568651"/>
              </a:cxn>
              <a:cxn ang="0">
                <a:pos x="2242" y="616321"/>
              </a:cxn>
              <a:cxn ang="0">
                <a:pos x="0" y="664884"/>
              </a:cxn>
              <a:cxn ang="0">
                <a:pos x="233" y="714255"/>
              </a:cxn>
              <a:cxn ang="0">
                <a:pos x="2909" y="764348"/>
              </a:cxn>
              <a:cxn ang="0">
                <a:pos x="7997" y="815075"/>
              </a:cxn>
              <a:cxn ang="0">
                <a:pos x="15464" y="866351"/>
              </a:cxn>
              <a:cxn ang="0">
                <a:pos x="25277" y="918088"/>
              </a:cxn>
              <a:cxn ang="0">
                <a:pos x="37405" y="970201"/>
              </a:cxn>
              <a:cxn ang="0">
                <a:pos x="51815" y="1022603"/>
              </a:cxn>
              <a:cxn ang="0">
                <a:pos x="113283" y="1022603"/>
              </a:cxn>
              <a:cxn ang="0">
                <a:pos x="103681" y="971471"/>
              </a:cxn>
              <a:cxn ang="0">
                <a:pos x="97535" y="920575"/>
              </a:cxn>
              <a:cxn ang="0">
                <a:pos x="94813" y="870148"/>
              </a:cxn>
              <a:cxn ang="0">
                <a:pos x="95483" y="820427"/>
              </a:cxn>
              <a:cxn ang="0">
                <a:pos x="99510" y="771646"/>
              </a:cxn>
              <a:cxn ang="0">
                <a:pos x="106862" y="724042"/>
              </a:cxn>
              <a:cxn ang="0">
                <a:pos x="117507" y="677848"/>
              </a:cxn>
              <a:cxn ang="0">
                <a:pos x="131411" y="633300"/>
              </a:cxn>
              <a:cxn ang="0">
                <a:pos x="148541" y="590634"/>
              </a:cxn>
              <a:cxn ang="0">
                <a:pos x="168865" y="550084"/>
              </a:cxn>
              <a:cxn ang="0">
                <a:pos x="192348" y="511885"/>
              </a:cxn>
              <a:cxn ang="0">
                <a:pos x="218960" y="476273"/>
              </a:cxn>
              <a:cxn ang="0">
                <a:pos x="248665" y="443484"/>
              </a:cxn>
              <a:cxn ang="0">
                <a:pos x="286939" y="409385"/>
              </a:cxn>
              <a:cxn ang="0">
                <a:pos x="327596" y="380607"/>
              </a:cxn>
              <a:cxn ang="0">
                <a:pos x="370034" y="356561"/>
              </a:cxn>
              <a:cxn ang="0">
                <a:pos x="413648" y="336653"/>
              </a:cxn>
              <a:cxn ang="0">
                <a:pos x="457834" y="320293"/>
              </a:cxn>
              <a:cxn ang="0">
                <a:pos x="457834" y="0"/>
              </a:cxn>
            </a:cxnLst>
            <a:rect l="0" t="0" r="r" b="b"/>
            <a:pathLst>
              <a:path w="457835" h="1022985">
                <a:moveTo>
                  <a:pt x="457834" y="0"/>
                </a:moveTo>
                <a:lnTo>
                  <a:pt x="409648" y="19562"/>
                </a:lnTo>
                <a:lnTo>
                  <a:pt x="363516" y="41519"/>
                </a:lnTo>
                <a:lnTo>
                  <a:pt x="319436" y="66214"/>
                </a:lnTo>
                <a:lnTo>
                  <a:pt x="277410" y="93989"/>
                </a:lnTo>
                <a:lnTo>
                  <a:pt x="237436" y="125186"/>
                </a:lnTo>
                <a:lnTo>
                  <a:pt x="199516" y="160147"/>
                </a:lnTo>
                <a:lnTo>
                  <a:pt x="167915" y="194121"/>
                </a:lnTo>
                <a:lnTo>
                  <a:pt x="139145" y="229855"/>
                </a:lnTo>
                <a:lnTo>
                  <a:pt x="113171" y="267260"/>
                </a:lnTo>
                <a:lnTo>
                  <a:pt x="89964" y="306250"/>
                </a:lnTo>
                <a:lnTo>
                  <a:pt x="69490" y="346740"/>
                </a:lnTo>
                <a:lnTo>
                  <a:pt x="51717" y="388643"/>
                </a:lnTo>
                <a:lnTo>
                  <a:pt x="36613" y="431872"/>
                </a:lnTo>
                <a:lnTo>
                  <a:pt x="24146" y="476340"/>
                </a:lnTo>
                <a:lnTo>
                  <a:pt x="14283" y="521962"/>
                </a:lnTo>
                <a:lnTo>
                  <a:pt x="6992" y="568651"/>
                </a:lnTo>
                <a:lnTo>
                  <a:pt x="2242" y="616321"/>
                </a:lnTo>
                <a:lnTo>
                  <a:pt x="0" y="664884"/>
                </a:lnTo>
                <a:lnTo>
                  <a:pt x="233" y="714255"/>
                </a:lnTo>
                <a:lnTo>
                  <a:pt x="2909" y="764348"/>
                </a:lnTo>
                <a:lnTo>
                  <a:pt x="7997" y="815075"/>
                </a:lnTo>
                <a:lnTo>
                  <a:pt x="15464" y="866351"/>
                </a:lnTo>
                <a:lnTo>
                  <a:pt x="25277" y="918088"/>
                </a:lnTo>
                <a:lnTo>
                  <a:pt x="37405" y="970201"/>
                </a:lnTo>
                <a:lnTo>
                  <a:pt x="51815" y="1022603"/>
                </a:lnTo>
                <a:lnTo>
                  <a:pt x="113283" y="1022603"/>
                </a:lnTo>
                <a:lnTo>
                  <a:pt x="103681" y="971471"/>
                </a:lnTo>
                <a:lnTo>
                  <a:pt x="97535" y="920575"/>
                </a:lnTo>
                <a:lnTo>
                  <a:pt x="94813" y="870148"/>
                </a:lnTo>
                <a:lnTo>
                  <a:pt x="95483" y="820427"/>
                </a:lnTo>
                <a:lnTo>
                  <a:pt x="99510" y="771646"/>
                </a:lnTo>
                <a:lnTo>
                  <a:pt x="106862" y="724042"/>
                </a:lnTo>
                <a:lnTo>
                  <a:pt x="117507" y="677848"/>
                </a:lnTo>
                <a:lnTo>
                  <a:pt x="131411" y="633300"/>
                </a:lnTo>
                <a:lnTo>
                  <a:pt x="148541" y="590634"/>
                </a:lnTo>
                <a:lnTo>
                  <a:pt x="168865" y="550084"/>
                </a:lnTo>
                <a:lnTo>
                  <a:pt x="192348" y="511885"/>
                </a:lnTo>
                <a:lnTo>
                  <a:pt x="218960" y="476273"/>
                </a:lnTo>
                <a:lnTo>
                  <a:pt x="248665" y="443484"/>
                </a:lnTo>
                <a:lnTo>
                  <a:pt x="286939" y="409385"/>
                </a:lnTo>
                <a:lnTo>
                  <a:pt x="327596" y="380607"/>
                </a:lnTo>
                <a:lnTo>
                  <a:pt x="370034" y="356561"/>
                </a:lnTo>
                <a:lnTo>
                  <a:pt x="413648" y="336653"/>
                </a:lnTo>
                <a:lnTo>
                  <a:pt x="457834" y="320293"/>
                </a:lnTo>
                <a:lnTo>
                  <a:pt x="457834" y="0"/>
                </a:lnTo>
                <a:close/>
              </a:path>
            </a:pathLst>
          </a:custGeom>
          <a:solidFill>
            <a:srgbClr val="5B9BD4"/>
          </a:solidFill>
          <a:ln w="9525">
            <a:noFill/>
            <a:round/>
          </a:ln>
        </p:spPr>
        <p:txBody>
          <a:bodyPr lIns="0" tIns="0" rIns="0" bIns="0"/>
          <a:lstStyle/>
          <a:p>
            <a:endParaRPr lang="zh-CN" altLang="en-US"/>
          </a:p>
        </p:txBody>
      </p:sp>
      <p:sp>
        <p:nvSpPr>
          <p:cNvPr id="57353" name="object 10"/>
          <p:cNvSpPr/>
          <p:nvPr/>
        </p:nvSpPr>
        <p:spPr bwMode="auto">
          <a:xfrm>
            <a:off x="6235700" y="2936875"/>
            <a:ext cx="768350" cy="614363"/>
          </a:xfrm>
          <a:custGeom>
            <a:avLst/>
            <a:gdLst/>
            <a:ahLst/>
            <a:cxnLst>
              <a:cxn ang="0">
                <a:pos x="356012" y="129539"/>
              </a:cxn>
              <a:cxn ang="0">
                <a:pos x="245038" y="297180"/>
              </a:cxn>
              <a:cxn ang="0">
                <a:pos x="284868" y="497839"/>
              </a:cxn>
              <a:cxn ang="0">
                <a:pos x="449992" y="608330"/>
              </a:cxn>
              <a:cxn ang="0">
                <a:pos x="651549" y="568960"/>
              </a:cxn>
              <a:cxn ang="0">
                <a:pos x="381105" y="532130"/>
              </a:cxn>
              <a:cxn ang="0">
                <a:pos x="288907" y="393700"/>
              </a:cxn>
              <a:cxn ang="0">
                <a:pos x="322018" y="227330"/>
              </a:cxn>
              <a:cxn ang="0">
                <a:pos x="459499" y="135889"/>
              </a:cxn>
              <a:cxn ang="0">
                <a:pos x="606393" y="105410"/>
              </a:cxn>
              <a:cxn ang="0">
                <a:pos x="503173" y="130810"/>
              </a:cxn>
              <a:cxn ang="0">
                <a:pos x="657987" y="195580"/>
              </a:cxn>
              <a:cxn ang="0">
                <a:pos x="721994" y="350520"/>
              </a:cxn>
              <a:cxn ang="0">
                <a:pos x="657987" y="505460"/>
              </a:cxn>
              <a:cxn ang="0">
                <a:pos x="503173" y="568960"/>
              </a:cxn>
              <a:cxn ang="0">
                <a:pos x="747283" y="453389"/>
              </a:cxn>
              <a:cxn ang="0">
                <a:pos x="747283" y="246380"/>
              </a:cxn>
              <a:cxn ang="0">
                <a:pos x="424180" y="402589"/>
              </a:cxn>
              <a:cxn ang="0">
                <a:pos x="411448" y="491489"/>
              </a:cxn>
              <a:cxn ang="0">
                <a:pos x="486790" y="504189"/>
              </a:cxn>
              <a:cxn ang="0">
                <a:pos x="529970" y="504189"/>
              </a:cxn>
              <a:cxn ang="0">
                <a:pos x="475599" y="458470"/>
              </a:cxn>
              <a:cxn ang="0">
                <a:pos x="442087" y="453389"/>
              </a:cxn>
              <a:cxn ang="0">
                <a:pos x="427227" y="433070"/>
              </a:cxn>
              <a:cxn ang="0">
                <a:pos x="424200" y="406400"/>
              </a:cxn>
              <a:cxn ang="0">
                <a:pos x="20091" y="411480"/>
              </a:cxn>
              <a:cxn ang="0">
                <a:pos x="0" y="486410"/>
              </a:cxn>
              <a:cxn ang="0">
                <a:pos x="32765" y="518160"/>
              </a:cxn>
              <a:cxn ang="0">
                <a:pos x="218545" y="438150"/>
              </a:cxn>
              <a:cxn ang="0">
                <a:pos x="486790" y="191770"/>
              </a:cxn>
              <a:cxn ang="0">
                <a:pos x="395968" y="214630"/>
              </a:cxn>
              <a:cxn ang="0">
                <a:pos x="386427" y="331470"/>
              </a:cxn>
              <a:cxn ang="0">
                <a:pos x="486790" y="458470"/>
              </a:cxn>
              <a:cxn ang="0">
                <a:pos x="604170" y="337820"/>
              </a:cxn>
              <a:cxn ang="0">
                <a:pos x="519557" y="321310"/>
              </a:cxn>
              <a:cxn ang="0">
                <a:pos x="427732" y="269239"/>
              </a:cxn>
              <a:cxn ang="0">
                <a:pos x="621873" y="236220"/>
              </a:cxn>
              <a:cxn ang="0">
                <a:pos x="519557" y="162560"/>
              </a:cxn>
              <a:cxn ang="0">
                <a:pos x="542020" y="368300"/>
              </a:cxn>
              <a:cxn ang="0">
                <a:pos x="570102" y="377189"/>
              </a:cxn>
              <a:cxn ang="0">
                <a:pos x="581709" y="403860"/>
              </a:cxn>
              <a:cxn ang="0">
                <a:pos x="553370" y="455930"/>
              </a:cxn>
              <a:cxn ang="0">
                <a:pos x="633190" y="439420"/>
              </a:cxn>
              <a:cxn ang="0">
                <a:pos x="632110" y="375920"/>
              </a:cxn>
              <a:cxn ang="0">
                <a:pos x="20091" y="275589"/>
              </a:cxn>
              <a:cxn ang="0">
                <a:pos x="0" y="349250"/>
              </a:cxn>
              <a:cxn ang="0">
                <a:pos x="32765" y="381000"/>
              </a:cxn>
              <a:cxn ang="0">
                <a:pos x="205521" y="364489"/>
              </a:cxn>
              <a:cxn ang="0">
                <a:pos x="207629" y="309880"/>
              </a:cxn>
              <a:cxn ang="0">
                <a:pos x="486790" y="238760"/>
              </a:cxn>
              <a:cxn ang="0">
                <a:pos x="622609" y="238760"/>
              </a:cxn>
              <a:cxn ang="0">
                <a:pos x="576071" y="283210"/>
              </a:cxn>
              <a:cxn ang="0">
                <a:pos x="622609" y="238760"/>
              </a:cxn>
              <a:cxn ang="0">
                <a:pos x="9667" y="144780"/>
              </a:cxn>
              <a:cxn ang="0">
                <a:pos x="2601" y="226060"/>
              </a:cxn>
              <a:cxn ang="0">
                <a:pos x="223265" y="246380"/>
              </a:cxn>
              <a:cxn ang="0">
                <a:pos x="294766" y="135889"/>
              </a:cxn>
              <a:cxn ang="0">
                <a:pos x="9667" y="10160"/>
              </a:cxn>
              <a:cxn ang="0">
                <a:pos x="2601" y="88900"/>
              </a:cxn>
              <a:cxn ang="0">
                <a:pos x="326009" y="109220"/>
              </a:cxn>
              <a:cxn ang="0">
                <a:pos x="503173" y="50800"/>
              </a:cxn>
              <a:cxn ang="0">
                <a:pos x="502396" y="10160"/>
              </a:cxn>
            </a:cxnLst>
            <a:rect l="0" t="0" r="r" b="b"/>
            <a:pathLst>
              <a:path w="768350" h="613410">
                <a:moveTo>
                  <a:pt x="503173" y="85089"/>
                </a:moveTo>
                <a:lnTo>
                  <a:pt x="449992" y="90170"/>
                </a:lnTo>
                <a:lnTo>
                  <a:pt x="400621" y="105410"/>
                </a:lnTo>
                <a:lnTo>
                  <a:pt x="356012" y="129539"/>
                </a:lnTo>
                <a:lnTo>
                  <a:pt x="317118" y="162560"/>
                </a:lnTo>
                <a:lnTo>
                  <a:pt x="284868" y="201930"/>
                </a:lnTo>
                <a:lnTo>
                  <a:pt x="260477" y="246380"/>
                </a:lnTo>
                <a:lnTo>
                  <a:pt x="245038" y="297180"/>
                </a:lnTo>
                <a:lnTo>
                  <a:pt x="239649" y="350520"/>
                </a:lnTo>
                <a:lnTo>
                  <a:pt x="245038" y="403860"/>
                </a:lnTo>
                <a:lnTo>
                  <a:pt x="260476" y="453389"/>
                </a:lnTo>
                <a:lnTo>
                  <a:pt x="284868" y="497839"/>
                </a:lnTo>
                <a:lnTo>
                  <a:pt x="317118" y="535939"/>
                </a:lnTo>
                <a:lnTo>
                  <a:pt x="356012" y="568960"/>
                </a:lnTo>
                <a:lnTo>
                  <a:pt x="400621" y="593089"/>
                </a:lnTo>
                <a:lnTo>
                  <a:pt x="449992" y="608330"/>
                </a:lnTo>
                <a:lnTo>
                  <a:pt x="503173" y="613410"/>
                </a:lnTo>
                <a:lnTo>
                  <a:pt x="556521" y="608330"/>
                </a:lnTo>
                <a:lnTo>
                  <a:pt x="606393" y="593089"/>
                </a:lnTo>
                <a:lnTo>
                  <a:pt x="651549" y="568960"/>
                </a:lnTo>
                <a:lnTo>
                  <a:pt x="503173" y="568960"/>
                </a:lnTo>
                <a:lnTo>
                  <a:pt x="459499" y="565150"/>
                </a:lnTo>
                <a:lnTo>
                  <a:pt x="418480" y="551180"/>
                </a:lnTo>
                <a:lnTo>
                  <a:pt x="381105" y="532130"/>
                </a:lnTo>
                <a:lnTo>
                  <a:pt x="348361" y="505460"/>
                </a:lnTo>
                <a:lnTo>
                  <a:pt x="322018" y="472439"/>
                </a:lnTo>
                <a:lnTo>
                  <a:pt x="301831" y="434339"/>
                </a:lnTo>
                <a:lnTo>
                  <a:pt x="288907" y="393700"/>
                </a:lnTo>
                <a:lnTo>
                  <a:pt x="284352" y="350520"/>
                </a:lnTo>
                <a:lnTo>
                  <a:pt x="288907" y="306070"/>
                </a:lnTo>
                <a:lnTo>
                  <a:pt x="301831" y="264160"/>
                </a:lnTo>
                <a:lnTo>
                  <a:pt x="322018" y="227330"/>
                </a:lnTo>
                <a:lnTo>
                  <a:pt x="348361" y="195580"/>
                </a:lnTo>
                <a:lnTo>
                  <a:pt x="381105" y="167639"/>
                </a:lnTo>
                <a:lnTo>
                  <a:pt x="418480" y="148589"/>
                </a:lnTo>
                <a:lnTo>
                  <a:pt x="459499" y="135889"/>
                </a:lnTo>
                <a:lnTo>
                  <a:pt x="503173" y="130810"/>
                </a:lnTo>
                <a:lnTo>
                  <a:pt x="653057" y="130810"/>
                </a:lnTo>
                <a:lnTo>
                  <a:pt x="651549" y="129539"/>
                </a:lnTo>
                <a:lnTo>
                  <a:pt x="606393" y="105410"/>
                </a:lnTo>
                <a:lnTo>
                  <a:pt x="556521" y="90170"/>
                </a:lnTo>
                <a:lnTo>
                  <a:pt x="503173" y="85089"/>
                </a:lnTo>
                <a:close/>
              </a:path>
              <a:path w="768350" h="613410">
                <a:moveTo>
                  <a:pt x="653057" y="130810"/>
                </a:moveTo>
                <a:lnTo>
                  <a:pt x="503173" y="130810"/>
                </a:lnTo>
                <a:lnTo>
                  <a:pt x="547419" y="135889"/>
                </a:lnTo>
                <a:lnTo>
                  <a:pt x="588343" y="148589"/>
                </a:lnTo>
                <a:lnTo>
                  <a:pt x="625385" y="167639"/>
                </a:lnTo>
                <a:lnTo>
                  <a:pt x="657987" y="195580"/>
                </a:lnTo>
                <a:lnTo>
                  <a:pt x="684918" y="227330"/>
                </a:lnTo>
                <a:lnTo>
                  <a:pt x="705040" y="264160"/>
                </a:lnTo>
                <a:lnTo>
                  <a:pt x="717637" y="306070"/>
                </a:lnTo>
                <a:lnTo>
                  <a:pt x="721994" y="350520"/>
                </a:lnTo>
                <a:lnTo>
                  <a:pt x="717637" y="393700"/>
                </a:lnTo>
                <a:lnTo>
                  <a:pt x="705040" y="434339"/>
                </a:lnTo>
                <a:lnTo>
                  <a:pt x="684918" y="472439"/>
                </a:lnTo>
                <a:lnTo>
                  <a:pt x="657987" y="505460"/>
                </a:lnTo>
                <a:lnTo>
                  <a:pt x="625385" y="532130"/>
                </a:lnTo>
                <a:lnTo>
                  <a:pt x="588343" y="551180"/>
                </a:lnTo>
                <a:lnTo>
                  <a:pt x="547419" y="565150"/>
                </a:lnTo>
                <a:lnTo>
                  <a:pt x="503173" y="568960"/>
                </a:lnTo>
                <a:lnTo>
                  <a:pt x="651549" y="568960"/>
                </a:lnTo>
                <a:lnTo>
                  <a:pt x="690752" y="535939"/>
                </a:lnTo>
                <a:lnTo>
                  <a:pt x="722929" y="497839"/>
                </a:lnTo>
                <a:lnTo>
                  <a:pt x="747283" y="453389"/>
                </a:lnTo>
                <a:lnTo>
                  <a:pt x="762708" y="403860"/>
                </a:lnTo>
                <a:lnTo>
                  <a:pt x="768095" y="350520"/>
                </a:lnTo>
                <a:lnTo>
                  <a:pt x="762708" y="297180"/>
                </a:lnTo>
                <a:lnTo>
                  <a:pt x="747283" y="246380"/>
                </a:lnTo>
                <a:lnTo>
                  <a:pt x="722929" y="201930"/>
                </a:lnTo>
                <a:lnTo>
                  <a:pt x="690752" y="162560"/>
                </a:lnTo>
                <a:lnTo>
                  <a:pt x="653057" y="130810"/>
                </a:lnTo>
                <a:close/>
              </a:path>
              <a:path w="768350" h="613410">
                <a:moveTo>
                  <a:pt x="424180" y="402589"/>
                </a:moveTo>
                <a:lnTo>
                  <a:pt x="370713" y="402589"/>
                </a:lnTo>
                <a:lnTo>
                  <a:pt x="370713" y="414020"/>
                </a:lnTo>
                <a:lnTo>
                  <a:pt x="379602" y="457200"/>
                </a:lnTo>
                <a:lnTo>
                  <a:pt x="411448" y="491489"/>
                </a:lnTo>
                <a:lnTo>
                  <a:pt x="449714" y="501650"/>
                </a:lnTo>
                <a:lnTo>
                  <a:pt x="461263" y="502920"/>
                </a:lnTo>
                <a:lnTo>
                  <a:pt x="473670" y="502920"/>
                </a:lnTo>
                <a:lnTo>
                  <a:pt x="486790" y="504189"/>
                </a:lnTo>
                <a:lnTo>
                  <a:pt x="486790" y="535939"/>
                </a:lnTo>
                <a:lnTo>
                  <a:pt x="519557" y="535939"/>
                </a:lnTo>
                <a:lnTo>
                  <a:pt x="519557" y="504189"/>
                </a:lnTo>
                <a:lnTo>
                  <a:pt x="529970" y="504189"/>
                </a:lnTo>
                <a:lnTo>
                  <a:pt x="580191" y="497839"/>
                </a:lnTo>
                <a:lnTo>
                  <a:pt x="619029" y="473710"/>
                </a:lnTo>
                <a:lnTo>
                  <a:pt x="627325" y="458470"/>
                </a:lnTo>
                <a:lnTo>
                  <a:pt x="475599" y="458470"/>
                </a:lnTo>
                <a:lnTo>
                  <a:pt x="466502" y="457200"/>
                </a:lnTo>
                <a:lnTo>
                  <a:pt x="459359" y="455930"/>
                </a:lnTo>
                <a:lnTo>
                  <a:pt x="454024" y="455930"/>
                </a:lnTo>
                <a:lnTo>
                  <a:pt x="442087" y="453389"/>
                </a:lnTo>
                <a:lnTo>
                  <a:pt x="437641" y="448310"/>
                </a:lnTo>
                <a:lnTo>
                  <a:pt x="433196" y="445770"/>
                </a:lnTo>
                <a:lnTo>
                  <a:pt x="428751" y="440689"/>
                </a:lnTo>
                <a:lnTo>
                  <a:pt x="427227" y="433070"/>
                </a:lnTo>
                <a:lnTo>
                  <a:pt x="425465" y="427989"/>
                </a:lnTo>
                <a:lnTo>
                  <a:pt x="424561" y="420370"/>
                </a:lnTo>
                <a:lnTo>
                  <a:pt x="424322" y="414020"/>
                </a:lnTo>
                <a:lnTo>
                  <a:pt x="424200" y="406400"/>
                </a:lnTo>
                <a:lnTo>
                  <a:pt x="424180" y="402589"/>
                </a:lnTo>
                <a:close/>
              </a:path>
              <a:path w="768350" h="613410">
                <a:moveTo>
                  <a:pt x="211327" y="407670"/>
                </a:moveTo>
                <a:lnTo>
                  <a:pt x="32765" y="407670"/>
                </a:lnTo>
                <a:lnTo>
                  <a:pt x="20091" y="411480"/>
                </a:lnTo>
                <a:lnTo>
                  <a:pt x="9667" y="417830"/>
                </a:lnTo>
                <a:lnTo>
                  <a:pt x="2601" y="427989"/>
                </a:lnTo>
                <a:lnTo>
                  <a:pt x="0" y="440689"/>
                </a:lnTo>
                <a:lnTo>
                  <a:pt x="0" y="486410"/>
                </a:lnTo>
                <a:lnTo>
                  <a:pt x="2601" y="499110"/>
                </a:lnTo>
                <a:lnTo>
                  <a:pt x="9667" y="509270"/>
                </a:lnTo>
                <a:lnTo>
                  <a:pt x="20091" y="515620"/>
                </a:lnTo>
                <a:lnTo>
                  <a:pt x="32765" y="518160"/>
                </a:lnTo>
                <a:lnTo>
                  <a:pt x="256031" y="518160"/>
                </a:lnTo>
                <a:lnTo>
                  <a:pt x="241313" y="492760"/>
                </a:lnTo>
                <a:lnTo>
                  <a:pt x="228679" y="466089"/>
                </a:lnTo>
                <a:lnTo>
                  <a:pt x="218545" y="438150"/>
                </a:lnTo>
                <a:lnTo>
                  <a:pt x="211327" y="407670"/>
                </a:lnTo>
                <a:close/>
              </a:path>
              <a:path w="768350" h="613410">
                <a:moveTo>
                  <a:pt x="519557" y="162560"/>
                </a:moveTo>
                <a:lnTo>
                  <a:pt x="486790" y="162560"/>
                </a:lnTo>
                <a:lnTo>
                  <a:pt x="486790" y="191770"/>
                </a:lnTo>
                <a:lnTo>
                  <a:pt x="469477" y="193039"/>
                </a:lnTo>
                <a:lnTo>
                  <a:pt x="453437" y="193039"/>
                </a:lnTo>
                <a:lnTo>
                  <a:pt x="438802" y="195580"/>
                </a:lnTo>
                <a:lnTo>
                  <a:pt x="395968" y="214630"/>
                </a:lnTo>
                <a:lnTo>
                  <a:pt x="374705" y="261620"/>
                </a:lnTo>
                <a:lnTo>
                  <a:pt x="373634" y="278130"/>
                </a:lnTo>
                <a:lnTo>
                  <a:pt x="374183" y="292100"/>
                </a:lnTo>
                <a:lnTo>
                  <a:pt x="386427" y="331470"/>
                </a:lnTo>
                <a:lnTo>
                  <a:pt x="420115" y="356870"/>
                </a:lnTo>
                <a:lnTo>
                  <a:pt x="458882" y="364489"/>
                </a:lnTo>
                <a:lnTo>
                  <a:pt x="486790" y="367030"/>
                </a:lnTo>
                <a:lnTo>
                  <a:pt x="486790" y="458470"/>
                </a:lnTo>
                <a:lnTo>
                  <a:pt x="519557" y="458470"/>
                </a:lnTo>
                <a:lnTo>
                  <a:pt x="519557" y="367030"/>
                </a:lnTo>
                <a:lnTo>
                  <a:pt x="628877" y="367030"/>
                </a:lnTo>
                <a:lnTo>
                  <a:pt x="604170" y="337820"/>
                </a:lnTo>
                <a:lnTo>
                  <a:pt x="569777" y="327660"/>
                </a:lnTo>
                <a:lnTo>
                  <a:pt x="555275" y="325120"/>
                </a:lnTo>
                <a:lnTo>
                  <a:pt x="538535" y="323850"/>
                </a:lnTo>
                <a:lnTo>
                  <a:pt x="519557" y="321310"/>
                </a:lnTo>
                <a:lnTo>
                  <a:pt x="473073" y="321310"/>
                </a:lnTo>
                <a:lnTo>
                  <a:pt x="436014" y="306070"/>
                </a:lnTo>
                <a:lnTo>
                  <a:pt x="427312" y="275589"/>
                </a:lnTo>
                <a:lnTo>
                  <a:pt x="427732" y="269239"/>
                </a:lnTo>
                <a:lnTo>
                  <a:pt x="455431" y="240030"/>
                </a:lnTo>
                <a:lnTo>
                  <a:pt x="462010" y="238760"/>
                </a:lnTo>
                <a:lnTo>
                  <a:pt x="622609" y="238760"/>
                </a:lnTo>
                <a:lnTo>
                  <a:pt x="621873" y="236220"/>
                </a:lnTo>
                <a:lnTo>
                  <a:pt x="592611" y="203200"/>
                </a:lnTo>
                <a:lnTo>
                  <a:pt x="555275" y="194310"/>
                </a:lnTo>
                <a:lnTo>
                  <a:pt x="519557" y="191770"/>
                </a:lnTo>
                <a:lnTo>
                  <a:pt x="519557" y="162560"/>
                </a:lnTo>
                <a:close/>
              </a:path>
              <a:path w="768350" h="613410">
                <a:moveTo>
                  <a:pt x="628877" y="367030"/>
                </a:moveTo>
                <a:lnTo>
                  <a:pt x="519557" y="367030"/>
                </a:lnTo>
                <a:lnTo>
                  <a:pt x="531818" y="368300"/>
                </a:lnTo>
                <a:lnTo>
                  <a:pt x="542020" y="368300"/>
                </a:lnTo>
                <a:lnTo>
                  <a:pt x="550292" y="369570"/>
                </a:lnTo>
                <a:lnTo>
                  <a:pt x="556767" y="370839"/>
                </a:lnTo>
                <a:lnTo>
                  <a:pt x="564134" y="372110"/>
                </a:lnTo>
                <a:lnTo>
                  <a:pt x="570102" y="377189"/>
                </a:lnTo>
                <a:lnTo>
                  <a:pt x="574547" y="383539"/>
                </a:lnTo>
                <a:lnTo>
                  <a:pt x="578236" y="388620"/>
                </a:lnTo>
                <a:lnTo>
                  <a:pt x="580532" y="396239"/>
                </a:lnTo>
                <a:lnTo>
                  <a:pt x="581709" y="403860"/>
                </a:lnTo>
                <a:lnTo>
                  <a:pt x="581851" y="407670"/>
                </a:lnTo>
                <a:lnTo>
                  <a:pt x="581959" y="414020"/>
                </a:lnTo>
                <a:lnTo>
                  <a:pt x="581229" y="425450"/>
                </a:lnTo>
                <a:lnTo>
                  <a:pt x="553370" y="455930"/>
                </a:lnTo>
                <a:lnTo>
                  <a:pt x="542492" y="458470"/>
                </a:lnTo>
                <a:lnTo>
                  <a:pt x="627325" y="458470"/>
                </a:lnTo>
                <a:lnTo>
                  <a:pt x="629955" y="452120"/>
                </a:lnTo>
                <a:lnTo>
                  <a:pt x="633190" y="439420"/>
                </a:lnTo>
                <a:lnTo>
                  <a:pt x="635043" y="424180"/>
                </a:lnTo>
                <a:lnTo>
                  <a:pt x="635635" y="406400"/>
                </a:lnTo>
                <a:lnTo>
                  <a:pt x="634777" y="389889"/>
                </a:lnTo>
                <a:lnTo>
                  <a:pt x="632110" y="375920"/>
                </a:lnTo>
                <a:lnTo>
                  <a:pt x="628877" y="367030"/>
                </a:lnTo>
                <a:close/>
              </a:path>
              <a:path w="768350" h="613410">
                <a:moveTo>
                  <a:pt x="214375" y="273050"/>
                </a:moveTo>
                <a:lnTo>
                  <a:pt x="32765" y="273050"/>
                </a:lnTo>
                <a:lnTo>
                  <a:pt x="20091" y="275589"/>
                </a:lnTo>
                <a:lnTo>
                  <a:pt x="9667" y="281939"/>
                </a:lnTo>
                <a:lnTo>
                  <a:pt x="2601" y="293370"/>
                </a:lnTo>
                <a:lnTo>
                  <a:pt x="0" y="304800"/>
                </a:lnTo>
                <a:lnTo>
                  <a:pt x="0" y="349250"/>
                </a:lnTo>
                <a:lnTo>
                  <a:pt x="2601" y="361950"/>
                </a:lnTo>
                <a:lnTo>
                  <a:pt x="9667" y="372110"/>
                </a:lnTo>
                <a:lnTo>
                  <a:pt x="20091" y="378460"/>
                </a:lnTo>
                <a:lnTo>
                  <a:pt x="32765" y="381000"/>
                </a:lnTo>
                <a:lnTo>
                  <a:pt x="206882" y="381000"/>
                </a:lnTo>
                <a:lnTo>
                  <a:pt x="206001" y="373380"/>
                </a:lnTo>
                <a:lnTo>
                  <a:pt x="205624" y="367030"/>
                </a:lnTo>
                <a:lnTo>
                  <a:pt x="205521" y="364489"/>
                </a:lnTo>
                <a:lnTo>
                  <a:pt x="205410" y="359410"/>
                </a:lnTo>
                <a:lnTo>
                  <a:pt x="205501" y="345439"/>
                </a:lnTo>
                <a:lnTo>
                  <a:pt x="205928" y="330200"/>
                </a:lnTo>
                <a:lnTo>
                  <a:pt x="207629" y="309880"/>
                </a:lnTo>
                <a:lnTo>
                  <a:pt x="210448" y="290830"/>
                </a:lnTo>
                <a:lnTo>
                  <a:pt x="214375" y="273050"/>
                </a:lnTo>
                <a:close/>
              </a:path>
              <a:path w="768350" h="613410">
                <a:moveTo>
                  <a:pt x="519557" y="238760"/>
                </a:moveTo>
                <a:lnTo>
                  <a:pt x="486790" y="238760"/>
                </a:lnTo>
                <a:lnTo>
                  <a:pt x="486790" y="321310"/>
                </a:lnTo>
                <a:lnTo>
                  <a:pt x="519557" y="321310"/>
                </a:lnTo>
                <a:lnTo>
                  <a:pt x="519557" y="238760"/>
                </a:lnTo>
                <a:close/>
              </a:path>
              <a:path w="768350" h="613410">
                <a:moveTo>
                  <a:pt x="622609" y="238760"/>
                </a:moveTo>
                <a:lnTo>
                  <a:pt x="544083" y="238760"/>
                </a:lnTo>
                <a:lnTo>
                  <a:pt x="553180" y="240030"/>
                </a:lnTo>
                <a:lnTo>
                  <a:pt x="560323" y="242570"/>
                </a:lnTo>
                <a:lnTo>
                  <a:pt x="576071" y="283210"/>
                </a:lnTo>
                <a:lnTo>
                  <a:pt x="628141" y="283210"/>
                </a:lnTo>
                <a:lnTo>
                  <a:pt x="627544" y="264160"/>
                </a:lnTo>
                <a:lnTo>
                  <a:pt x="625554" y="248920"/>
                </a:lnTo>
                <a:lnTo>
                  <a:pt x="622609" y="238760"/>
                </a:lnTo>
                <a:close/>
              </a:path>
              <a:path w="768350" h="613410">
                <a:moveTo>
                  <a:pt x="294766" y="135889"/>
                </a:moveTo>
                <a:lnTo>
                  <a:pt x="32765" y="135889"/>
                </a:lnTo>
                <a:lnTo>
                  <a:pt x="20091" y="138430"/>
                </a:lnTo>
                <a:lnTo>
                  <a:pt x="9667" y="144780"/>
                </a:lnTo>
                <a:lnTo>
                  <a:pt x="2601" y="156210"/>
                </a:lnTo>
                <a:lnTo>
                  <a:pt x="0" y="167639"/>
                </a:lnTo>
                <a:lnTo>
                  <a:pt x="0" y="213360"/>
                </a:lnTo>
                <a:lnTo>
                  <a:pt x="2601" y="226060"/>
                </a:lnTo>
                <a:lnTo>
                  <a:pt x="9667" y="236220"/>
                </a:lnTo>
                <a:lnTo>
                  <a:pt x="20091" y="243839"/>
                </a:lnTo>
                <a:lnTo>
                  <a:pt x="32765" y="246380"/>
                </a:lnTo>
                <a:lnTo>
                  <a:pt x="223265" y="246380"/>
                </a:lnTo>
                <a:lnTo>
                  <a:pt x="236956" y="215900"/>
                </a:lnTo>
                <a:lnTo>
                  <a:pt x="253444" y="186689"/>
                </a:lnTo>
                <a:lnTo>
                  <a:pt x="272718" y="160020"/>
                </a:lnTo>
                <a:lnTo>
                  <a:pt x="294766" y="135889"/>
                </a:lnTo>
                <a:close/>
              </a:path>
              <a:path w="768350" h="613410">
                <a:moveTo>
                  <a:pt x="479297" y="0"/>
                </a:moveTo>
                <a:lnTo>
                  <a:pt x="32765" y="0"/>
                </a:lnTo>
                <a:lnTo>
                  <a:pt x="20091" y="2539"/>
                </a:lnTo>
                <a:lnTo>
                  <a:pt x="9667" y="10160"/>
                </a:lnTo>
                <a:lnTo>
                  <a:pt x="2601" y="20320"/>
                </a:lnTo>
                <a:lnTo>
                  <a:pt x="0" y="33020"/>
                </a:lnTo>
                <a:lnTo>
                  <a:pt x="0" y="76200"/>
                </a:lnTo>
                <a:lnTo>
                  <a:pt x="2601" y="88900"/>
                </a:lnTo>
                <a:lnTo>
                  <a:pt x="9667" y="99060"/>
                </a:lnTo>
                <a:lnTo>
                  <a:pt x="20091" y="106680"/>
                </a:lnTo>
                <a:lnTo>
                  <a:pt x="32765" y="109220"/>
                </a:lnTo>
                <a:lnTo>
                  <a:pt x="326009" y="109220"/>
                </a:lnTo>
                <a:lnTo>
                  <a:pt x="365799" y="85089"/>
                </a:lnTo>
                <a:lnTo>
                  <a:pt x="408971" y="66039"/>
                </a:lnTo>
                <a:lnTo>
                  <a:pt x="454953" y="54610"/>
                </a:lnTo>
                <a:lnTo>
                  <a:pt x="503173" y="50800"/>
                </a:lnTo>
                <a:lnTo>
                  <a:pt x="512063" y="50800"/>
                </a:lnTo>
                <a:lnTo>
                  <a:pt x="512063" y="33020"/>
                </a:lnTo>
                <a:lnTo>
                  <a:pt x="509462" y="20320"/>
                </a:lnTo>
                <a:lnTo>
                  <a:pt x="502396" y="10160"/>
                </a:lnTo>
                <a:lnTo>
                  <a:pt x="491972" y="2539"/>
                </a:lnTo>
                <a:lnTo>
                  <a:pt x="479297" y="0"/>
                </a:lnTo>
                <a:close/>
              </a:path>
            </a:pathLst>
          </a:custGeom>
          <a:solidFill>
            <a:srgbClr val="5B9BD4"/>
          </a:solidFill>
          <a:ln w="9525">
            <a:noFill/>
            <a:round/>
          </a:ln>
        </p:spPr>
        <p:txBody>
          <a:bodyPr lIns="0" tIns="0" rIns="0" bIns="0"/>
          <a:lstStyle/>
          <a:p>
            <a:endParaRPr lang="zh-CN" altLang="en-US"/>
          </a:p>
        </p:txBody>
      </p:sp>
      <p:sp>
        <p:nvSpPr>
          <p:cNvPr id="11" name="object 11"/>
          <p:cNvSpPr txBox="1"/>
          <p:nvPr/>
        </p:nvSpPr>
        <p:spPr>
          <a:xfrm>
            <a:off x="808038" y="1260475"/>
            <a:ext cx="2697162" cy="2314575"/>
          </a:xfrm>
          <a:prstGeom prst="rect">
            <a:avLst/>
          </a:prstGeom>
        </p:spPr>
        <p:txBody>
          <a:bodyPr lIns="0" tIns="13335" rIns="0" bIns="0">
            <a:spAutoFit/>
          </a:bodyPr>
          <a:lstStyle/>
          <a:p>
            <a:pPr marL="12700">
              <a:spcBef>
                <a:spcPts val="100"/>
              </a:spcBef>
            </a:pPr>
            <a:r>
              <a:rPr lang="zh-CN" altLang="en-US" sz="2000" b="1">
                <a:solidFill>
                  <a:srgbClr val="D14552"/>
                </a:solidFill>
                <a:latin typeface="微软雅黑" panose="020B0503020204020204" pitchFamily="34" charset="-122"/>
                <a:ea typeface="微软雅黑" panose="020B0503020204020204" pitchFamily="34" charset="-122"/>
              </a:rPr>
              <a:t>居民个人</a:t>
            </a:r>
            <a:endParaRPr lang="zh-CN" altLang="en-US" sz="2000">
              <a:latin typeface="微软雅黑" panose="020B0503020204020204" pitchFamily="34" charset="-122"/>
              <a:ea typeface="微软雅黑" panose="020B0503020204020204" pitchFamily="34" charset="-122"/>
            </a:endParaRPr>
          </a:p>
          <a:p>
            <a:pPr marL="12700">
              <a:spcBef>
                <a:spcPts val="1325"/>
              </a:spcBef>
            </a:pPr>
            <a:r>
              <a:rPr lang="zh-CN" altLang="en-US" sz="1400">
                <a:solidFill>
                  <a:srgbClr val="333E50"/>
                </a:solidFill>
                <a:latin typeface="微软雅黑" panose="020B0503020204020204" pitchFamily="34" charset="-122"/>
                <a:ea typeface="微软雅黑" panose="020B0503020204020204" pitchFamily="34" charset="-122"/>
              </a:rPr>
              <a:t>个人所得税法第一条</a:t>
            </a:r>
            <a:endParaRPr lang="zh-CN" altLang="en-US" sz="1400">
              <a:latin typeface="微软雅黑" panose="020B0503020204020204" pitchFamily="34" charset="-122"/>
              <a:ea typeface="微软雅黑" panose="020B0503020204020204" pitchFamily="34" charset="-122"/>
            </a:endParaRPr>
          </a:p>
          <a:p>
            <a:pPr marL="12700">
              <a:spcBef>
                <a:spcPts val="840"/>
              </a:spcBef>
            </a:pPr>
            <a:r>
              <a:rPr lang="zh-CN" altLang="en-US" sz="1400">
                <a:solidFill>
                  <a:srgbClr val="333E50"/>
                </a:solidFill>
                <a:latin typeface="微软雅黑" panose="020B0503020204020204" pitchFamily="34" charset="-122"/>
                <a:ea typeface="微软雅黑" panose="020B0503020204020204" pitchFamily="34" charset="-122"/>
              </a:rPr>
              <a:t>在中国境内有住所，或者无住</a:t>
            </a:r>
            <a:endParaRPr lang="zh-CN" altLang="en-US" sz="1400">
              <a:latin typeface="微软雅黑" panose="020B0503020204020204" pitchFamily="34" charset="-122"/>
              <a:ea typeface="微软雅黑" panose="020B0503020204020204" pitchFamily="34" charset="-122"/>
            </a:endParaRPr>
          </a:p>
          <a:p>
            <a:pPr marL="12700">
              <a:lnSpc>
                <a:spcPct val="150000"/>
              </a:lnSpc>
            </a:pPr>
            <a:r>
              <a:rPr lang="zh-CN" altLang="en-US" sz="1400">
                <a:solidFill>
                  <a:srgbClr val="333E50"/>
                </a:solidFill>
                <a:latin typeface="微软雅黑" panose="020B0503020204020204" pitchFamily="34" charset="-122"/>
                <a:ea typeface="微软雅黑" panose="020B0503020204020204" pitchFamily="34" charset="-122"/>
              </a:rPr>
              <a:t>所而在一个纳税年度内在中国境内 居住满</a:t>
            </a:r>
            <a:r>
              <a:rPr lang="en-US" altLang="zh-CN" sz="1400">
                <a:solidFill>
                  <a:srgbClr val="333E50"/>
                </a:solidFill>
                <a:cs typeface="Arial" panose="020B0604020202020204" pitchFamily="34" charset="0"/>
              </a:rPr>
              <a:t>183</a:t>
            </a:r>
            <a:r>
              <a:rPr lang="zh-CN" altLang="en-US" sz="1400">
                <a:solidFill>
                  <a:srgbClr val="333E50"/>
                </a:solidFill>
                <a:latin typeface="微软雅黑" panose="020B0503020204020204" pitchFamily="34" charset="-122"/>
                <a:ea typeface="微软雅黑" panose="020B0503020204020204" pitchFamily="34" charset="-122"/>
              </a:rPr>
              <a:t>天的个人。</a:t>
            </a:r>
            <a:endParaRPr lang="zh-CN" altLang="en-US" sz="1400">
              <a:latin typeface="微软雅黑" panose="020B0503020204020204" pitchFamily="34" charset="-122"/>
              <a:ea typeface="微软雅黑" panose="020B0503020204020204" pitchFamily="34" charset="-122"/>
            </a:endParaRPr>
          </a:p>
          <a:p>
            <a:pPr marL="12700">
              <a:lnSpc>
                <a:spcPts val="2525"/>
              </a:lnSpc>
              <a:spcBef>
                <a:spcPts val="225"/>
              </a:spcBef>
            </a:pPr>
            <a:r>
              <a:rPr lang="zh-CN" altLang="en-US" sz="1400">
                <a:solidFill>
                  <a:srgbClr val="D14552"/>
                </a:solidFill>
                <a:latin typeface="微软雅黑" panose="020B0503020204020204" pitchFamily="34" charset="-122"/>
                <a:ea typeface="微软雅黑" panose="020B0503020204020204" pitchFamily="34" charset="-122"/>
              </a:rPr>
              <a:t>也就是说，</a:t>
            </a:r>
            <a:r>
              <a:rPr lang="zh-CN" altLang="en-US" sz="1400" b="1">
                <a:solidFill>
                  <a:srgbClr val="D14552"/>
                </a:solidFill>
                <a:latin typeface="微软雅黑" panose="020B0503020204020204" pitchFamily="34" charset="-122"/>
                <a:ea typeface="微软雅黑" panose="020B0503020204020204" pitchFamily="34" charset="-122"/>
              </a:rPr>
              <a:t>只有居民个人，才需要 办理年度汇算。</a:t>
            </a:r>
            <a:endParaRPr lang="zh-CN" altLang="en-US" sz="1400">
              <a:latin typeface="微软雅黑" panose="020B0503020204020204" pitchFamily="34" charset="-122"/>
              <a:ea typeface="微软雅黑" panose="020B0503020204020204" pitchFamily="34" charset="-122"/>
            </a:endParaRPr>
          </a:p>
        </p:txBody>
      </p:sp>
      <p:sp>
        <p:nvSpPr>
          <p:cNvPr id="12" name="object 12"/>
          <p:cNvSpPr txBox="1">
            <a:spLocks noGrp="1"/>
          </p:cNvSpPr>
          <p:nvPr>
            <p:ph sz="half" idx="3"/>
          </p:nvPr>
        </p:nvSpPr>
        <p:spPr>
          <a:xfrm>
            <a:off x="7897813" y="1460500"/>
            <a:ext cx="3748087" cy="4386263"/>
          </a:xfrm>
        </p:spPr>
        <p:txBody>
          <a:bodyPr tIns="13335"/>
          <a:lstStyle/>
          <a:p>
            <a:pPr marL="55880" eaLnBrk="1" hangingPunct="1">
              <a:spcBef>
                <a:spcPts val="100"/>
              </a:spcBef>
            </a:pPr>
            <a:r>
              <a:rPr lang="zh-CN" altLang="en-US">
                <a:ea typeface="微软雅黑" panose="020B0503020204020204" pitchFamily="34" charset="-122"/>
              </a:rPr>
              <a:t>年度汇算的范围和内容</a:t>
            </a:r>
            <a:endParaRPr lang="zh-CN" altLang="en-US">
              <a:ea typeface="微软雅黑" panose="020B0503020204020204" pitchFamily="34" charset="-122"/>
            </a:endParaRPr>
          </a:p>
          <a:p>
            <a:pPr marL="55880" eaLnBrk="1" hangingPunct="1">
              <a:spcBef>
                <a:spcPts val="40"/>
              </a:spcBef>
            </a:pPr>
            <a:endParaRPr lang="zh-CN" altLang="en-US" sz="2100">
              <a:latin typeface="Times New Roman" panose="02020603050405020304" pitchFamily="18" charset="0"/>
              <a:cs typeface="Times New Roman" panose="02020603050405020304" pitchFamily="18" charset="0"/>
            </a:endParaRPr>
          </a:p>
          <a:p>
            <a:pPr marL="55880" eaLnBrk="1" hangingPunct="1">
              <a:spcBef>
                <a:spcPct val="0"/>
              </a:spcBef>
            </a:pPr>
            <a:r>
              <a:rPr lang="zh-CN" altLang="en-US" sz="1400" b="0">
                <a:ea typeface="微软雅黑" panose="020B0503020204020204" pitchFamily="34" charset="-122"/>
              </a:rPr>
              <a:t>仅指目前纳入综合所得范围的</a:t>
            </a:r>
            <a:r>
              <a:rPr lang="zh-CN" altLang="en-US" sz="1400">
                <a:ea typeface="微软雅黑" panose="020B0503020204020204" pitchFamily="34" charset="-122"/>
              </a:rPr>
              <a:t>工资薪金、</a:t>
            </a:r>
            <a:endParaRPr lang="zh-CN" altLang="en-US" sz="1400">
              <a:ea typeface="微软雅黑" panose="020B0503020204020204" pitchFamily="34" charset="-122"/>
            </a:endParaRPr>
          </a:p>
          <a:p>
            <a:pPr marL="55880" eaLnBrk="1" hangingPunct="1">
              <a:lnSpc>
                <a:spcPct val="150000"/>
              </a:lnSpc>
              <a:spcBef>
                <a:spcPct val="0"/>
              </a:spcBef>
            </a:pPr>
            <a:r>
              <a:rPr lang="zh-CN" altLang="en-US" sz="1400">
                <a:ea typeface="微软雅黑" panose="020B0503020204020204" pitchFamily="34" charset="-122"/>
              </a:rPr>
              <a:t>劳务报酬、稿酬、特许权使用费</a:t>
            </a:r>
            <a:r>
              <a:rPr lang="zh-CN" altLang="en-US" sz="1400" b="0">
                <a:ea typeface="微软雅黑" panose="020B0503020204020204" pitchFamily="34" charset="-122"/>
              </a:rPr>
              <a:t>四项所得。 </a:t>
            </a:r>
            <a:r>
              <a:rPr lang="zh-CN" altLang="en-US" sz="1400">
                <a:ea typeface="微软雅黑" panose="020B0503020204020204" pitchFamily="34" charset="-122"/>
              </a:rPr>
              <a:t>不包括</a:t>
            </a:r>
            <a:r>
              <a:rPr lang="en-US" altLang="zh-CN" sz="1400">
                <a:ea typeface="微软雅黑" panose="020B0503020204020204" pitchFamily="34" charset="-122"/>
              </a:rPr>
              <a:t>:</a:t>
            </a:r>
            <a:endParaRPr lang="en-US" altLang="zh-CN" sz="1400">
              <a:ea typeface="微软雅黑" panose="020B0503020204020204" pitchFamily="34" charset="-122"/>
            </a:endParaRPr>
          </a:p>
          <a:p>
            <a:pPr marL="55880" eaLnBrk="1" hangingPunct="1">
              <a:spcBef>
                <a:spcPts val="840"/>
              </a:spcBef>
              <a:buFontTx/>
              <a:buAutoNum type="arabicPeriod"/>
            </a:pPr>
            <a:r>
              <a:rPr lang="zh-CN" altLang="en-US" sz="1400" b="0">
                <a:solidFill>
                  <a:srgbClr val="333E50"/>
                </a:solidFill>
                <a:ea typeface="微软雅黑" panose="020B0503020204020204" pitchFamily="34" charset="-122"/>
              </a:rPr>
              <a:t>经营所得、利息股息红利所得、财产转让</a:t>
            </a:r>
            <a:endParaRPr lang="zh-CN" altLang="en-US" sz="1400">
              <a:ea typeface="微软雅黑" panose="020B0503020204020204" pitchFamily="34" charset="-122"/>
            </a:endParaRPr>
          </a:p>
          <a:p>
            <a:pPr marL="55880" eaLnBrk="1" hangingPunct="1">
              <a:spcBef>
                <a:spcPts val="840"/>
              </a:spcBef>
            </a:pPr>
            <a:r>
              <a:rPr lang="zh-CN" altLang="en-US" sz="1400" b="0">
                <a:solidFill>
                  <a:srgbClr val="333E50"/>
                </a:solidFill>
                <a:ea typeface="微软雅黑" panose="020B0503020204020204" pitchFamily="34" charset="-122"/>
              </a:rPr>
              <a:t>所得、财产租赁所得、偶然所得。</a:t>
            </a:r>
            <a:endParaRPr lang="zh-CN" altLang="en-US" sz="1400">
              <a:ea typeface="微软雅黑" panose="020B0503020204020204" pitchFamily="34" charset="-122"/>
            </a:endParaRPr>
          </a:p>
          <a:p>
            <a:pPr marL="55880" eaLnBrk="1" hangingPunct="1">
              <a:lnSpc>
                <a:spcPct val="150000"/>
              </a:lnSpc>
              <a:spcBef>
                <a:spcPct val="0"/>
              </a:spcBef>
              <a:buFontTx/>
              <a:buAutoNum type="arabicPeriod" startAt="2"/>
            </a:pPr>
            <a:r>
              <a:rPr lang="zh-CN" altLang="en-US" sz="1400" b="0">
                <a:solidFill>
                  <a:srgbClr val="333E50"/>
                </a:solidFill>
                <a:ea typeface="微软雅黑" panose="020B0503020204020204" pitchFamily="34" charset="-122"/>
              </a:rPr>
              <a:t>不并入综合所得的项目，如解除劳动合同、 提前退休、内部退养等一次补偿收入。</a:t>
            </a:r>
            <a:endParaRPr lang="zh-CN" altLang="en-US" sz="1400">
              <a:ea typeface="微软雅黑" panose="020B0503020204020204" pitchFamily="34" charset="-122"/>
            </a:endParaRPr>
          </a:p>
          <a:p>
            <a:pPr marL="55880" eaLnBrk="1" hangingPunct="1">
              <a:spcBef>
                <a:spcPts val="840"/>
              </a:spcBef>
              <a:buFontTx/>
              <a:buAutoNum type="arabicPeriod" startAt="2"/>
            </a:pPr>
            <a:r>
              <a:rPr lang="zh-CN" altLang="en-US" sz="1400" b="0">
                <a:solidFill>
                  <a:srgbClr val="333E50"/>
                </a:solidFill>
                <a:ea typeface="微软雅黑" panose="020B0503020204020204" pitchFamily="34" charset="-122"/>
              </a:rPr>
              <a:t>纳税人选择不并入综合所得的全年一次性</a:t>
            </a:r>
            <a:endParaRPr lang="zh-CN" altLang="en-US" sz="1400">
              <a:ea typeface="微软雅黑" panose="020B0503020204020204" pitchFamily="34" charset="-122"/>
            </a:endParaRPr>
          </a:p>
          <a:p>
            <a:pPr marL="55880" eaLnBrk="1" hangingPunct="1">
              <a:spcBef>
                <a:spcPts val="840"/>
              </a:spcBef>
            </a:pPr>
            <a:r>
              <a:rPr lang="zh-CN" altLang="en-US" sz="1400" b="0">
                <a:solidFill>
                  <a:srgbClr val="333E50"/>
                </a:solidFill>
                <a:ea typeface="微软雅黑" panose="020B0503020204020204" pitchFamily="34" charset="-122"/>
              </a:rPr>
              <a:t>奖金。</a:t>
            </a:r>
            <a:endParaRPr lang="zh-CN" altLang="en-US" sz="1400">
              <a:ea typeface="微软雅黑" panose="020B0503020204020204" pitchFamily="34" charset="-122"/>
            </a:endParaRPr>
          </a:p>
          <a:p>
            <a:pPr marL="55880" eaLnBrk="1" hangingPunct="1">
              <a:lnSpc>
                <a:spcPct val="150000"/>
              </a:lnSpc>
              <a:spcBef>
                <a:spcPct val="0"/>
              </a:spcBef>
            </a:pPr>
            <a:r>
              <a:rPr lang="zh-CN" altLang="en-US" sz="1400" b="0">
                <a:solidFill>
                  <a:srgbClr val="333E50"/>
                </a:solidFill>
                <a:ea typeface="微软雅黑" panose="020B0503020204020204" pitchFamily="34" charset="-122"/>
              </a:rPr>
              <a:t>纳税人年度汇算时，也可重新选择将预扣 预缴环节单独计税的一次性奖金并入综合所得 汇算。</a:t>
            </a:r>
            <a:endParaRPr lang="zh-CN" altLang="en-US" sz="1400">
              <a:ea typeface="微软雅黑" panose="020B0503020204020204" pitchFamily="34" charset="-122"/>
            </a:endParaRPr>
          </a:p>
        </p:txBody>
      </p:sp>
      <p:sp>
        <p:nvSpPr>
          <p:cNvPr id="13" name="object 13"/>
          <p:cNvSpPr txBox="1"/>
          <p:nvPr/>
        </p:nvSpPr>
        <p:spPr>
          <a:xfrm>
            <a:off x="1379538" y="4470400"/>
            <a:ext cx="3062287" cy="1350645"/>
          </a:xfrm>
          <a:prstGeom prst="rect">
            <a:avLst/>
          </a:prstGeom>
        </p:spPr>
        <p:txBody>
          <a:bodyPr lIns="0" tIns="12700" rIns="0" bIns="0">
            <a:spAutoFit/>
          </a:bodyPr>
          <a:lstStyle/>
          <a:p>
            <a:pPr marL="149225">
              <a:spcBef>
                <a:spcPts val="100"/>
              </a:spcBef>
            </a:pPr>
            <a:r>
              <a:rPr lang="zh-CN" altLang="en-US" sz="2000" b="1">
                <a:solidFill>
                  <a:srgbClr val="333E50"/>
                </a:solidFill>
                <a:latin typeface="微软雅黑" panose="020B0503020204020204" pitchFamily="34" charset="-122"/>
                <a:ea typeface="微软雅黑" panose="020B0503020204020204" pitchFamily="34" charset="-122"/>
              </a:rPr>
              <a:t>年度</a:t>
            </a:r>
            <a:endParaRPr lang="zh-CN" altLang="en-US" sz="2000">
              <a:latin typeface="微软雅黑" panose="020B0503020204020204" pitchFamily="34" charset="-122"/>
              <a:ea typeface="微软雅黑" panose="020B0503020204020204" pitchFamily="34" charset="-122"/>
            </a:endParaRPr>
          </a:p>
          <a:p>
            <a:pPr marL="149225">
              <a:lnSpc>
                <a:spcPct val="150000"/>
              </a:lnSpc>
              <a:spcBef>
                <a:spcPts val="475"/>
              </a:spcBef>
            </a:pPr>
            <a:r>
              <a:rPr lang="zh-CN" altLang="en-US" sz="1400">
                <a:solidFill>
                  <a:srgbClr val="44536A"/>
                </a:solidFill>
                <a:latin typeface="微软雅黑" panose="020B0503020204020204" pitchFamily="34" charset="-122"/>
                <a:ea typeface="微软雅黑" panose="020B0503020204020204" pitchFamily="34" charset="-122"/>
              </a:rPr>
              <a:t> </a:t>
            </a:r>
            <a:r>
              <a:rPr lang="en-US" altLang="zh-CN" sz="1400">
                <a:solidFill>
                  <a:srgbClr val="44536A"/>
                </a:solidFill>
                <a:latin typeface="微软雅黑" panose="020B0503020204020204" pitchFamily="34" charset="-122"/>
                <a:ea typeface="微软雅黑" panose="020B0503020204020204" pitchFamily="34" charset="-122"/>
              </a:rPr>
              <a:t>2021</a:t>
            </a:r>
            <a:r>
              <a:rPr lang="zh-CN" altLang="en-US" sz="1400">
                <a:solidFill>
                  <a:srgbClr val="44536A"/>
                </a:solidFill>
                <a:latin typeface="微软雅黑" panose="020B0503020204020204" pitchFamily="34" charset="-122"/>
                <a:ea typeface="微软雅黑" panose="020B0503020204020204" pitchFamily="34" charset="-122"/>
              </a:rPr>
              <a:t>年度汇算，汇算的是</a:t>
            </a:r>
            <a:r>
              <a:rPr lang="en-US" altLang="zh-CN" sz="1400">
                <a:solidFill>
                  <a:srgbClr val="333E50"/>
                </a:solidFill>
                <a:cs typeface="Arial" panose="020B0604020202020204" pitchFamily="34" charset="0"/>
              </a:rPr>
              <a:t>2021</a:t>
            </a:r>
            <a:r>
              <a:rPr lang="zh-CN" altLang="en-US" sz="1400">
                <a:solidFill>
                  <a:srgbClr val="333E50"/>
                </a:solidFill>
                <a:latin typeface="微软雅黑" panose="020B0503020204020204" pitchFamily="34" charset="-122"/>
                <a:ea typeface="微软雅黑" panose="020B0503020204020204" pitchFamily="34" charset="-122"/>
              </a:rPr>
              <a:t>年</a:t>
            </a:r>
            <a:r>
              <a:rPr lang="en-US" altLang="zh-CN" sz="1400">
                <a:solidFill>
                  <a:srgbClr val="333E50"/>
                </a:solidFill>
                <a:cs typeface="Arial" panose="020B0604020202020204" pitchFamily="34" charset="0"/>
              </a:rPr>
              <a:t>1</a:t>
            </a:r>
            <a:r>
              <a:rPr lang="zh-CN" altLang="en-US" sz="1400">
                <a:solidFill>
                  <a:srgbClr val="333E50"/>
                </a:solidFill>
                <a:latin typeface="微软雅黑" panose="020B0503020204020204" pitchFamily="34" charset="-122"/>
                <a:ea typeface="微软雅黑" panose="020B0503020204020204" pitchFamily="34" charset="-122"/>
              </a:rPr>
              <a:t>月</a:t>
            </a:r>
            <a:r>
              <a:rPr lang="en-US" altLang="zh-CN" sz="1400">
                <a:solidFill>
                  <a:srgbClr val="333E50"/>
                </a:solidFill>
                <a:cs typeface="Arial" panose="020B0604020202020204" pitchFamily="34" charset="0"/>
              </a:rPr>
              <a:t>1 </a:t>
            </a:r>
            <a:r>
              <a:rPr lang="zh-CN" altLang="en-US" sz="1400">
                <a:solidFill>
                  <a:srgbClr val="333E50"/>
                </a:solidFill>
                <a:latin typeface="微软雅黑" panose="020B0503020204020204" pitchFamily="34" charset="-122"/>
                <a:ea typeface="微软雅黑" panose="020B0503020204020204" pitchFamily="34" charset="-122"/>
              </a:rPr>
              <a:t>日至</a:t>
            </a:r>
            <a:r>
              <a:rPr lang="en-US" altLang="zh-CN" sz="1400">
                <a:solidFill>
                  <a:srgbClr val="333E50"/>
                </a:solidFill>
                <a:cs typeface="Arial" panose="020B0604020202020204" pitchFamily="34" charset="0"/>
              </a:rPr>
              <a:t>12</a:t>
            </a:r>
            <a:r>
              <a:rPr lang="zh-CN" altLang="en-US" sz="1400">
                <a:solidFill>
                  <a:srgbClr val="333E50"/>
                </a:solidFill>
                <a:latin typeface="微软雅黑" panose="020B0503020204020204" pitchFamily="34" charset="-122"/>
                <a:ea typeface="微软雅黑" panose="020B0503020204020204" pitchFamily="34" charset="-122"/>
              </a:rPr>
              <a:t>月</a:t>
            </a:r>
            <a:r>
              <a:rPr lang="en-US" altLang="zh-CN" sz="1400">
                <a:solidFill>
                  <a:srgbClr val="333E50"/>
                </a:solidFill>
                <a:cs typeface="Arial" panose="020B0604020202020204" pitchFamily="34" charset="0"/>
              </a:rPr>
              <a:t>31</a:t>
            </a:r>
            <a:r>
              <a:rPr lang="zh-CN" altLang="en-US" sz="1400">
                <a:solidFill>
                  <a:srgbClr val="333E50"/>
                </a:solidFill>
                <a:latin typeface="微软雅黑" panose="020B0503020204020204" pitchFamily="34" charset="-122"/>
                <a:ea typeface="微软雅黑" panose="020B0503020204020204" pitchFamily="34" charset="-122"/>
              </a:rPr>
              <a:t>日期间实际取得的所得。</a:t>
            </a:r>
            <a:endParaRPr lang="zh-CN" altLang="en-US" sz="1400">
              <a:latin typeface="微软雅黑" panose="020B0503020204020204" pitchFamily="34" charset="-122"/>
              <a:ea typeface="微软雅黑" panose="020B0503020204020204" pitchFamily="34" charset="-122"/>
            </a:endParaRPr>
          </a:p>
        </p:txBody>
      </p:sp>
      <p:sp>
        <p:nvSpPr>
          <p:cNvPr id="57357" name="object 14"/>
          <p:cNvSpPr/>
          <p:nvPr/>
        </p:nvSpPr>
        <p:spPr bwMode="auto">
          <a:xfrm>
            <a:off x="4783138" y="3054350"/>
            <a:ext cx="785812" cy="539750"/>
          </a:xfrm>
          <a:custGeom>
            <a:avLst/>
            <a:gdLst/>
            <a:ahLst/>
            <a:cxnLst>
              <a:cxn ang="0">
                <a:pos x="328350" y="41415"/>
              </a:cxn>
              <a:cxn ang="0">
                <a:pos x="366688" y="134076"/>
              </a:cxn>
              <a:cxn ang="0">
                <a:pos x="457491" y="95825"/>
              </a:cxn>
              <a:cxn ang="0">
                <a:pos x="421118" y="5042"/>
              </a:cxn>
              <a:cxn ang="0">
                <a:pos x="28066" y="462406"/>
              </a:cxn>
              <a:cxn ang="0">
                <a:pos x="105155" y="343280"/>
              </a:cxn>
              <a:cxn ang="0">
                <a:pos x="70103" y="364363"/>
              </a:cxn>
              <a:cxn ang="0">
                <a:pos x="91059" y="203200"/>
              </a:cxn>
              <a:cxn ang="0">
                <a:pos x="1420" y="220934"/>
              </a:cxn>
              <a:cxn ang="0">
                <a:pos x="28066" y="259206"/>
              </a:cxn>
              <a:cxn ang="0">
                <a:pos x="50603" y="108868"/>
              </a:cxn>
              <a:cxn ang="0">
                <a:pos x="24794" y="169586"/>
              </a:cxn>
              <a:cxn ang="0">
                <a:pos x="79380" y="195012"/>
              </a:cxn>
              <a:cxn ang="0">
                <a:pos x="105155" y="182117"/>
              </a:cxn>
              <a:cxn ang="0">
                <a:pos x="108519" y="134677"/>
              </a:cxn>
              <a:cxn ang="0">
                <a:pos x="749808" y="203200"/>
              </a:cxn>
              <a:cxn ang="0">
                <a:pos x="672718" y="462406"/>
              </a:cxn>
              <a:cxn ang="0">
                <a:pos x="749808" y="259206"/>
              </a:cxn>
              <a:cxn ang="0">
                <a:pos x="775239" y="211947"/>
              </a:cxn>
              <a:cxn ang="0">
                <a:pos x="714755" y="364363"/>
              </a:cxn>
              <a:cxn ang="0">
                <a:pos x="784860" y="259206"/>
              </a:cxn>
              <a:cxn ang="0">
                <a:pos x="784860" y="259206"/>
              </a:cxn>
              <a:cxn ang="0">
                <a:pos x="669337" y="134677"/>
              </a:cxn>
              <a:cxn ang="0">
                <a:pos x="672718" y="182117"/>
              </a:cxn>
              <a:cxn ang="0">
                <a:pos x="701421" y="195012"/>
              </a:cxn>
              <a:cxn ang="0">
                <a:pos x="753080" y="169586"/>
              </a:cxn>
              <a:cxn ang="0">
                <a:pos x="727271" y="108868"/>
              </a:cxn>
              <a:cxn ang="0">
                <a:pos x="539623" y="357377"/>
              </a:cxn>
              <a:cxn ang="0">
                <a:pos x="560577" y="378332"/>
              </a:cxn>
              <a:cxn ang="0">
                <a:pos x="658749" y="217169"/>
              </a:cxn>
              <a:cxn ang="0">
                <a:pos x="616712" y="182117"/>
              </a:cxn>
              <a:cxn ang="0">
                <a:pos x="609726" y="504443"/>
              </a:cxn>
              <a:cxn ang="0">
                <a:pos x="616712" y="329311"/>
              </a:cxn>
              <a:cxn ang="0">
                <a:pos x="336423" y="224154"/>
              </a:cxn>
              <a:cxn ang="0">
                <a:pos x="448437" y="385317"/>
              </a:cxn>
              <a:cxn ang="0">
                <a:pos x="399414" y="539495"/>
              </a:cxn>
              <a:cxn ang="0">
                <a:pos x="329311" y="147192"/>
              </a:cxn>
              <a:cxn ang="0">
                <a:pos x="287274" y="189229"/>
              </a:cxn>
              <a:cxn ang="0">
                <a:pos x="497586" y="224154"/>
              </a:cxn>
              <a:cxn ang="0">
                <a:pos x="473904" y="150796"/>
              </a:cxn>
              <a:cxn ang="0">
                <a:pos x="455549" y="329311"/>
              </a:cxn>
              <a:cxn ang="0">
                <a:pos x="168148" y="252221"/>
              </a:cxn>
              <a:cxn ang="0">
                <a:pos x="259334" y="378332"/>
              </a:cxn>
              <a:cxn ang="0">
                <a:pos x="259334" y="378332"/>
              </a:cxn>
              <a:cxn ang="0">
                <a:pos x="259334" y="378332"/>
              </a:cxn>
              <a:cxn ang="0">
                <a:pos x="135778" y="191785"/>
              </a:cxn>
              <a:cxn ang="0">
                <a:pos x="161162" y="329311"/>
              </a:cxn>
              <a:cxn ang="0">
                <a:pos x="217297" y="63118"/>
              </a:cxn>
              <a:cxn ang="0">
                <a:pos x="154177" y="119125"/>
              </a:cxn>
              <a:cxn ang="0">
                <a:pos x="217297" y="175132"/>
              </a:cxn>
              <a:cxn ang="0">
                <a:pos x="259334" y="161162"/>
              </a:cxn>
              <a:cxn ang="0">
                <a:pos x="272103" y="128514"/>
              </a:cxn>
              <a:cxn ang="0">
                <a:pos x="237835" y="66940"/>
              </a:cxn>
              <a:cxn ang="0">
                <a:pos x="526462" y="77977"/>
              </a:cxn>
              <a:cxn ang="0">
                <a:pos x="512429" y="136604"/>
              </a:cxn>
              <a:cxn ang="0">
                <a:pos x="525526" y="161162"/>
              </a:cxn>
              <a:cxn ang="0">
                <a:pos x="567563" y="175132"/>
              </a:cxn>
              <a:cxn ang="0">
                <a:pos x="623697" y="119125"/>
              </a:cxn>
              <a:cxn ang="0">
                <a:pos x="567563" y="63118"/>
              </a:cxn>
            </a:cxnLst>
            <a:rect l="0" t="0" r="r" b="b"/>
            <a:pathLst>
              <a:path w="784860" h="539750">
                <a:moveTo>
                  <a:pt x="392429" y="0"/>
                </a:moveTo>
                <a:lnTo>
                  <a:pt x="366688" y="5042"/>
                </a:lnTo>
                <a:lnTo>
                  <a:pt x="344233" y="19288"/>
                </a:lnTo>
                <a:lnTo>
                  <a:pt x="328350" y="41415"/>
                </a:lnTo>
                <a:lnTo>
                  <a:pt x="322325" y="70103"/>
                </a:lnTo>
                <a:lnTo>
                  <a:pt x="328350" y="95825"/>
                </a:lnTo>
                <a:lnTo>
                  <a:pt x="344233" y="118237"/>
                </a:lnTo>
                <a:lnTo>
                  <a:pt x="366688" y="134076"/>
                </a:lnTo>
                <a:lnTo>
                  <a:pt x="392429" y="140080"/>
                </a:lnTo>
                <a:lnTo>
                  <a:pt x="421118" y="134076"/>
                </a:lnTo>
                <a:lnTo>
                  <a:pt x="443245" y="118237"/>
                </a:lnTo>
                <a:lnTo>
                  <a:pt x="457491" y="95825"/>
                </a:lnTo>
                <a:lnTo>
                  <a:pt x="462534" y="70103"/>
                </a:lnTo>
                <a:lnTo>
                  <a:pt x="457491" y="41415"/>
                </a:lnTo>
                <a:lnTo>
                  <a:pt x="443245" y="19288"/>
                </a:lnTo>
                <a:lnTo>
                  <a:pt x="421118" y="5042"/>
                </a:lnTo>
                <a:lnTo>
                  <a:pt x="392429" y="0"/>
                </a:lnTo>
                <a:close/>
              </a:path>
              <a:path w="784860" h="539750">
                <a:moveTo>
                  <a:pt x="91059" y="259206"/>
                </a:moveTo>
                <a:lnTo>
                  <a:pt x="28066" y="259206"/>
                </a:lnTo>
                <a:lnTo>
                  <a:pt x="28066" y="462406"/>
                </a:lnTo>
                <a:lnTo>
                  <a:pt x="63118" y="462406"/>
                </a:lnTo>
                <a:lnTo>
                  <a:pt x="63118" y="364363"/>
                </a:lnTo>
                <a:lnTo>
                  <a:pt x="105155" y="364363"/>
                </a:lnTo>
                <a:lnTo>
                  <a:pt x="105155" y="343280"/>
                </a:lnTo>
                <a:lnTo>
                  <a:pt x="91059" y="343280"/>
                </a:lnTo>
                <a:lnTo>
                  <a:pt x="91059" y="259206"/>
                </a:lnTo>
                <a:close/>
              </a:path>
              <a:path w="784860" h="539750">
                <a:moveTo>
                  <a:pt x="105155" y="364363"/>
                </a:moveTo>
                <a:lnTo>
                  <a:pt x="70103" y="364363"/>
                </a:lnTo>
                <a:lnTo>
                  <a:pt x="70103" y="462406"/>
                </a:lnTo>
                <a:lnTo>
                  <a:pt x="105155" y="462406"/>
                </a:lnTo>
                <a:lnTo>
                  <a:pt x="105155" y="364363"/>
                </a:lnTo>
                <a:close/>
              </a:path>
              <a:path w="784860" h="539750">
                <a:moveTo>
                  <a:pt x="91059" y="203200"/>
                </a:moveTo>
                <a:lnTo>
                  <a:pt x="28066" y="203200"/>
                </a:lnTo>
                <a:lnTo>
                  <a:pt x="14787" y="205603"/>
                </a:lnTo>
                <a:lnTo>
                  <a:pt x="6127" y="211947"/>
                </a:lnTo>
                <a:lnTo>
                  <a:pt x="1420" y="220934"/>
                </a:lnTo>
                <a:lnTo>
                  <a:pt x="0" y="231266"/>
                </a:lnTo>
                <a:lnTo>
                  <a:pt x="0" y="322325"/>
                </a:lnTo>
                <a:lnTo>
                  <a:pt x="28066" y="322325"/>
                </a:lnTo>
                <a:lnTo>
                  <a:pt x="28066" y="259206"/>
                </a:lnTo>
                <a:lnTo>
                  <a:pt x="91059" y="259206"/>
                </a:lnTo>
                <a:lnTo>
                  <a:pt x="91059" y="203200"/>
                </a:lnTo>
                <a:close/>
              </a:path>
              <a:path w="784860" h="539750">
                <a:moveTo>
                  <a:pt x="70103" y="105155"/>
                </a:moveTo>
                <a:lnTo>
                  <a:pt x="50603" y="108868"/>
                </a:lnTo>
                <a:lnTo>
                  <a:pt x="35067" y="119141"/>
                </a:lnTo>
                <a:lnTo>
                  <a:pt x="24794" y="134677"/>
                </a:lnTo>
                <a:lnTo>
                  <a:pt x="21081" y="154177"/>
                </a:lnTo>
                <a:lnTo>
                  <a:pt x="24794" y="169586"/>
                </a:lnTo>
                <a:lnTo>
                  <a:pt x="35067" y="183054"/>
                </a:lnTo>
                <a:lnTo>
                  <a:pt x="50603" y="192593"/>
                </a:lnTo>
                <a:lnTo>
                  <a:pt x="70103" y="196214"/>
                </a:lnTo>
                <a:lnTo>
                  <a:pt x="79380" y="195012"/>
                </a:lnTo>
                <a:lnTo>
                  <a:pt x="86693" y="191833"/>
                </a:lnTo>
                <a:lnTo>
                  <a:pt x="92696" y="187321"/>
                </a:lnTo>
                <a:lnTo>
                  <a:pt x="98043" y="182117"/>
                </a:lnTo>
                <a:lnTo>
                  <a:pt x="105155" y="182117"/>
                </a:lnTo>
                <a:lnTo>
                  <a:pt x="105155" y="175132"/>
                </a:lnTo>
                <a:lnTo>
                  <a:pt x="112140" y="168148"/>
                </a:lnTo>
                <a:lnTo>
                  <a:pt x="112140" y="154177"/>
                </a:lnTo>
                <a:lnTo>
                  <a:pt x="108519" y="134677"/>
                </a:lnTo>
                <a:lnTo>
                  <a:pt x="98980" y="119141"/>
                </a:lnTo>
                <a:lnTo>
                  <a:pt x="85512" y="108868"/>
                </a:lnTo>
                <a:lnTo>
                  <a:pt x="70103" y="105155"/>
                </a:lnTo>
                <a:close/>
              </a:path>
              <a:path w="784860" h="539750">
                <a:moveTo>
                  <a:pt x="749808" y="203200"/>
                </a:moveTo>
                <a:lnTo>
                  <a:pt x="686688" y="203200"/>
                </a:lnTo>
                <a:lnTo>
                  <a:pt x="686688" y="343280"/>
                </a:lnTo>
                <a:lnTo>
                  <a:pt x="672718" y="343280"/>
                </a:lnTo>
                <a:lnTo>
                  <a:pt x="672718" y="462406"/>
                </a:lnTo>
                <a:lnTo>
                  <a:pt x="707771" y="462406"/>
                </a:lnTo>
                <a:lnTo>
                  <a:pt x="707771" y="364363"/>
                </a:lnTo>
                <a:lnTo>
                  <a:pt x="749808" y="364363"/>
                </a:lnTo>
                <a:lnTo>
                  <a:pt x="749808" y="259206"/>
                </a:lnTo>
                <a:lnTo>
                  <a:pt x="784860" y="259206"/>
                </a:lnTo>
                <a:lnTo>
                  <a:pt x="784860" y="231266"/>
                </a:lnTo>
                <a:lnTo>
                  <a:pt x="782347" y="220934"/>
                </a:lnTo>
                <a:lnTo>
                  <a:pt x="775239" y="211947"/>
                </a:lnTo>
                <a:lnTo>
                  <a:pt x="764178" y="205603"/>
                </a:lnTo>
                <a:lnTo>
                  <a:pt x="749808" y="203200"/>
                </a:lnTo>
                <a:close/>
              </a:path>
              <a:path w="784860" h="539750">
                <a:moveTo>
                  <a:pt x="749808" y="364363"/>
                </a:moveTo>
                <a:lnTo>
                  <a:pt x="714755" y="364363"/>
                </a:lnTo>
                <a:lnTo>
                  <a:pt x="714755" y="462406"/>
                </a:lnTo>
                <a:lnTo>
                  <a:pt x="749808" y="462406"/>
                </a:lnTo>
                <a:lnTo>
                  <a:pt x="749808" y="364363"/>
                </a:lnTo>
                <a:close/>
              </a:path>
              <a:path w="784860" h="539750">
                <a:moveTo>
                  <a:pt x="784860" y="259206"/>
                </a:moveTo>
                <a:lnTo>
                  <a:pt x="749808" y="259206"/>
                </a:lnTo>
                <a:lnTo>
                  <a:pt x="749808" y="322325"/>
                </a:lnTo>
                <a:lnTo>
                  <a:pt x="784860" y="322325"/>
                </a:lnTo>
                <a:lnTo>
                  <a:pt x="784860" y="259206"/>
                </a:lnTo>
                <a:close/>
              </a:path>
              <a:path w="784860" h="539750">
                <a:moveTo>
                  <a:pt x="707771" y="105155"/>
                </a:moveTo>
                <a:lnTo>
                  <a:pt x="692308" y="108868"/>
                </a:lnTo>
                <a:lnTo>
                  <a:pt x="678846" y="119141"/>
                </a:lnTo>
                <a:lnTo>
                  <a:pt x="669337" y="134677"/>
                </a:lnTo>
                <a:lnTo>
                  <a:pt x="665734" y="154177"/>
                </a:lnTo>
                <a:lnTo>
                  <a:pt x="665734" y="168148"/>
                </a:lnTo>
                <a:lnTo>
                  <a:pt x="672718" y="175132"/>
                </a:lnTo>
                <a:lnTo>
                  <a:pt x="672718" y="182117"/>
                </a:lnTo>
                <a:lnTo>
                  <a:pt x="679703" y="182117"/>
                </a:lnTo>
                <a:lnTo>
                  <a:pt x="686053" y="187321"/>
                </a:lnTo>
                <a:lnTo>
                  <a:pt x="693737" y="191833"/>
                </a:lnTo>
                <a:lnTo>
                  <a:pt x="701421" y="195012"/>
                </a:lnTo>
                <a:lnTo>
                  <a:pt x="707771" y="196214"/>
                </a:lnTo>
                <a:lnTo>
                  <a:pt x="727271" y="192593"/>
                </a:lnTo>
                <a:lnTo>
                  <a:pt x="742807" y="183054"/>
                </a:lnTo>
                <a:lnTo>
                  <a:pt x="753080" y="169586"/>
                </a:lnTo>
                <a:lnTo>
                  <a:pt x="756792" y="154177"/>
                </a:lnTo>
                <a:lnTo>
                  <a:pt x="753080" y="134677"/>
                </a:lnTo>
                <a:lnTo>
                  <a:pt x="742807" y="119141"/>
                </a:lnTo>
                <a:lnTo>
                  <a:pt x="727271" y="108868"/>
                </a:lnTo>
                <a:lnTo>
                  <a:pt x="707771" y="105155"/>
                </a:lnTo>
                <a:close/>
              </a:path>
              <a:path w="784860" h="539750">
                <a:moveTo>
                  <a:pt x="616712" y="182117"/>
                </a:moveTo>
                <a:lnTo>
                  <a:pt x="539623" y="182117"/>
                </a:lnTo>
                <a:lnTo>
                  <a:pt x="539623" y="357377"/>
                </a:lnTo>
                <a:lnTo>
                  <a:pt x="525526" y="357377"/>
                </a:lnTo>
                <a:lnTo>
                  <a:pt x="525526" y="504443"/>
                </a:lnTo>
                <a:lnTo>
                  <a:pt x="560577" y="504443"/>
                </a:lnTo>
                <a:lnTo>
                  <a:pt x="560577" y="378332"/>
                </a:lnTo>
                <a:lnTo>
                  <a:pt x="609726" y="378332"/>
                </a:lnTo>
                <a:lnTo>
                  <a:pt x="609726" y="252221"/>
                </a:lnTo>
                <a:lnTo>
                  <a:pt x="658749" y="252221"/>
                </a:lnTo>
                <a:lnTo>
                  <a:pt x="658749" y="217169"/>
                </a:lnTo>
                <a:lnTo>
                  <a:pt x="655127" y="202852"/>
                </a:lnTo>
                <a:lnTo>
                  <a:pt x="645588" y="191785"/>
                </a:lnTo>
                <a:lnTo>
                  <a:pt x="632120" y="184648"/>
                </a:lnTo>
                <a:lnTo>
                  <a:pt x="616712" y="182117"/>
                </a:lnTo>
                <a:close/>
              </a:path>
              <a:path w="784860" h="539750">
                <a:moveTo>
                  <a:pt x="609726" y="378332"/>
                </a:moveTo>
                <a:lnTo>
                  <a:pt x="574675" y="378332"/>
                </a:lnTo>
                <a:lnTo>
                  <a:pt x="574675" y="504443"/>
                </a:lnTo>
                <a:lnTo>
                  <a:pt x="609726" y="504443"/>
                </a:lnTo>
                <a:lnTo>
                  <a:pt x="609726" y="378332"/>
                </a:lnTo>
                <a:close/>
              </a:path>
              <a:path w="784860" h="539750">
                <a:moveTo>
                  <a:pt x="658749" y="252221"/>
                </a:moveTo>
                <a:lnTo>
                  <a:pt x="616712" y="252221"/>
                </a:lnTo>
                <a:lnTo>
                  <a:pt x="616712" y="329311"/>
                </a:lnTo>
                <a:lnTo>
                  <a:pt x="658749" y="329311"/>
                </a:lnTo>
                <a:lnTo>
                  <a:pt x="658749" y="252221"/>
                </a:lnTo>
                <a:close/>
              </a:path>
              <a:path w="784860" h="539750">
                <a:moveTo>
                  <a:pt x="448437" y="224154"/>
                </a:moveTo>
                <a:lnTo>
                  <a:pt x="336423" y="224154"/>
                </a:lnTo>
                <a:lnTo>
                  <a:pt x="336423" y="539495"/>
                </a:lnTo>
                <a:lnTo>
                  <a:pt x="385444" y="539495"/>
                </a:lnTo>
                <a:lnTo>
                  <a:pt x="385444" y="385317"/>
                </a:lnTo>
                <a:lnTo>
                  <a:pt x="448437" y="385317"/>
                </a:lnTo>
                <a:lnTo>
                  <a:pt x="448437" y="224154"/>
                </a:lnTo>
                <a:close/>
              </a:path>
              <a:path w="784860" h="539750">
                <a:moveTo>
                  <a:pt x="448437" y="385317"/>
                </a:moveTo>
                <a:lnTo>
                  <a:pt x="399414" y="385317"/>
                </a:lnTo>
                <a:lnTo>
                  <a:pt x="399414" y="539495"/>
                </a:lnTo>
                <a:lnTo>
                  <a:pt x="448437" y="539495"/>
                </a:lnTo>
                <a:lnTo>
                  <a:pt x="448437" y="385317"/>
                </a:lnTo>
                <a:close/>
              </a:path>
              <a:path w="784860" h="539750">
                <a:moveTo>
                  <a:pt x="455549" y="147192"/>
                </a:moveTo>
                <a:lnTo>
                  <a:pt x="329311" y="147192"/>
                </a:lnTo>
                <a:lnTo>
                  <a:pt x="313902" y="150796"/>
                </a:lnTo>
                <a:lnTo>
                  <a:pt x="300434" y="160305"/>
                </a:lnTo>
                <a:lnTo>
                  <a:pt x="290895" y="173767"/>
                </a:lnTo>
                <a:lnTo>
                  <a:pt x="287274" y="189229"/>
                </a:lnTo>
                <a:lnTo>
                  <a:pt x="287274" y="329311"/>
                </a:lnTo>
                <a:lnTo>
                  <a:pt x="329311" y="329311"/>
                </a:lnTo>
                <a:lnTo>
                  <a:pt x="329311" y="224154"/>
                </a:lnTo>
                <a:lnTo>
                  <a:pt x="497586" y="224154"/>
                </a:lnTo>
                <a:lnTo>
                  <a:pt x="497586" y="189229"/>
                </a:lnTo>
                <a:lnTo>
                  <a:pt x="494946" y="173767"/>
                </a:lnTo>
                <a:lnTo>
                  <a:pt x="487045" y="160305"/>
                </a:lnTo>
                <a:lnTo>
                  <a:pt x="473904" y="150796"/>
                </a:lnTo>
                <a:lnTo>
                  <a:pt x="455549" y="147192"/>
                </a:lnTo>
                <a:close/>
              </a:path>
              <a:path w="784860" h="539750">
                <a:moveTo>
                  <a:pt x="497586" y="224154"/>
                </a:moveTo>
                <a:lnTo>
                  <a:pt x="455549" y="224154"/>
                </a:lnTo>
                <a:lnTo>
                  <a:pt x="455549" y="329311"/>
                </a:lnTo>
                <a:lnTo>
                  <a:pt x="497586" y="329311"/>
                </a:lnTo>
                <a:lnTo>
                  <a:pt x="497586" y="224154"/>
                </a:lnTo>
                <a:close/>
              </a:path>
              <a:path w="784860" h="539750">
                <a:moveTo>
                  <a:pt x="245237" y="252221"/>
                </a:moveTo>
                <a:lnTo>
                  <a:pt x="168148" y="252221"/>
                </a:lnTo>
                <a:lnTo>
                  <a:pt x="168148" y="504443"/>
                </a:lnTo>
                <a:lnTo>
                  <a:pt x="210185" y="504443"/>
                </a:lnTo>
                <a:lnTo>
                  <a:pt x="210185" y="378332"/>
                </a:lnTo>
                <a:lnTo>
                  <a:pt x="259334" y="378332"/>
                </a:lnTo>
                <a:lnTo>
                  <a:pt x="259334" y="357377"/>
                </a:lnTo>
                <a:lnTo>
                  <a:pt x="245237" y="357377"/>
                </a:lnTo>
                <a:lnTo>
                  <a:pt x="245237" y="252221"/>
                </a:lnTo>
                <a:close/>
              </a:path>
              <a:path w="784860" h="539750">
                <a:moveTo>
                  <a:pt x="259334" y="378332"/>
                </a:moveTo>
                <a:lnTo>
                  <a:pt x="217297" y="378332"/>
                </a:lnTo>
                <a:lnTo>
                  <a:pt x="217297" y="504443"/>
                </a:lnTo>
                <a:lnTo>
                  <a:pt x="259334" y="504443"/>
                </a:lnTo>
                <a:lnTo>
                  <a:pt x="259334" y="378332"/>
                </a:lnTo>
                <a:close/>
              </a:path>
              <a:path w="784860" h="539750">
                <a:moveTo>
                  <a:pt x="245237" y="182117"/>
                </a:moveTo>
                <a:lnTo>
                  <a:pt x="161162" y="182117"/>
                </a:lnTo>
                <a:lnTo>
                  <a:pt x="146845" y="184648"/>
                </a:lnTo>
                <a:lnTo>
                  <a:pt x="135778" y="191785"/>
                </a:lnTo>
                <a:lnTo>
                  <a:pt x="128641" y="202852"/>
                </a:lnTo>
                <a:lnTo>
                  <a:pt x="126111" y="217169"/>
                </a:lnTo>
                <a:lnTo>
                  <a:pt x="126111" y="329311"/>
                </a:lnTo>
                <a:lnTo>
                  <a:pt x="161162" y="329311"/>
                </a:lnTo>
                <a:lnTo>
                  <a:pt x="161162" y="252221"/>
                </a:lnTo>
                <a:lnTo>
                  <a:pt x="245237" y="252221"/>
                </a:lnTo>
                <a:lnTo>
                  <a:pt x="245237" y="182117"/>
                </a:lnTo>
                <a:close/>
              </a:path>
              <a:path w="784860" h="539750">
                <a:moveTo>
                  <a:pt x="217297" y="63118"/>
                </a:moveTo>
                <a:lnTo>
                  <a:pt x="192647" y="66940"/>
                </a:lnTo>
                <a:lnTo>
                  <a:pt x="172592" y="77977"/>
                </a:lnTo>
                <a:lnTo>
                  <a:pt x="159111" y="95587"/>
                </a:lnTo>
                <a:lnTo>
                  <a:pt x="154177" y="119125"/>
                </a:lnTo>
                <a:lnTo>
                  <a:pt x="159111" y="139717"/>
                </a:lnTo>
                <a:lnTo>
                  <a:pt x="172592" y="157654"/>
                </a:lnTo>
                <a:lnTo>
                  <a:pt x="192647" y="170328"/>
                </a:lnTo>
                <a:lnTo>
                  <a:pt x="217297" y="175132"/>
                </a:lnTo>
                <a:lnTo>
                  <a:pt x="227776" y="173932"/>
                </a:lnTo>
                <a:lnTo>
                  <a:pt x="238267" y="170767"/>
                </a:lnTo>
                <a:lnTo>
                  <a:pt x="248783" y="166292"/>
                </a:lnTo>
                <a:lnTo>
                  <a:pt x="259334" y="161162"/>
                </a:lnTo>
                <a:lnTo>
                  <a:pt x="259334" y="154177"/>
                </a:lnTo>
                <a:lnTo>
                  <a:pt x="264463" y="144718"/>
                </a:lnTo>
                <a:lnTo>
                  <a:pt x="268938" y="136604"/>
                </a:lnTo>
                <a:lnTo>
                  <a:pt x="272103" y="128514"/>
                </a:lnTo>
                <a:lnTo>
                  <a:pt x="273303" y="119125"/>
                </a:lnTo>
                <a:lnTo>
                  <a:pt x="268481" y="95587"/>
                </a:lnTo>
                <a:lnTo>
                  <a:pt x="255777" y="77977"/>
                </a:lnTo>
                <a:lnTo>
                  <a:pt x="237835" y="66940"/>
                </a:lnTo>
                <a:lnTo>
                  <a:pt x="217297" y="63118"/>
                </a:lnTo>
                <a:close/>
              </a:path>
              <a:path w="784860" h="539750">
                <a:moveTo>
                  <a:pt x="567563" y="63118"/>
                </a:moveTo>
                <a:lnTo>
                  <a:pt x="544077" y="66940"/>
                </a:lnTo>
                <a:lnTo>
                  <a:pt x="526462" y="77977"/>
                </a:lnTo>
                <a:lnTo>
                  <a:pt x="515395" y="95587"/>
                </a:lnTo>
                <a:lnTo>
                  <a:pt x="511555" y="119125"/>
                </a:lnTo>
                <a:lnTo>
                  <a:pt x="511665" y="128514"/>
                </a:lnTo>
                <a:lnTo>
                  <a:pt x="512429" y="136604"/>
                </a:lnTo>
                <a:lnTo>
                  <a:pt x="514502" y="144718"/>
                </a:lnTo>
                <a:lnTo>
                  <a:pt x="518540" y="154177"/>
                </a:lnTo>
                <a:lnTo>
                  <a:pt x="525526" y="154177"/>
                </a:lnTo>
                <a:lnTo>
                  <a:pt x="525526" y="161162"/>
                </a:lnTo>
                <a:lnTo>
                  <a:pt x="536076" y="166292"/>
                </a:lnTo>
                <a:lnTo>
                  <a:pt x="546592" y="170767"/>
                </a:lnTo>
                <a:lnTo>
                  <a:pt x="557083" y="173932"/>
                </a:lnTo>
                <a:lnTo>
                  <a:pt x="567563" y="175132"/>
                </a:lnTo>
                <a:lnTo>
                  <a:pt x="588174" y="170328"/>
                </a:lnTo>
                <a:lnTo>
                  <a:pt x="606155" y="157654"/>
                </a:lnTo>
                <a:lnTo>
                  <a:pt x="618872" y="139717"/>
                </a:lnTo>
                <a:lnTo>
                  <a:pt x="623697" y="119125"/>
                </a:lnTo>
                <a:lnTo>
                  <a:pt x="618872" y="95587"/>
                </a:lnTo>
                <a:lnTo>
                  <a:pt x="606155" y="77977"/>
                </a:lnTo>
                <a:lnTo>
                  <a:pt x="588174" y="66940"/>
                </a:lnTo>
                <a:lnTo>
                  <a:pt x="567563" y="63118"/>
                </a:lnTo>
                <a:close/>
              </a:path>
            </a:pathLst>
          </a:custGeom>
          <a:solidFill>
            <a:srgbClr val="D14552"/>
          </a:solidFill>
          <a:ln w="9525">
            <a:noFill/>
            <a:round/>
          </a:ln>
        </p:spPr>
        <p:txBody>
          <a:bodyPr lIns="0" tIns="0" rIns="0" bIns="0"/>
          <a:lstStyle/>
          <a:p>
            <a:endParaRPr lang="zh-CN" altLang="en-US"/>
          </a:p>
        </p:txBody>
      </p:sp>
      <p:sp>
        <p:nvSpPr>
          <p:cNvPr id="57358" name="object 15"/>
          <p:cNvSpPr/>
          <p:nvPr/>
        </p:nvSpPr>
        <p:spPr bwMode="auto">
          <a:xfrm>
            <a:off x="5851525" y="4210050"/>
            <a:ext cx="581025" cy="630238"/>
          </a:xfrm>
          <a:custGeom>
            <a:avLst/>
            <a:gdLst/>
            <a:ahLst/>
            <a:cxnLst>
              <a:cxn ang="0">
                <a:pos x="121737" y="3538"/>
              </a:cxn>
              <a:cxn ang="0">
                <a:pos x="88518" y="49275"/>
              </a:cxn>
              <a:cxn ang="0">
                <a:pos x="24913" y="92156"/>
              </a:cxn>
              <a:cxn ang="0">
                <a:pos x="0" y="128143"/>
              </a:cxn>
              <a:cxn ang="0">
                <a:pos x="12303" y="617394"/>
              </a:cxn>
              <a:cxn ang="0">
                <a:pos x="541274" y="630936"/>
              </a:cxn>
              <a:cxn ang="0">
                <a:pos x="577260" y="601843"/>
              </a:cxn>
              <a:cxn ang="0">
                <a:pos x="39369" y="483107"/>
              </a:cxn>
              <a:cxn ang="0">
                <a:pos x="39369" y="463295"/>
              </a:cxn>
              <a:cxn ang="0">
                <a:pos x="580643" y="325374"/>
              </a:cxn>
              <a:cxn ang="0">
                <a:pos x="580643" y="226694"/>
              </a:cxn>
              <a:cxn ang="0">
                <a:pos x="127888" y="157734"/>
              </a:cxn>
              <a:cxn ang="0">
                <a:pos x="223827" y="39369"/>
              </a:cxn>
              <a:cxn ang="0">
                <a:pos x="188970" y="3538"/>
              </a:cxn>
              <a:cxn ang="0">
                <a:pos x="147574" y="483107"/>
              </a:cxn>
              <a:cxn ang="0">
                <a:pos x="167259" y="483107"/>
              </a:cxn>
              <a:cxn ang="0">
                <a:pos x="275589" y="581660"/>
              </a:cxn>
              <a:cxn ang="0">
                <a:pos x="433069" y="483107"/>
              </a:cxn>
              <a:cxn ang="0">
                <a:pos x="433069" y="581660"/>
              </a:cxn>
              <a:cxn ang="0">
                <a:pos x="541274" y="483107"/>
              </a:cxn>
              <a:cxn ang="0">
                <a:pos x="580643" y="483107"/>
              </a:cxn>
              <a:cxn ang="0">
                <a:pos x="147574" y="463295"/>
              </a:cxn>
              <a:cxn ang="0">
                <a:pos x="305053" y="345059"/>
              </a:cxn>
              <a:cxn ang="0">
                <a:pos x="305053" y="463295"/>
              </a:cxn>
              <a:cxn ang="0">
                <a:pos x="413385" y="345059"/>
              </a:cxn>
              <a:cxn ang="0">
                <a:pos x="433069" y="345059"/>
              </a:cxn>
              <a:cxn ang="0">
                <a:pos x="541274" y="463295"/>
              </a:cxn>
              <a:cxn ang="0">
                <a:pos x="167259" y="226694"/>
              </a:cxn>
              <a:cxn ang="0">
                <a:pos x="167259" y="325374"/>
              </a:cxn>
              <a:cxn ang="0">
                <a:pos x="275589" y="226694"/>
              </a:cxn>
              <a:cxn ang="0">
                <a:pos x="305053" y="226694"/>
              </a:cxn>
              <a:cxn ang="0">
                <a:pos x="413385" y="325374"/>
              </a:cxn>
              <a:cxn ang="0">
                <a:pos x="580643" y="226694"/>
              </a:cxn>
              <a:cxn ang="0">
                <a:pos x="580643" y="325374"/>
              </a:cxn>
              <a:cxn ang="0">
                <a:pos x="177164" y="39369"/>
              </a:cxn>
              <a:cxn ang="0">
                <a:pos x="403478" y="88773"/>
              </a:cxn>
              <a:cxn ang="0">
                <a:pos x="223827" y="39369"/>
              </a:cxn>
              <a:cxn ang="0">
                <a:pos x="442849" y="167639"/>
              </a:cxn>
              <a:cxn ang="0">
                <a:pos x="555730" y="92156"/>
              </a:cxn>
              <a:cxn ang="0">
                <a:pos x="489629" y="39369"/>
              </a:cxn>
              <a:cxn ang="0">
                <a:pos x="391673" y="3538"/>
              </a:cxn>
              <a:cxn ang="0">
                <a:pos x="354329" y="49275"/>
              </a:cxn>
              <a:cxn ang="0">
                <a:pos x="403478" y="39369"/>
              </a:cxn>
              <a:cxn ang="0">
                <a:pos x="473646" y="13541"/>
              </a:cxn>
            </a:cxnLst>
            <a:rect l="0" t="0" r="r" b="b"/>
            <a:pathLst>
              <a:path w="581025" h="631189">
                <a:moveTo>
                  <a:pt x="167259" y="0"/>
                </a:moveTo>
                <a:lnTo>
                  <a:pt x="147574" y="0"/>
                </a:lnTo>
                <a:lnTo>
                  <a:pt x="121737" y="3538"/>
                </a:lnTo>
                <a:lnTo>
                  <a:pt x="103282" y="13541"/>
                </a:lnTo>
                <a:lnTo>
                  <a:pt x="92209" y="29092"/>
                </a:lnTo>
                <a:lnTo>
                  <a:pt x="88518" y="49275"/>
                </a:lnTo>
                <a:lnTo>
                  <a:pt x="88518" y="88773"/>
                </a:lnTo>
                <a:lnTo>
                  <a:pt x="39369" y="88773"/>
                </a:lnTo>
                <a:lnTo>
                  <a:pt x="24913" y="92156"/>
                </a:lnTo>
                <a:lnTo>
                  <a:pt x="12303" y="101076"/>
                </a:lnTo>
                <a:lnTo>
                  <a:pt x="3383" y="113686"/>
                </a:lnTo>
                <a:lnTo>
                  <a:pt x="0" y="128143"/>
                </a:lnTo>
                <a:lnTo>
                  <a:pt x="0" y="581660"/>
                </a:lnTo>
                <a:lnTo>
                  <a:pt x="3383" y="601843"/>
                </a:lnTo>
                <a:lnTo>
                  <a:pt x="12303" y="617394"/>
                </a:lnTo>
                <a:lnTo>
                  <a:pt x="24913" y="627397"/>
                </a:lnTo>
                <a:lnTo>
                  <a:pt x="39369" y="630936"/>
                </a:lnTo>
                <a:lnTo>
                  <a:pt x="541274" y="630936"/>
                </a:lnTo>
                <a:lnTo>
                  <a:pt x="555730" y="627397"/>
                </a:lnTo>
                <a:lnTo>
                  <a:pt x="568340" y="617394"/>
                </a:lnTo>
                <a:lnTo>
                  <a:pt x="577260" y="601843"/>
                </a:lnTo>
                <a:lnTo>
                  <a:pt x="580643" y="581660"/>
                </a:lnTo>
                <a:lnTo>
                  <a:pt x="39369" y="581660"/>
                </a:lnTo>
                <a:lnTo>
                  <a:pt x="39369" y="483107"/>
                </a:lnTo>
                <a:lnTo>
                  <a:pt x="580643" y="483107"/>
                </a:lnTo>
                <a:lnTo>
                  <a:pt x="580643" y="463295"/>
                </a:lnTo>
                <a:lnTo>
                  <a:pt x="39369" y="463295"/>
                </a:lnTo>
                <a:lnTo>
                  <a:pt x="39369" y="345059"/>
                </a:lnTo>
                <a:lnTo>
                  <a:pt x="580643" y="345059"/>
                </a:lnTo>
                <a:lnTo>
                  <a:pt x="580643" y="325374"/>
                </a:lnTo>
                <a:lnTo>
                  <a:pt x="39369" y="325374"/>
                </a:lnTo>
                <a:lnTo>
                  <a:pt x="39369" y="226694"/>
                </a:lnTo>
                <a:lnTo>
                  <a:pt x="580643" y="226694"/>
                </a:lnTo>
                <a:lnTo>
                  <a:pt x="580643" y="167639"/>
                </a:lnTo>
                <a:lnTo>
                  <a:pt x="137794" y="167639"/>
                </a:lnTo>
                <a:lnTo>
                  <a:pt x="127888" y="157734"/>
                </a:lnTo>
                <a:lnTo>
                  <a:pt x="127888" y="49275"/>
                </a:lnTo>
                <a:lnTo>
                  <a:pt x="137794" y="39369"/>
                </a:lnTo>
                <a:lnTo>
                  <a:pt x="223827" y="39369"/>
                </a:lnTo>
                <a:lnTo>
                  <a:pt x="221247" y="29092"/>
                </a:lnTo>
                <a:lnTo>
                  <a:pt x="207883" y="13541"/>
                </a:lnTo>
                <a:lnTo>
                  <a:pt x="188970" y="3538"/>
                </a:lnTo>
                <a:lnTo>
                  <a:pt x="167259" y="0"/>
                </a:lnTo>
                <a:close/>
              </a:path>
              <a:path w="581025" h="631189">
                <a:moveTo>
                  <a:pt x="167259" y="483107"/>
                </a:moveTo>
                <a:lnTo>
                  <a:pt x="147574" y="483107"/>
                </a:lnTo>
                <a:lnTo>
                  <a:pt x="147574" y="581660"/>
                </a:lnTo>
                <a:lnTo>
                  <a:pt x="167259" y="581660"/>
                </a:lnTo>
                <a:lnTo>
                  <a:pt x="167259" y="483107"/>
                </a:lnTo>
                <a:close/>
              </a:path>
              <a:path w="581025" h="631189">
                <a:moveTo>
                  <a:pt x="305053" y="483107"/>
                </a:moveTo>
                <a:lnTo>
                  <a:pt x="275589" y="483107"/>
                </a:lnTo>
                <a:lnTo>
                  <a:pt x="275589" y="581660"/>
                </a:lnTo>
                <a:lnTo>
                  <a:pt x="305053" y="581660"/>
                </a:lnTo>
                <a:lnTo>
                  <a:pt x="305053" y="483107"/>
                </a:lnTo>
                <a:close/>
              </a:path>
              <a:path w="581025" h="631189">
                <a:moveTo>
                  <a:pt x="433069" y="483107"/>
                </a:moveTo>
                <a:lnTo>
                  <a:pt x="413385" y="483107"/>
                </a:lnTo>
                <a:lnTo>
                  <a:pt x="413385" y="581660"/>
                </a:lnTo>
                <a:lnTo>
                  <a:pt x="433069" y="581660"/>
                </a:lnTo>
                <a:lnTo>
                  <a:pt x="433069" y="483107"/>
                </a:lnTo>
                <a:close/>
              </a:path>
              <a:path w="581025" h="631189">
                <a:moveTo>
                  <a:pt x="580643" y="483107"/>
                </a:moveTo>
                <a:lnTo>
                  <a:pt x="541274" y="483107"/>
                </a:lnTo>
                <a:lnTo>
                  <a:pt x="541274" y="581660"/>
                </a:lnTo>
                <a:lnTo>
                  <a:pt x="580643" y="581660"/>
                </a:lnTo>
                <a:lnTo>
                  <a:pt x="580643" y="483107"/>
                </a:lnTo>
                <a:close/>
              </a:path>
              <a:path w="581025" h="631189">
                <a:moveTo>
                  <a:pt x="167259" y="345059"/>
                </a:moveTo>
                <a:lnTo>
                  <a:pt x="147574" y="345059"/>
                </a:lnTo>
                <a:lnTo>
                  <a:pt x="147574" y="463295"/>
                </a:lnTo>
                <a:lnTo>
                  <a:pt x="167259" y="463295"/>
                </a:lnTo>
                <a:lnTo>
                  <a:pt x="167259" y="345059"/>
                </a:lnTo>
                <a:close/>
              </a:path>
              <a:path w="581025" h="631189">
                <a:moveTo>
                  <a:pt x="305053" y="345059"/>
                </a:moveTo>
                <a:lnTo>
                  <a:pt x="275589" y="345059"/>
                </a:lnTo>
                <a:lnTo>
                  <a:pt x="275589" y="463295"/>
                </a:lnTo>
                <a:lnTo>
                  <a:pt x="305053" y="463295"/>
                </a:lnTo>
                <a:lnTo>
                  <a:pt x="305053" y="345059"/>
                </a:lnTo>
                <a:close/>
              </a:path>
              <a:path w="581025" h="631189">
                <a:moveTo>
                  <a:pt x="433069" y="345059"/>
                </a:moveTo>
                <a:lnTo>
                  <a:pt x="413385" y="345059"/>
                </a:lnTo>
                <a:lnTo>
                  <a:pt x="413385" y="463295"/>
                </a:lnTo>
                <a:lnTo>
                  <a:pt x="433069" y="463295"/>
                </a:lnTo>
                <a:lnTo>
                  <a:pt x="433069" y="345059"/>
                </a:lnTo>
                <a:close/>
              </a:path>
              <a:path w="581025" h="631189">
                <a:moveTo>
                  <a:pt x="580643" y="345059"/>
                </a:moveTo>
                <a:lnTo>
                  <a:pt x="541274" y="345059"/>
                </a:lnTo>
                <a:lnTo>
                  <a:pt x="541274" y="463295"/>
                </a:lnTo>
                <a:lnTo>
                  <a:pt x="580643" y="463295"/>
                </a:lnTo>
                <a:lnTo>
                  <a:pt x="580643" y="345059"/>
                </a:lnTo>
                <a:close/>
              </a:path>
              <a:path w="581025" h="631189">
                <a:moveTo>
                  <a:pt x="167259" y="226694"/>
                </a:moveTo>
                <a:lnTo>
                  <a:pt x="147574" y="226694"/>
                </a:lnTo>
                <a:lnTo>
                  <a:pt x="147574" y="325374"/>
                </a:lnTo>
                <a:lnTo>
                  <a:pt x="167259" y="325374"/>
                </a:lnTo>
                <a:lnTo>
                  <a:pt x="167259" y="226694"/>
                </a:lnTo>
                <a:close/>
              </a:path>
              <a:path w="581025" h="631189">
                <a:moveTo>
                  <a:pt x="305053" y="226694"/>
                </a:moveTo>
                <a:lnTo>
                  <a:pt x="275589" y="226694"/>
                </a:lnTo>
                <a:lnTo>
                  <a:pt x="275589" y="325374"/>
                </a:lnTo>
                <a:lnTo>
                  <a:pt x="305053" y="325374"/>
                </a:lnTo>
                <a:lnTo>
                  <a:pt x="305053" y="226694"/>
                </a:lnTo>
                <a:close/>
              </a:path>
              <a:path w="581025" h="631189">
                <a:moveTo>
                  <a:pt x="433069" y="226694"/>
                </a:moveTo>
                <a:lnTo>
                  <a:pt x="413385" y="226694"/>
                </a:lnTo>
                <a:lnTo>
                  <a:pt x="413385" y="325374"/>
                </a:lnTo>
                <a:lnTo>
                  <a:pt x="433069" y="325374"/>
                </a:lnTo>
                <a:lnTo>
                  <a:pt x="433069" y="226694"/>
                </a:lnTo>
                <a:close/>
              </a:path>
              <a:path w="581025" h="631189">
                <a:moveTo>
                  <a:pt x="580643" y="226694"/>
                </a:moveTo>
                <a:lnTo>
                  <a:pt x="541274" y="226694"/>
                </a:lnTo>
                <a:lnTo>
                  <a:pt x="541274" y="325374"/>
                </a:lnTo>
                <a:lnTo>
                  <a:pt x="580643" y="325374"/>
                </a:lnTo>
                <a:lnTo>
                  <a:pt x="580643" y="226694"/>
                </a:lnTo>
                <a:close/>
              </a:path>
              <a:path w="581025" h="631189">
                <a:moveTo>
                  <a:pt x="223827" y="39369"/>
                </a:moveTo>
                <a:lnTo>
                  <a:pt x="177164" y="39369"/>
                </a:lnTo>
                <a:lnTo>
                  <a:pt x="177164" y="167639"/>
                </a:lnTo>
                <a:lnTo>
                  <a:pt x="403478" y="167639"/>
                </a:lnTo>
                <a:lnTo>
                  <a:pt x="403478" y="88773"/>
                </a:lnTo>
                <a:lnTo>
                  <a:pt x="226313" y="88773"/>
                </a:lnTo>
                <a:lnTo>
                  <a:pt x="226313" y="49275"/>
                </a:lnTo>
                <a:lnTo>
                  <a:pt x="223827" y="39369"/>
                </a:lnTo>
                <a:close/>
              </a:path>
              <a:path w="581025" h="631189">
                <a:moveTo>
                  <a:pt x="489629" y="39369"/>
                </a:moveTo>
                <a:lnTo>
                  <a:pt x="442849" y="39369"/>
                </a:lnTo>
                <a:lnTo>
                  <a:pt x="442849" y="167639"/>
                </a:lnTo>
                <a:lnTo>
                  <a:pt x="580643" y="167639"/>
                </a:lnTo>
                <a:lnTo>
                  <a:pt x="580643" y="128143"/>
                </a:lnTo>
                <a:lnTo>
                  <a:pt x="555730" y="92156"/>
                </a:lnTo>
                <a:lnTo>
                  <a:pt x="492125" y="88773"/>
                </a:lnTo>
                <a:lnTo>
                  <a:pt x="492125" y="49275"/>
                </a:lnTo>
                <a:lnTo>
                  <a:pt x="489629" y="39369"/>
                </a:lnTo>
                <a:close/>
              </a:path>
              <a:path w="581025" h="631189">
                <a:moveTo>
                  <a:pt x="433069" y="0"/>
                </a:moveTo>
                <a:lnTo>
                  <a:pt x="413385" y="0"/>
                </a:lnTo>
                <a:lnTo>
                  <a:pt x="391673" y="3538"/>
                </a:lnTo>
                <a:lnTo>
                  <a:pt x="372760" y="13541"/>
                </a:lnTo>
                <a:lnTo>
                  <a:pt x="359396" y="29092"/>
                </a:lnTo>
                <a:lnTo>
                  <a:pt x="354329" y="49275"/>
                </a:lnTo>
                <a:lnTo>
                  <a:pt x="354329" y="88773"/>
                </a:lnTo>
                <a:lnTo>
                  <a:pt x="403478" y="88773"/>
                </a:lnTo>
                <a:lnTo>
                  <a:pt x="403478" y="39369"/>
                </a:lnTo>
                <a:lnTo>
                  <a:pt x="489629" y="39369"/>
                </a:lnTo>
                <a:lnTo>
                  <a:pt x="487041" y="29092"/>
                </a:lnTo>
                <a:lnTo>
                  <a:pt x="473646" y="13541"/>
                </a:lnTo>
                <a:lnTo>
                  <a:pt x="454727" y="3538"/>
                </a:lnTo>
                <a:lnTo>
                  <a:pt x="433069" y="0"/>
                </a:lnTo>
                <a:close/>
              </a:path>
            </a:pathLst>
          </a:custGeom>
          <a:solidFill>
            <a:srgbClr val="44536B"/>
          </a:solidFill>
          <a:ln w="9525">
            <a:noFill/>
            <a:round/>
          </a:ln>
        </p:spPr>
        <p:txBody>
          <a:bodyPr lIns="0" tIns="0" rIns="0" bIns="0"/>
          <a:lstStyle/>
          <a:p>
            <a:endParaRPr lang="zh-CN" altLang="en-US"/>
          </a:p>
        </p:txBody>
      </p:sp>
      <p:sp>
        <p:nvSpPr>
          <p:cNvPr id="57359" name="object 16"/>
          <p:cNvSpPr/>
          <p:nvPr/>
        </p:nvSpPr>
        <p:spPr bwMode="auto">
          <a:xfrm>
            <a:off x="5851525" y="4210050"/>
            <a:ext cx="581025" cy="630238"/>
          </a:xfrm>
          <a:custGeom>
            <a:avLst/>
            <a:gdLst/>
            <a:ahLst/>
            <a:cxnLst>
              <a:cxn ang="0">
                <a:pos x="577260" y="601843"/>
              </a:cxn>
              <a:cxn ang="0">
                <a:pos x="555730" y="627397"/>
              </a:cxn>
              <a:cxn ang="0">
                <a:pos x="251110" y="630936"/>
              </a:cxn>
              <a:cxn ang="0">
                <a:pos x="47212" y="630936"/>
              </a:cxn>
              <a:cxn ang="0">
                <a:pos x="24913" y="627397"/>
              </a:cxn>
              <a:cxn ang="0">
                <a:pos x="3383" y="601843"/>
              </a:cxn>
              <a:cxn ang="0">
                <a:pos x="0" y="319470"/>
              </a:cxn>
              <a:cxn ang="0">
                <a:pos x="0" y="135229"/>
              </a:cxn>
              <a:cxn ang="0">
                <a:pos x="3383" y="113686"/>
              </a:cxn>
              <a:cxn ang="0">
                <a:pos x="24913" y="92156"/>
              </a:cxn>
              <a:cxn ang="0">
                <a:pos x="67784" y="88773"/>
              </a:cxn>
              <a:cxn ang="0">
                <a:pos x="87751" y="88773"/>
              </a:cxn>
              <a:cxn ang="0">
                <a:pos x="88518" y="65938"/>
              </a:cxn>
              <a:cxn ang="0">
                <a:pos x="88518" y="49893"/>
              </a:cxn>
              <a:cxn ang="0">
                <a:pos x="92209" y="29092"/>
              </a:cxn>
              <a:cxn ang="0">
                <a:pos x="121737" y="3538"/>
              </a:cxn>
              <a:cxn ang="0">
                <a:pos x="167259" y="0"/>
              </a:cxn>
              <a:cxn ang="0">
                <a:pos x="207883" y="13541"/>
              </a:cxn>
              <a:cxn ang="0">
                <a:pos x="226313" y="49275"/>
              </a:cxn>
              <a:cxn ang="0">
                <a:pos x="226313" y="83835"/>
              </a:cxn>
              <a:cxn ang="0">
                <a:pos x="226313" y="88773"/>
              </a:cxn>
              <a:cxn ang="0">
                <a:pos x="338327" y="88773"/>
              </a:cxn>
              <a:cxn ang="0">
                <a:pos x="354329" y="88773"/>
              </a:cxn>
              <a:cxn ang="0">
                <a:pos x="354329" y="54213"/>
              </a:cxn>
              <a:cxn ang="0">
                <a:pos x="354329" y="49275"/>
              </a:cxn>
              <a:cxn ang="0">
                <a:pos x="372760" y="13541"/>
              </a:cxn>
              <a:cxn ang="0">
                <a:pos x="413385" y="0"/>
              </a:cxn>
              <a:cxn ang="0">
                <a:pos x="454727" y="3538"/>
              </a:cxn>
              <a:cxn ang="0">
                <a:pos x="487041" y="29092"/>
              </a:cxn>
              <a:cxn ang="0">
                <a:pos x="492125" y="72110"/>
              </a:cxn>
              <a:cxn ang="0">
                <a:pos x="492125" y="88155"/>
              </a:cxn>
              <a:cxn ang="0">
                <a:pos x="520539" y="88773"/>
              </a:cxn>
              <a:cxn ang="0">
                <a:pos x="540506" y="88773"/>
              </a:cxn>
              <a:cxn ang="0">
                <a:pos x="555730" y="92156"/>
              </a:cxn>
              <a:cxn ang="0">
                <a:pos x="577260" y="113686"/>
              </a:cxn>
              <a:cxn ang="0">
                <a:pos x="580643" y="581660"/>
              </a:cxn>
            </a:cxnLst>
            <a:rect l="0" t="0" r="r" b="b"/>
            <a:pathLst>
              <a:path w="581025" h="631189">
                <a:moveTo>
                  <a:pt x="580643" y="581660"/>
                </a:moveTo>
                <a:lnTo>
                  <a:pt x="577260" y="601843"/>
                </a:lnTo>
                <a:lnTo>
                  <a:pt x="568340" y="617394"/>
                </a:lnTo>
                <a:lnTo>
                  <a:pt x="555730" y="627397"/>
                </a:lnTo>
                <a:lnTo>
                  <a:pt x="541274" y="630936"/>
                </a:lnTo>
                <a:lnTo>
                  <a:pt x="251110" y="630936"/>
                </a:lnTo>
                <a:lnTo>
                  <a:pt x="102107" y="630936"/>
                </a:lnTo>
                <a:lnTo>
                  <a:pt x="47212" y="630936"/>
                </a:lnTo>
                <a:lnTo>
                  <a:pt x="39369" y="630936"/>
                </a:lnTo>
                <a:lnTo>
                  <a:pt x="24913" y="627397"/>
                </a:lnTo>
                <a:lnTo>
                  <a:pt x="12303" y="617394"/>
                </a:lnTo>
                <a:lnTo>
                  <a:pt x="3383" y="601843"/>
                </a:lnTo>
                <a:lnTo>
                  <a:pt x="0" y="581660"/>
                </a:lnTo>
                <a:lnTo>
                  <a:pt x="0" y="319470"/>
                </a:lnTo>
                <a:lnTo>
                  <a:pt x="0" y="184832"/>
                </a:lnTo>
                <a:lnTo>
                  <a:pt x="0" y="135229"/>
                </a:lnTo>
                <a:lnTo>
                  <a:pt x="0" y="128143"/>
                </a:lnTo>
                <a:lnTo>
                  <a:pt x="3383" y="113686"/>
                </a:lnTo>
                <a:lnTo>
                  <a:pt x="12303" y="101076"/>
                </a:lnTo>
                <a:lnTo>
                  <a:pt x="24913" y="92156"/>
                </a:lnTo>
                <a:lnTo>
                  <a:pt x="39369" y="88773"/>
                </a:lnTo>
                <a:lnTo>
                  <a:pt x="67784" y="88773"/>
                </a:lnTo>
                <a:lnTo>
                  <a:pt x="82375" y="88773"/>
                </a:lnTo>
                <a:lnTo>
                  <a:pt x="87751" y="88773"/>
                </a:lnTo>
                <a:lnTo>
                  <a:pt x="88518" y="88773"/>
                </a:lnTo>
                <a:lnTo>
                  <a:pt x="88518" y="65938"/>
                </a:lnTo>
                <a:lnTo>
                  <a:pt x="88518" y="54213"/>
                </a:lnTo>
                <a:lnTo>
                  <a:pt x="88518" y="49893"/>
                </a:lnTo>
                <a:lnTo>
                  <a:pt x="88518" y="49275"/>
                </a:lnTo>
                <a:lnTo>
                  <a:pt x="92209" y="29092"/>
                </a:lnTo>
                <a:lnTo>
                  <a:pt x="103282" y="13541"/>
                </a:lnTo>
                <a:lnTo>
                  <a:pt x="121737" y="3538"/>
                </a:lnTo>
                <a:lnTo>
                  <a:pt x="147574" y="0"/>
                </a:lnTo>
                <a:lnTo>
                  <a:pt x="167259" y="0"/>
                </a:lnTo>
                <a:lnTo>
                  <a:pt x="188970" y="3538"/>
                </a:lnTo>
                <a:lnTo>
                  <a:pt x="207883" y="13541"/>
                </a:lnTo>
                <a:lnTo>
                  <a:pt x="221247" y="29092"/>
                </a:lnTo>
                <a:lnTo>
                  <a:pt x="226313" y="49275"/>
                </a:lnTo>
                <a:lnTo>
                  <a:pt x="226313" y="72110"/>
                </a:lnTo>
                <a:lnTo>
                  <a:pt x="226313" y="83835"/>
                </a:lnTo>
                <a:lnTo>
                  <a:pt x="226313" y="88155"/>
                </a:lnTo>
                <a:lnTo>
                  <a:pt x="226313" y="88773"/>
                </a:lnTo>
                <a:lnTo>
                  <a:pt x="300323" y="88773"/>
                </a:lnTo>
                <a:lnTo>
                  <a:pt x="338327" y="88773"/>
                </a:lnTo>
                <a:lnTo>
                  <a:pt x="352329" y="88773"/>
                </a:lnTo>
                <a:lnTo>
                  <a:pt x="354329" y="88773"/>
                </a:lnTo>
                <a:lnTo>
                  <a:pt x="354329" y="65938"/>
                </a:lnTo>
                <a:lnTo>
                  <a:pt x="354329" y="54213"/>
                </a:lnTo>
                <a:lnTo>
                  <a:pt x="354329" y="49893"/>
                </a:lnTo>
                <a:lnTo>
                  <a:pt x="354329" y="49275"/>
                </a:lnTo>
                <a:lnTo>
                  <a:pt x="359396" y="29092"/>
                </a:lnTo>
                <a:lnTo>
                  <a:pt x="372760" y="13541"/>
                </a:lnTo>
                <a:lnTo>
                  <a:pt x="391673" y="3538"/>
                </a:lnTo>
                <a:lnTo>
                  <a:pt x="413385" y="0"/>
                </a:lnTo>
                <a:lnTo>
                  <a:pt x="433069" y="0"/>
                </a:lnTo>
                <a:lnTo>
                  <a:pt x="454727" y="3538"/>
                </a:lnTo>
                <a:lnTo>
                  <a:pt x="473646" y="13541"/>
                </a:lnTo>
                <a:lnTo>
                  <a:pt x="487041" y="29092"/>
                </a:lnTo>
                <a:lnTo>
                  <a:pt x="492125" y="49275"/>
                </a:lnTo>
                <a:lnTo>
                  <a:pt x="492125" y="72110"/>
                </a:lnTo>
                <a:lnTo>
                  <a:pt x="492125" y="83835"/>
                </a:lnTo>
                <a:lnTo>
                  <a:pt x="492125" y="88155"/>
                </a:lnTo>
                <a:lnTo>
                  <a:pt x="492125" y="88773"/>
                </a:lnTo>
                <a:lnTo>
                  <a:pt x="520539" y="88773"/>
                </a:lnTo>
                <a:lnTo>
                  <a:pt x="535130" y="88773"/>
                </a:lnTo>
                <a:lnTo>
                  <a:pt x="540506" y="88773"/>
                </a:lnTo>
                <a:lnTo>
                  <a:pt x="541274" y="88773"/>
                </a:lnTo>
                <a:lnTo>
                  <a:pt x="555730" y="92156"/>
                </a:lnTo>
                <a:lnTo>
                  <a:pt x="568340" y="101076"/>
                </a:lnTo>
                <a:lnTo>
                  <a:pt x="577260" y="113686"/>
                </a:lnTo>
                <a:lnTo>
                  <a:pt x="580643" y="128143"/>
                </a:lnTo>
                <a:lnTo>
                  <a:pt x="580643" y="581660"/>
                </a:lnTo>
                <a:close/>
              </a:path>
            </a:pathLst>
          </a:custGeom>
          <a:noFill/>
          <a:ln w="9144">
            <a:solidFill>
              <a:srgbClr val="F1F1F1"/>
            </a:solidFill>
            <a:round/>
          </a:ln>
        </p:spPr>
        <p:txBody>
          <a:bodyPr lIns="0" tIns="0" rIns="0" bIns="0"/>
          <a:lstStyle/>
          <a:p>
            <a:endParaRPr lang="zh-CN" altLang="en-US"/>
          </a:p>
        </p:txBody>
      </p:sp>
      <p:sp>
        <p:nvSpPr>
          <p:cNvPr id="57360" name="object 17"/>
          <p:cNvSpPr/>
          <p:nvPr/>
        </p:nvSpPr>
        <p:spPr bwMode="auto">
          <a:xfrm>
            <a:off x="5891213" y="4435475"/>
            <a:ext cx="109537" cy="100013"/>
          </a:xfrm>
          <a:custGeom>
            <a:avLst/>
            <a:gdLst/>
            <a:ahLst/>
            <a:cxnLst>
              <a:cxn ang="0">
                <a:pos x="108204" y="98679"/>
              </a:cxn>
              <a:cxn ang="0">
                <a:pos x="108204" y="41630"/>
              </a:cxn>
              <a:cxn ang="0">
                <a:pos x="108204" y="12334"/>
              </a:cxn>
              <a:cxn ang="0">
                <a:pos x="108204" y="1541"/>
              </a:cxn>
              <a:cxn ang="0">
                <a:pos x="108204" y="0"/>
              </a:cxn>
              <a:cxn ang="0">
                <a:pos x="45648" y="0"/>
              </a:cxn>
              <a:cxn ang="0">
                <a:pos x="13525" y="0"/>
              </a:cxn>
              <a:cxn ang="0">
                <a:pos x="1690" y="0"/>
              </a:cxn>
              <a:cxn ang="0">
                <a:pos x="0" y="0"/>
              </a:cxn>
              <a:cxn ang="0">
                <a:pos x="0" y="57048"/>
              </a:cxn>
              <a:cxn ang="0">
                <a:pos x="0" y="86344"/>
              </a:cxn>
              <a:cxn ang="0">
                <a:pos x="0" y="97137"/>
              </a:cxn>
              <a:cxn ang="0">
                <a:pos x="0" y="98679"/>
              </a:cxn>
              <a:cxn ang="0">
                <a:pos x="108204" y="98679"/>
              </a:cxn>
            </a:cxnLst>
            <a:rect l="0" t="0" r="r" b="b"/>
            <a:pathLst>
              <a:path w="108585" h="99060">
                <a:moveTo>
                  <a:pt x="108204" y="98679"/>
                </a:moveTo>
                <a:lnTo>
                  <a:pt x="108204" y="41630"/>
                </a:lnTo>
                <a:lnTo>
                  <a:pt x="108204" y="12334"/>
                </a:lnTo>
                <a:lnTo>
                  <a:pt x="108204" y="1541"/>
                </a:lnTo>
                <a:lnTo>
                  <a:pt x="108204" y="0"/>
                </a:lnTo>
                <a:lnTo>
                  <a:pt x="45648" y="0"/>
                </a:lnTo>
                <a:lnTo>
                  <a:pt x="13525" y="0"/>
                </a:lnTo>
                <a:lnTo>
                  <a:pt x="1690" y="0"/>
                </a:lnTo>
                <a:lnTo>
                  <a:pt x="0" y="0"/>
                </a:lnTo>
                <a:lnTo>
                  <a:pt x="0" y="57048"/>
                </a:lnTo>
                <a:lnTo>
                  <a:pt x="0" y="86344"/>
                </a:lnTo>
                <a:lnTo>
                  <a:pt x="0" y="97137"/>
                </a:lnTo>
                <a:lnTo>
                  <a:pt x="0" y="98679"/>
                </a:lnTo>
                <a:lnTo>
                  <a:pt x="108204" y="98679"/>
                </a:lnTo>
                <a:close/>
              </a:path>
            </a:pathLst>
          </a:custGeom>
          <a:noFill/>
          <a:ln w="9144">
            <a:solidFill>
              <a:srgbClr val="F1F1F1"/>
            </a:solidFill>
            <a:round/>
          </a:ln>
        </p:spPr>
        <p:txBody>
          <a:bodyPr lIns="0" tIns="0" rIns="0" bIns="0"/>
          <a:lstStyle/>
          <a:p>
            <a:endParaRPr lang="zh-CN" altLang="en-US"/>
          </a:p>
        </p:txBody>
      </p:sp>
      <p:sp>
        <p:nvSpPr>
          <p:cNvPr id="57361" name="object 18"/>
          <p:cNvSpPr/>
          <p:nvPr/>
        </p:nvSpPr>
        <p:spPr bwMode="auto">
          <a:xfrm>
            <a:off x="5891213" y="4554538"/>
            <a:ext cx="109537" cy="119062"/>
          </a:xfrm>
          <a:custGeom>
            <a:avLst/>
            <a:gdLst/>
            <a:ahLst/>
            <a:cxnLst>
              <a:cxn ang="0">
                <a:pos x="108204" y="118236"/>
              </a:cxn>
              <a:cxn ang="0">
                <a:pos x="108204" y="49881"/>
              </a:cxn>
              <a:cxn ang="0">
                <a:pos x="108204" y="14779"/>
              </a:cxn>
              <a:cxn ang="0">
                <a:pos x="108204" y="1847"/>
              </a:cxn>
              <a:cxn ang="0">
                <a:pos x="108204" y="0"/>
              </a:cxn>
              <a:cxn ang="0">
                <a:pos x="45648" y="0"/>
              </a:cxn>
              <a:cxn ang="0">
                <a:pos x="13525" y="0"/>
              </a:cxn>
              <a:cxn ang="0">
                <a:pos x="1690" y="0"/>
              </a:cxn>
              <a:cxn ang="0">
                <a:pos x="0" y="0"/>
              </a:cxn>
              <a:cxn ang="0">
                <a:pos x="0" y="68355"/>
              </a:cxn>
              <a:cxn ang="0">
                <a:pos x="0" y="103457"/>
              </a:cxn>
              <a:cxn ang="0">
                <a:pos x="0" y="116389"/>
              </a:cxn>
              <a:cxn ang="0">
                <a:pos x="0" y="118236"/>
              </a:cxn>
              <a:cxn ang="0">
                <a:pos x="108204" y="118236"/>
              </a:cxn>
            </a:cxnLst>
            <a:rect l="0" t="0" r="r" b="b"/>
            <a:pathLst>
              <a:path w="108585" h="118745">
                <a:moveTo>
                  <a:pt x="108204" y="118236"/>
                </a:moveTo>
                <a:lnTo>
                  <a:pt x="108204" y="49881"/>
                </a:lnTo>
                <a:lnTo>
                  <a:pt x="108204" y="14779"/>
                </a:lnTo>
                <a:lnTo>
                  <a:pt x="108204" y="1847"/>
                </a:lnTo>
                <a:lnTo>
                  <a:pt x="108204" y="0"/>
                </a:lnTo>
                <a:lnTo>
                  <a:pt x="45648" y="0"/>
                </a:lnTo>
                <a:lnTo>
                  <a:pt x="13525" y="0"/>
                </a:lnTo>
                <a:lnTo>
                  <a:pt x="1690" y="0"/>
                </a:lnTo>
                <a:lnTo>
                  <a:pt x="0" y="0"/>
                </a:lnTo>
                <a:lnTo>
                  <a:pt x="0" y="68355"/>
                </a:lnTo>
                <a:lnTo>
                  <a:pt x="0" y="103457"/>
                </a:lnTo>
                <a:lnTo>
                  <a:pt x="0" y="116389"/>
                </a:lnTo>
                <a:lnTo>
                  <a:pt x="0" y="118236"/>
                </a:lnTo>
                <a:lnTo>
                  <a:pt x="108204" y="118236"/>
                </a:lnTo>
                <a:close/>
              </a:path>
            </a:pathLst>
          </a:custGeom>
          <a:noFill/>
          <a:ln w="9143">
            <a:solidFill>
              <a:srgbClr val="F1F1F1"/>
            </a:solidFill>
            <a:round/>
          </a:ln>
        </p:spPr>
        <p:txBody>
          <a:bodyPr lIns="0" tIns="0" rIns="0" bIns="0"/>
          <a:lstStyle/>
          <a:p>
            <a:endParaRPr lang="zh-CN" altLang="en-US"/>
          </a:p>
        </p:txBody>
      </p:sp>
      <p:sp>
        <p:nvSpPr>
          <p:cNvPr id="57362" name="object 19"/>
          <p:cNvSpPr/>
          <p:nvPr/>
        </p:nvSpPr>
        <p:spPr bwMode="auto">
          <a:xfrm>
            <a:off x="5891213" y="4692650"/>
            <a:ext cx="109537" cy="98425"/>
          </a:xfrm>
          <a:custGeom>
            <a:avLst/>
            <a:gdLst/>
            <a:ahLst/>
            <a:cxnLst>
              <a:cxn ang="0">
                <a:pos x="108204" y="98551"/>
              </a:cxn>
              <a:cxn ang="0">
                <a:pos x="108204" y="41576"/>
              </a:cxn>
              <a:cxn ang="0">
                <a:pos x="108204" y="12318"/>
              </a:cxn>
              <a:cxn ang="0">
                <a:pos x="108204" y="1539"/>
              </a:cxn>
              <a:cxn ang="0">
                <a:pos x="108204" y="0"/>
              </a:cxn>
              <a:cxn ang="0">
                <a:pos x="45648" y="0"/>
              </a:cxn>
              <a:cxn ang="0">
                <a:pos x="13525" y="0"/>
              </a:cxn>
              <a:cxn ang="0">
                <a:pos x="1690" y="0"/>
              </a:cxn>
              <a:cxn ang="0">
                <a:pos x="0" y="0"/>
              </a:cxn>
              <a:cxn ang="0">
                <a:pos x="0" y="56975"/>
              </a:cxn>
              <a:cxn ang="0">
                <a:pos x="0" y="86232"/>
              </a:cxn>
              <a:cxn ang="0">
                <a:pos x="0" y="97012"/>
              </a:cxn>
              <a:cxn ang="0">
                <a:pos x="0" y="98551"/>
              </a:cxn>
              <a:cxn ang="0">
                <a:pos x="108204" y="98551"/>
              </a:cxn>
            </a:cxnLst>
            <a:rect l="0" t="0" r="r" b="b"/>
            <a:pathLst>
              <a:path w="108585" h="99060">
                <a:moveTo>
                  <a:pt x="108204" y="98551"/>
                </a:moveTo>
                <a:lnTo>
                  <a:pt x="108204" y="41576"/>
                </a:lnTo>
                <a:lnTo>
                  <a:pt x="108204" y="12318"/>
                </a:lnTo>
                <a:lnTo>
                  <a:pt x="108204" y="1539"/>
                </a:lnTo>
                <a:lnTo>
                  <a:pt x="108204" y="0"/>
                </a:lnTo>
                <a:lnTo>
                  <a:pt x="45648" y="0"/>
                </a:lnTo>
                <a:lnTo>
                  <a:pt x="13525" y="0"/>
                </a:lnTo>
                <a:lnTo>
                  <a:pt x="1690" y="0"/>
                </a:lnTo>
                <a:lnTo>
                  <a:pt x="0" y="0"/>
                </a:lnTo>
                <a:lnTo>
                  <a:pt x="0" y="56975"/>
                </a:lnTo>
                <a:lnTo>
                  <a:pt x="0" y="86232"/>
                </a:lnTo>
                <a:lnTo>
                  <a:pt x="0" y="97012"/>
                </a:lnTo>
                <a:lnTo>
                  <a:pt x="0" y="98551"/>
                </a:lnTo>
                <a:lnTo>
                  <a:pt x="108204" y="98551"/>
                </a:lnTo>
                <a:close/>
              </a:path>
            </a:pathLst>
          </a:custGeom>
          <a:noFill/>
          <a:ln w="9144">
            <a:solidFill>
              <a:srgbClr val="F1F1F1"/>
            </a:solidFill>
            <a:round/>
          </a:ln>
        </p:spPr>
        <p:txBody>
          <a:bodyPr lIns="0" tIns="0" rIns="0" bIns="0"/>
          <a:lstStyle/>
          <a:p>
            <a:endParaRPr lang="zh-CN" altLang="en-US"/>
          </a:p>
        </p:txBody>
      </p:sp>
      <p:sp>
        <p:nvSpPr>
          <p:cNvPr id="57363" name="object 20"/>
          <p:cNvSpPr/>
          <p:nvPr/>
        </p:nvSpPr>
        <p:spPr bwMode="auto">
          <a:xfrm>
            <a:off x="5980113" y="4248150"/>
            <a:ext cx="49212" cy="128588"/>
          </a:xfrm>
          <a:custGeom>
            <a:avLst/>
            <a:gdLst/>
            <a:ahLst/>
            <a:cxnLst>
              <a:cxn ang="0">
                <a:pos x="49275" y="9906"/>
              </a:cxn>
              <a:cxn ang="0">
                <a:pos x="49275" y="0"/>
              </a:cxn>
              <a:cxn ang="0">
                <a:pos x="39370" y="0"/>
              </a:cxn>
              <a:cxn ang="0">
                <a:pos x="19685" y="0"/>
              </a:cxn>
              <a:cxn ang="0">
                <a:pos x="9905" y="0"/>
              </a:cxn>
              <a:cxn ang="0">
                <a:pos x="0" y="9906"/>
              </a:cxn>
              <a:cxn ang="0">
                <a:pos x="0" y="72608"/>
              </a:cxn>
              <a:cxn ang="0">
                <a:pos x="0" y="104806"/>
              </a:cxn>
              <a:cxn ang="0">
                <a:pos x="0" y="116669"/>
              </a:cxn>
              <a:cxn ang="0">
                <a:pos x="0" y="118364"/>
              </a:cxn>
              <a:cxn ang="0">
                <a:pos x="9905" y="128270"/>
              </a:cxn>
              <a:cxn ang="0">
                <a:pos x="19685" y="128270"/>
              </a:cxn>
              <a:cxn ang="0">
                <a:pos x="39370" y="128270"/>
              </a:cxn>
              <a:cxn ang="0">
                <a:pos x="49275" y="128270"/>
              </a:cxn>
              <a:cxn ang="0">
                <a:pos x="49275" y="118364"/>
              </a:cxn>
              <a:cxn ang="0">
                <a:pos x="49275" y="9906"/>
              </a:cxn>
            </a:cxnLst>
            <a:rect l="0" t="0" r="r" b="b"/>
            <a:pathLst>
              <a:path w="49529" h="128270">
                <a:moveTo>
                  <a:pt x="49275" y="9906"/>
                </a:moveTo>
                <a:lnTo>
                  <a:pt x="49275" y="0"/>
                </a:lnTo>
                <a:lnTo>
                  <a:pt x="39370" y="0"/>
                </a:lnTo>
                <a:lnTo>
                  <a:pt x="19685" y="0"/>
                </a:lnTo>
                <a:lnTo>
                  <a:pt x="9905" y="0"/>
                </a:lnTo>
                <a:lnTo>
                  <a:pt x="0" y="9906"/>
                </a:lnTo>
                <a:lnTo>
                  <a:pt x="0" y="72608"/>
                </a:lnTo>
                <a:lnTo>
                  <a:pt x="0" y="104806"/>
                </a:lnTo>
                <a:lnTo>
                  <a:pt x="0" y="116669"/>
                </a:lnTo>
                <a:lnTo>
                  <a:pt x="0" y="118364"/>
                </a:lnTo>
                <a:lnTo>
                  <a:pt x="9905" y="128270"/>
                </a:lnTo>
                <a:lnTo>
                  <a:pt x="19685" y="128270"/>
                </a:lnTo>
                <a:lnTo>
                  <a:pt x="39370" y="128270"/>
                </a:lnTo>
                <a:lnTo>
                  <a:pt x="49275" y="128270"/>
                </a:lnTo>
                <a:lnTo>
                  <a:pt x="49275" y="118364"/>
                </a:lnTo>
                <a:lnTo>
                  <a:pt x="49275" y="9906"/>
                </a:lnTo>
                <a:close/>
              </a:path>
            </a:pathLst>
          </a:custGeom>
          <a:noFill/>
          <a:ln w="9144">
            <a:solidFill>
              <a:srgbClr val="F1F1F1"/>
            </a:solidFill>
            <a:round/>
          </a:ln>
        </p:spPr>
        <p:txBody>
          <a:bodyPr lIns="0" tIns="0" rIns="0" bIns="0"/>
          <a:lstStyle/>
          <a:p>
            <a:endParaRPr lang="zh-CN" altLang="en-US"/>
          </a:p>
        </p:txBody>
      </p:sp>
      <p:sp>
        <p:nvSpPr>
          <p:cNvPr id="57364" name="object 21"/>
          <p:cNvSpPr/>
          <p:nvPr/>
        </p:nvSpPr>
        <p:spPr bwMode="auto">
          <a:xfrm>
            <a:off x="6019800" y="4435475"/>
            <a:ext cx="107950" cy="100013"/>
          </a:xfrm>
          <a:custGeom>
            <a:avLst/>
            <a:gdLst/>
            <a:ahLst/>
            <a:cxnLst>
              <a:cxn ang="0">
                <a:pos x="108330" y="98679"/>
              </a:cxn>
              <a:cxn ang="0">
                <a:pos x="108330" y="41630"/>
              </a:cxn>
              <a:cxn ang="0">
                <a:pos x="108330" y="12334"/>
              </a:cxn>
              <a:cxn ang="0">
                <a:pos x="108330" y="1541"/>
              </a:cxn>
              <a:cxn ang="0">
                <a:pos x="108330" y="0"/>
              </a:cxn>
              <a:cxn ang="0">
                <a:pos x="45702" y="0"/>
              </a:cxn>
              <a:cxn ang="0">
                <a:pos x="13541" y="0"/>
              </a:cxn>
              <a:cxn ang="0">
                <a:pos x="1692" y="0"/>
              </a:cxn>
              <a:cxn ang="0">
                <a:pos x="0" y="0"/>
              </a:cxn>
              <a:cxn ang="0">
                <a:pos x="0" y="57048"/>
              </a:cxn>
              <a:cxn ang="0">
                <a:pos x="0" y="86344"/>
              </a:cxn>
              <a:cxn ang="0">
                <a:pos x="0" y="97137"/>
              </a:cxn>
              <a:cxn ang="0">
                <a:pos x="0" y="98679"/>
              </a:cxn>
              <a:cxn ang="0">
                <a:pos x="108330" y="98679"/>
              </a:cxn>
            </a:cxnLst>
            <a:rect l="0" t="0" r="r" b="b"/>
            <a:pathLst>
              <a:path w="108585" h="99060">
                <a:moveTo>
                  <a:pt x="108330" y="98679"/>
                </a:moveTo>
                <a:lnTo>
                  <a:pt x="108330" y="41630"/>
                </a:lnTo>
                <a:lnTo>
                  <a:pt x="108330" y="12334"/>
                </a:lnTo>
                <a:lnTo>
                  <a:pt x="108330" y="1541"/>
                </a:lnTo>
                <a:lnTo>
                  <a:pt x="108330" y="0"/>
                </a:lnTo>
                <a:lnTo>
                  <a:pt x="45702" y="0"/>
                </a:lnTo>
                <a:lnTo>
                  <a:pt x="13541" y="0"/>
                </a:lnTo>
                <a:lnTo>
                  <a:pt x="1692" y="0"/>
                </a:lnTo>
                <a:lnTo>
                  <a:pt x="0" y="0"/>
                </a:lnTo>
                <a:lnTo>
                  <a:pt x="0" y="57048"/>
                </a:lnTo>
                <a:lnTo>
                  <a:pt x="0" y="86344"/>
                </a:lnTo>
                <a:lnTo>
                  <a:pt x="0" y="97137"/>
                </a:lnTo>
                <a:lnTo>
                  <a:pt x="0" y="98679"/>
                </a:lnTo>
                <a:lnTo>
                  <a:pt x="108330" y="98679"/>
                </a:lnTo>
                <a:close/>
              </a:path>
            </a:pathLst>
          </a:custGeom>
          <a:noFill/>
          <a:ln w="9144">
            <a:solidFill>
              <a:srgbClr val="F1F1F1"/>
            </a:solidFill>
            <a:round/>
          </a:ln>
        </p:spPr>
        <p:txBody>
          <a:bodyPr lIns="0" tIns="0" rIns="0" bIns="0"/>
          <a:lstStyle/>
          <a:p>
            <a:endParaRPr lang="zh-CN" altLang="en-US"/>
          </a:p>
        </p:txBody>
      </p:sp>
      <p:sp>
        <p:nvSpPr>
          <p:cNvPr id="57365" name="object 22"/>
          <p:cNvSpPr/>
          <p:nvPr/>
        </p:nvSpPr>
        <p:spPr bwMode="auto">
          <a:xfrm>
            <a:off x="6019800" y="4554538"/>
            <a:ext cx="107950" cy="119062"/>
          </a:xfrm>
          <a:custGeom>
            <a:avLst/>
            <a:gdLst/>
            <a:ahLst/>
            <a:cxnLst>
              <a:cxn ang="0">
                <a:pos x="108330" y="118236"/>
              </a:cxn>
              <a:cxn ang="0">
                <a:pos x="108330" y="49881"/>
              </a:cxn>
              <a:cxn ang="0">
                <a:pos x="108330" y="14779"/>
              </a:cxn>
              <a:cxn ang="0">
                <a:pos x="108330" y="1847"/>
              </a:cxn>
              <a:cxn ang="0">
                <a:pos x="108330" y="0"/>
              </a:cxn>
              <a:cxn ang="0">
                <a:pos x="45702" y="0"/>
              </a:cxn>
              <a:cxn ang="0">
                <a:pos x="13541" y="0"/>
              </a:cxn>
              <a:cxn ang="0">
                <a:pos x="1692" y="0"/>
              </a:cxn>
              <a:cxn ang="0">
                <a:pos x="0" y="0"/>
              </a:cxn>
              <a:cxn ang="0">
                <a:pos x="0" y="68355"/>
              </a:cxn>
              <a:cxn ang="0">
                <a:pos x="0" y="103457"/>
              </a:cxn>
              <a:cxn ang="0">
                <a:pos x="0" y="116389"/>
              </a:cxn>
              <a:cxn ang="0">
                <a:pos x="0" y="118236"/>
              </a:cxn>
              <a:cxn ang="0">
                <a:pos x="108330" y="118236"/>
              </a:cxn>
            </a:cxnLst>
            <a:rect l="0" t="0" r="r" b="b"/>
            <a:pathLst>
              <a:path w="108585" h="118745">
                <a:moveTo>
                  <a:pt x="108330" y="118236"/>
                </a:moveTo>
                <a:lnTo>
                  <a:pt x="108330" y="49881"/>
                </a:lnTo>
                <a:lnTo>
                  <a:pt x="108330" y="14779"/>
                </a:lnTo>
                <a:lnTo>
                  <a:pt x="108330" y="1847"/>
                </a:lnTo>
                <a:lnTo>
                  <a:pt x="108330" y="0"/>
                </a:lnTo>
                <a:lnTo>
                  <a:pt x="45702" y="0"/>
                </a:lnTo>
                <a:lnTo>
                  <a:pt x="13541" y="0"/>
                </a:lnTo>
                <a:lnTo>
                  <a:pt x="1692" y="0"/>
                </a:lnTo>
                <a:lnTo>
                  <a:pt x="0" y="0"/>
                </a:lnTo>
                <a:lnTo>
                  <a:pt x="0" y="68355"/>
                </a:lnTo>
                <a:lnTo>
                  <a:pt x="0" y="103457"/>
                </a:lnTo>
                <a:lnTo>
                  <a:pt x="0" y="116389"/>
                </a:lnTo>
                <a:lnTo>
                  <a:pt x="0" y="118236"/>
                </a:lnTo>
                <a:lnTo>
                  <a:pt x="108330" y="118236"/>
                </a:lnTo>
                <a:close/>
              </a:path>
            </a:pathLst>
          </a:custGeom>
          <a:noFill/>
          <a:ln w="9144">
            <a:solidFill>
              <a:srgbClr val="F1F1F1"/>
            </a:solidFill>
            <a:round/>
          </a:ln>
        </p:spPr>
        <p:txBody>
          <a:bodyPr lIns="0" tIns="0" rIns="0" bIns="0"/>
          <a:lstStyle/>
          <a:p>
            <a:endParaRPr lang="zh-CN" altLang="en-US"/>
          </a:p>
        </p:txBody>
      </p:sp>
      <p:sp>
        <p:nvSpPr>
          <p:cNvPr id="57366" name="object 23"/>
          <p:cNvSpPr/>
          <p:nvPr/>
        </p:nvSpPr>
        <p:spPr bwMode="auto">
          <a:xfrm>
            <a:off x="6019800" y="4692650"/>
            <a:ext cx="107950" cy="98425"/>
          </a:xfrm>
          <a:custGeom>
            <a:avLst/>
            <a:gdLst/>
            <a:ahLst/>
            <a:cxnLst>
              <a:cxn ang="0">
                <a:pos x="108330" y="98551"/>
              </a:cxn>
              <a:cxn ang="0">
                <a:pos x="108330" y="41576"/>
              </a:cxn>
              <a:cxn ang="0">
                <a:pos x="108330" y="12318"/>
              </a:cxn>
              <a:cxn ang="0">
                <a:pos x="108330" y="1539"/>
              </a:cxn>
              <a:cxn ang="0">
                <a:pos x="108330" y="0"/>
              </a:cxn>
              <a:cxn ang="0">
                <a:pos x="45702" y="0"/>
              </a:cxn>
              <a:cxn ang="0">
                <a:pos x="13541" y="0"/>
              </a:cxn>
              <a:cxn ang="0">
                <a:pos x="1692" y="0"/>
              </a:cxn>
              <a:cxn ang="0">
                <a:pos x="0" y="0"/>
              </a:cxn>
              <a:cxn ang="0">
                <a:pos x="0" y="56975"/>
              </a:cxn>
              <a:cxn ang="0">
                <a:pos x="0" y="86232"/>
              </a:cxn>
              <a:cxn ang="0">
                <a:pos x="0" y="97012"/>
              </a:cxn>
              <a:cxn ang="0">
                <a:pos x="0" y="98551"/>
              </a:cxn>
              <a:cxn ang="0">
                <a:pos x="108330" y="98551"/>
              </a:cxn>
            </a:cxnLst>
            <a:rect l="0" t="0" r="r" b="b"/>
            <a:pathLst>
              <a:path w="108585" h="99060">
                <a:moveTo>
                  <a:pt x="108330" y="98551"/>
                </a:moveTo>
                <a:lnTo>
                  <a:pt x="108330" y="41576"/>
                </a:lnTo>
                <a:lnTo>
                  <a:pt x="108330" y="12318"/>
                </a:lnTo>
                <a:lnTo>
                  <a:pt x="108330" y="1539"/>
                </a:lnTo>
                <a:lnTo>
                  <a:pt x="108330" y="0"/>
                </a:lnTo>
                <a:lnTo>
                  <a:pt x="45702" y="0"/>
                </a:lnTo>
                <a:lnTo>
                  <a:pt x="13541" y="0"/>
                </a:lnTo>
                <a:lnTo>
                  <a:pt x="1692" y="0"/>
                </a:lnTo>
                <a:lnTo>
                  <a:pt x="0" y="0"/>
                </a:lnTo>
                <a:lnTo>
                  <a:pt x="0" y="56975"/>
                </a:lnTo>
                <a:lnTo>
                  <a:pt x="0" y="86232"/>
                </a:lnTo>
                <a:lnTo>
                  <a:pt x="0" y="97012"/>
                </a:lnTo>
                <a:lnTo>
                  <a:pt x="0" y="98551"/>
                </a:lnTo>
                <a:lnTo>
                  <a:pt x="108330" y="98551"/>
                </a:lnTo>
                <a:close/>
              </a:path>
            </a:pathLst>
          </a:custGeom>
          <a:noFill/>
          <a:ln w="9144">
            <a:solidFill>
              <a:srgbClr val="F1F1F1"/>
            </a:solidFill>
            <a:round/>
          </a:ln>
        </p:spPr>
        <p:txBody>
          <a:bodyPr lIns="0" tIns="0" rIns="0" bIns="0"/>
          <a:lstStyle/>
          <a:p>
            <a:endParaRPr lang="zh-CN" altLang="en-US"/>
          </a:p>
        </p:txBody>
      </p:sp>
      <p:sp>
        <p:nvSpPr>
          <p:cNvPr id="57367" name="object 24"/>
          <p:cNvSpPr/>
          <p:nvPr/>
        </p:nvSpPr>
        <p:spPr bwMode="auto">
          <a:xfrm>
            <a:off x="6157913" y="4435475"/>
            <a:ext cx="107950" cy="100013"/>
          </a:xfrm>
          <a:custGeom>
            <a:avLst/>
            <a:gdLst/>
            <a:ahLst/>
            <a:cxnLst>
              <a:cxn ang="0">
                <a:pos x="108331" y="98679"/>
              </a:cxn>
              <a:cxn ang="0">
                <a:pos x="108331" y="41630"/>
              </a:cxn>
              <a:cxn ang="0">
                <a:pos x="108331" y="12334"/>
              </a:cxn>
              <a:cxn ang="0">
                <a:pos x="108331" y="1541"/>
              </a:cxn>
              <a:cxn ang="0">
                <a:pos x="108331" y="0"/>
              </a:cxn>
              <a:cxn ang="0">
                <a:pos x="45702" y="0"/>
              </a:cxn>
              <a:cxn ang="0">
                <a:pos x="13541" y="0"/>
              </a:cxn>
              <a:cxn ang="0">
                <a:pos x="1692" y="0"/>
              </a:cxn>
              <a:cxn ang="0">
                <a:pos x="0" y="0"/>
              </a:cxn>
              <a:cxn ang="0">
                <a:pos x="0" y="57048"/>
              </a:cxn>
              <a:cxn ang="0">
                <a:pos x="0" y="86344"/>
              </a:cxn>
              <a:cxn ang="0">
                <a:pos x="0" y="97137"/>
              </a:cxn>
              <a:cxn ang="0">
                <a:pos x="0" y="98679"/>
              </a:cxn>
              <a:cxn ang="0">
                <a:pos x="108331" y="98679"/>
              </a:cxn>
            </a:cxnLst>
            <a:rect l="0" t="0" r="r" b="b"/>
            <a:pathLst>
              <a:path w="108585" h="99060">
                <a:moveTo>
                  <a:pt x="108331" y="98679"/>
                </a:moveTo>
                <a:lnTo>
                  <a:pt x="108331" y="41630"/>
                </a:lnTo>
                <a:lnTo>
                  <a:pt x="108331" y="12334"/>
                </a:lnTo>
                <a:lnTo>
                  <a:pt x="108331" y="1541"/>
                </a:lnTo>
                <a:lnTo>
                  <a:pt x="108331" y="0"/>
                </a:lnTo>
                <a:lnTo>
                  <a:pt x="45702" y="0"/>
                </a:lnTo>
                <a:lnTo>
                  <a:pt x="13541" y="0"/>
                </a:lnTo>
                <a:lnTo>
                  <a:pt x="1692" y="0"/>
                </a:lnTo>
                <a:lnTo>
                  <a:pt x="0" y="0"/>
                </a:lnTo>
                <a:lnTo>
                  <a:pt x="0" y="57048"/>
                </a:lnTo>
                <a:lnTo>
                  <a:pt x="0" y="86344"/>
                </a:lnTo>
                <a:lnTo>
                  <a:pt x="0" y="97137"/>
                </a:lnTo>
                <a:lnTo>
                  <a:pt x="0" y="98679"/>
                </a:lnTo>
                <a:lnTo>
                  <a:pt x="108331" y="98679"/>
                </a:lnTo>
                <a:close/>
              </a:path>
            </a:pathLst>
          </a:custGeom>
          <a:noFill/>
          <a:ln w="9144">
            <a:solidFill>
              <a:srgbClr val="F1F1F1"/>
            </a:solidFill>
            <a:round/>
          </a:ln>
        </p:spPr>
        <p:txBody>
          <a:bodyPr lIns="0" tIns="0" rIns="0" bIns="0"/>
          <a:lstStyle/>
          <a:p>
            <a:endParaRPr lang="zh-CN" altLang="en-US"/>
          </a:p>
        </p:txBody>
      </p:sp>
      <p:sp>
        <p:nvSpPr>
          <p:cNvPr id="57368" name="object 25"/>
          <p:cNvSpPr/>
          <p:nvPr/>
        </p:nvSpPr>
        <p:spPr bwMode="auto">
          <a:xfrm>
            <a:off x="6157913" y="4554538"/>
            <a:ext cx="107950" cy="119062"/>
          </a:xfrm>
          <a:custGeom>
            <a:avLst/>
            <a:gdLst/>
            <a:ahLst/>
            <a:cxnLst>
              <a:cxn ang="0">
                <a:pos x="108331" y="118236"/>
              </a:cxn>
              <a:cxn ang="0">
                <a:pos x="108331" y="49881"/>
              </a:cxn>
              <a:cxn ang="0">
                <a:pos x="108331" y="14779"/>
              </a:cxn>
              <a:cxn ang="0">
                <a:pos x="108331" y="1847"/>
              </a:cxn>
              <a:cxn ang="0">
                <a:pos x="108331" y="0"/>
              </a:cxn>
              <a:cxn ang="0">
                <a:pos x="45702" y="0"/>
              </a:cxn>
              <a:cxn ang="0">
                <a:pos x="13541" y="0"/>
              </a:cxn>
              <a:cxn ang="0">
                <a:pos x="1692" y="0"/>
              </a:cxn>
              <a:cxn ang="0">
                <a:pos x="0" y="0"/>
              </a:cxn>
              <a:cxn ang="0">
                <a:pos x="0" y="68355"/>
              </a:cxn>
              <a:cxn ang="0">
                <a:pos x="0" y="103457"/>
              </a:cxn>
              <a:cxn ang="0">
                <a:pos x="0" y="116389"/>
              </a:cxn>
              <a:cxn ang="0">
                <a:pos x="0" y="118236"/>
              </a:cxn>
              <a:cxn ang="0">
                <a:pos x="108331" y="118236"/>
              </a:cxn>
            </a:cxnLst>
            <a:rect l="0" t="0" r="r" b="b"/>
            <a:pathLst>
              <a:path w="108585" h="118745">
                <a:moveTo>
                  <a:pt x="108331" y="118236"/>
                </a:moveTo>
                <a:lnTo>
                  <a:pt x="108331" y="49881"/>
                </a:lnTo>
                <a:lnTo>
                  <a:pt x="108331" y="14779"/>
                </a:lnTo>
                <a:lnTo>
                  <a:pt x="108331" y="1847"/>
                </a:lnTo>
                <a:lnTo>
                  <a:pt x="108331" y="0"/>
                </a:lnTo>
                <a:lnTo>
                  <a:pt x="45702" y="0"/>
                </a:lnTo>
                <a:lnTo>
                  <a:pt x="13541" y="0"/>
                </a:lnTo>
                <a:lnTo>
                  <a:pt x="1692" y="0"/>
                </a:lnTo>
                <a:lnTo>
                  <a:pt x="0" y="0"/>
                </a:lnTo>
                <a:lnTo>
                  <a:pt x="0" y="68355"/>
                </a:lnTo>
                <a:lnTo>
                  <a:pt x="0" y="103457"/>
                </a:lnTo>
                <a:lnTo>
                  <a:pt x="0" y="116389"/>
                </a:lnTo>
                <a:lnTo>
                  <a:pt x="0" y="118236"/>
                </a:lnTo>
                <a:lnTo>
                  <a:pt x="108331" y="118236"/>
                </a:lnTo>
                <a:close/>
              </a:path>
            </a:pathLst>
          </a:custGeom>
          <a:noFill/>
          <a:ln w="9144">
            <a:solidFill>
              <a:srgbClr val="F1F1F1"/>
            </a:solidFill>
            <a:round/>
          </a:ln>
        </p:spPr>
        <p:txBody>
          <a:bodyPr lIns="0" tIns="0" rIns="0" bIns="0"/>
          <a:lstStyle/>
          <a:p>
            <a:endParaRPr lang="zh-CN" altLang="en-US"/>
          </a:p>
        </p:txBody>
      </p:sp>
      <p:sp>
        <p:nvSpPr>
          <p:cNvPr id="57369" name="object 26"/>
          <p:cNvSpPr/>
          <p:nvPr/>
        </p:nvSpPr>
        <p:spPr bwMode="auto">
          <a:xfrm>
            <a:off x="6157913" y="4692650"/>
            <a:ext cx="107950" cy="98425"/>
          </a:xfrm>
          <a:custGeom>
            <a:avLst/>
            <a:gdLst/>
            <a:ahLst/>
            <a:cxnLst>
              <a:cxn ang="0">
                <a:pos x="108331" y="98551"/>
              </a:cxn>
              <a:cxn ang="0">
                <a:pos x="108331" y="41576"/>
              </a:cxn>
              <a:cxn ang="0">
                <a:pos x="108331" y="12318"/>
              </a:cxn>
              <a:cxn ang="0">
                <a:pos x="108331" y="1539"/>
              </a:cxn>
              <a:cxn ang="0">
                <a:pos x="108331" y="0"/>
              </a:cxn>
              <a:cxn ang="0">
                <a:pos x="45702" y="0"/>
              </a:cxn>
              <a:cxn ang="0">
                <a:pos x="13541" y="0"/>
              </a:cxn>
              <a:cxn ang="0">
                <a:pos x="1692" y="0"/>
              </a:cxn>
              <a:cxn ang="0">
                <a:pos x="0" y="0"/>
              </a:cxn>
              <a:cxn ang="0">
                <a:pos x="0" y="56975"/>
              </a:cxn>
              <a:cxn ang="0">
                <a:pos x="0" y="86232"/>
              </a:cxn>
              <a:cxn ang="0">
                <a:pos x="0" y="97012"/>
              </a:cxn>
              <a:cxn ang="0">
                <a:pos x="0" y="98551"/>
              </a:cxn>
              <a:cxn ang="0">
                <a:pos x="108331" y="98551"/>
              </a:cxn>
            </a:cxnLst>
            <a:rect l="0" t="0" r="r" b="b"/>
            <a:pathLst>
              <a:path w="108585" h="99060">
                <a:moveTo>
                  <a:pt x="108331" y="98551"/>
                </a:moveTo>
                <a:lnTo>
                  <a:pt x="108331" y="41576"/>
                </a:lnTo>
                <a:lnTo>
                  <a:pt x="108331" y="12318"/>
                </a:lnTo>
                <a:lnTo>
                  <a:pt x="108331" y="1539"/>
                </a:lnTo>
                <a:lnTo>
                  <a:pt x="108331" y="0"/>
                </a:lnTo>
                <a:lnTo>
                  <a:pt x="45702" y="0"/>
                </a:lnTo>
                <a:lnTo>
                  <a:pt x="13541" y="0"/>
                </a:lnTo>
                <a:lnTo>
                  <a:pt x="1692" y="0"/>
                </a:lnTo>
                <a:lnTo>
                  <a:pt x="0" y="0"/>
                </a:lnTo>
                <a:lnTo>
                  <a:pt x="0" y="56975"/>
                </a:lnTo>
                <a:lnTo>
                  <a:pt x="0" y="86232"/>
                </a:lnTo>
                <a:lnTo>
                  <a:pt x="0" y="97012"/>
                </a:lnTo>
                <a:lnTo>
                  <a:pt x="0" y="98551"/>
                </a:lnTo>
                <a:lnTo>
                  <a:pt x="108331" y="98551"/>
                </a:lnTo>
                <a:close/>
              </a:path>
            </a:pathLst>
          </a:custGeom>
          <a:noFill/>
          <a:ln w="9144">
            <a:solidFill>
              <a:srgbClr val="F1F1F1"/>
            </a:solidFill>
            <a:round/>
          </a:ln>
        </p:spPr>
        <p:txBody>
          <a:bodyPr lIns="0" tIns="0" rIns="0" bIns="0"/>
          <a:lstStyle/>
          <a:p>
            <a:endParaRPr lang="zh-CN" altLang="en-US"/>
          </a:p>
        </p:txBody>
      </p:sp>
      <p:sp>
        <p:nvSpPr>
          <p:cNvPr id="57370" name="object 27"/>
          <p:cNvSpPr/>
          <p:nvPr/>
        </p:nvSpPr>
        <p:spPr bwMode="auto">
          <a:xfrm>
            <a:off x="6256338" y="4248150"/>
            <a:ext cx="38100" cy="128588"/>
          </a:xfrm>
          <a:custGeom>
            <a:avLst/>
            <a:gdLst/>
            <a:ahLst/>
            <a:cxnLst>
              <a:cxn ang="0">
                <a:pos x="39370" y="9906"/>
              </a:cxn>
              <a:cxn ang="0">
                <a:pos x="39370" y="0"/>
              </a:cxn>
              <a:cxn ang="0">
                <a:pos x="29590" y="0"/>
              </a:cxn>
              <a:cxn ang="0">
                <a:pos x="9906" y="0"/>
              </a:cxn>
              <a:cxn ang="0">
                <a:pos x="0" y="0"/>
              </a:cxn>
              <a:cxn ang="0">
                <a:pos x="0" y="9906"/>
              </a:cxn>
              <a:cxn ang="0">
                <a:pos x="0" y="72608"/>
              </a:cxn>
              <a:cxn ang="0">
                <a:pos x="0" y="118364"/>
              </a:cxn>
              <a:cxn ang="0">
                <a:pos x="0" y="128270"/>
              </a:cxn>
              <a:cxn ang="0">
                <a:pos x="9906" y="128270"/>
              </a:cxn>
              <a:cxn ang="0">
                <a:pos x="29590" y="128270"/>
              </a:cxn>
              <a:cxn ang="0">
                <a:pos x="39370" y="128270"/>
              </a:cxn>
              <a:cxn ang="0">
                <a:pos x="39370" y="118364"/>
              </a:cxn>
              <a:cxn ang="0">
                <a:pos x="39370" y="9906"/>
              </a:cxn>
            </a:cxnLst>
            <a:rect l="0" t="0" r="r" b="b"/>
            <a:pathLst>
              <a:path w="39370" h="128270">
                <a:moveTo>
                  <a:pt x="39370" y="9906"/>
                </a:moveTo>
                <a:lnTo>
                  <a:pt x="39370" y="0"/>
                </a:lnTo>
                <a:lnTo>
                  <a:pt x="29590" y="0"/>
                </a:lnTo>
                <a:lnTo>
                  <a:pt x="9906" y="0"/>
                </a:lnTo>
                <a:lnTo>
                  <a:pt x="0" y="0"/>
                </a:lnTo>
                <a:lnTo>
                  <a:pt x="0" y="9906"/>
                </a:lnTo>
                <a:lnTo>
                  <a:pt x="0" y="72608"/>
                </a:lnTo>
                <a:lnTo>
                  <a:pt x="0" y="118364"/>
                </a:lnTo>
                <a:lnTo>
                  <a:pt x="0" y="128270"/>
                </a:lnTo>
                <a:lnTo>
                  <a:pt x="9906" y="128270"/>
                </a:lnTo>
                <a:lnTo>
                  <a:pt x="29590" y="128270"/>
                </a:lnTo>
                <a:lnTo>
                  <a:pt x="39370" y="128270"/>
                </a:lnTo>
                <a:lnTo>
                  <a:pt x="39370" y="118364"/>
                </a:lnTo>
                <a:lnTo>
                  <a:pt x="39370" y="9906"/>
                </a:lnTo>
                <a:close/>
              </a:path>
            </a:pathLst>
          </a:custGeom>
          <a:noFill/>
          <a:ln w="9144">
            <a:solidFill>
              <a:srgbClr val="F1F1F1"/>
            </a:solidFill>
            <a:round/>
          </a:ln>
        </p:spPr>
        <p:txBody>
          <a:bodyPr lIns="0" tIns="0" rIns="0" bIns="0"/>
          <a:lstStyle/>
          <a:p>
            <a:endParaRPr lang="zh-CN" altLang="en-US"/>
          </a:p>
        </p:txBody>
      </p:sp>
      <p:sp>
        <p:nvSpPr>
          <p:cNvPr id="57371" name="object 28"/>
          <p:cNvSpPr/>
          <p:nvPr/>
        </p:nvSpPr>
        <p:spPr bwMode="auto">
          <a:xfrm>
            <a:off x="6284913" y="4435475"/>
            <a:ext cx="109537" cy="100013"/>
          </a:xfrm>
          <a:custGeom>
            <a:avLst/>
            <a:gdLst/>
            <a:ahLst/>
            <a:cxnLst>
              <a:cxn ang="0">
                <a:pos x="108204" y="98679"/>
              </a:cxn>
              <a:cxn ang="0">
                <a:pos x="108204" y="41630"/>
              </a:cxn>
              <a:cxn ang="0">
                <a:pos x="108204" y="12334"/>
              </a:cxn>
              <a:cxn ang="0">
                <a:pos x="108204" y="1541"/>
              </a:cxn>
              <a:cxn ang="0">
                <a:pos x="108204" y="0"/>
              </a:cxn>
              <a:cxn ang="0">
                <a:pos x="45648" y="0"/>
              </a:cxn>
              <a:cxn ang="0">
                <a:pos x="13525" y="0"/>
              </a:cxn>
              <a:cxn ang="0">
                <a:pos x="1690" y="0"/>
              </a:cxn>
              <a:cxn ang="0">
                <a:pos x="0" y="0"/>
              </a:cxn>
              <a:cxn ang="0">
                <a:pos x="0" y="57048"/>
              </a:cxn>
              <a:cxn ang="0">
                <a:pos x="0" y="86344"/>
              </a:cxn>
              <a:cxn ang="0">
                <a:pos x="0" y="97137"/>
              </a:cxn>
              <a:cxn ang="0">
                <a:pos x="0" y="98679"/>
              </a:cxn>
              <a:cxn ang="0">
                <a:pos x="108204" y="98679"/>
              </a:cxn>
            </a:cxnLst>
            <a:rect l="0" t="0" r="r" b="b"/>
            <a:pathLst>
              <a:path w="108585" h="99060">
                <a:moveTo>
                  <a:pt x="108204" y="98679"/>
                </a:moveTo>
                <a:lnTo>
                  <a:pt x="108204" y="41630"/>
                </a:lnTo>
                <a:lnTo>
                  <a:pt x="108204" y="12334"/>
                </a:lnTo>
                <a:lnTo>
                  <a:pt x="108204" y="1541"/>
                </a:lnTo>
                <a:lnTo>
                  <a:pt x="108204" y="0"/>
                </a:lnTo>
                <a:lnTo>
                  <a:pt x="45648" y="0"/>
                </a:lnTo>
                <a:lnTo>
                  <a:pt x="13525" y="0"/>
                </a:lnTo>
                <a:lnTo>
                  <a:pt x="1690" y="0"/>
                </a:lnTo>
                <a:lnTo>
                  <a:pt x="0" y="0"/>
                </a:lnTo>
                <a:lnTo>
                  <a:pt x="0" y="57048"/>
                </a:lnTo>
                <a:lnTo>
                  <a:pt x="0" y="86344"/>
                </a:lnTo>
                <a:lnTo>
                  <a:pt x="0" y="97137"/>
                </a:lnTo>
                <a:lnTo>
                  <a:pt x="0" y="98679"/>
                </a:lnTo>
                <a:lnTo>
                  <a:pt x="108204" y="98679"/>
                </a:lnTo>
                <a:close/>
              </a:path>
            </a:pathLst>
          </a:custGeom>
          <a:noFill/>
          <a:ln w="9144">
            <a:solidFill>
              <a:srgbClr val="F1F1F1"/>
            </a:solidFill>
            <a:round/>
          </a:ln>
        </p:spPr>
        <p:txBody>
          <a:bodyPr lIns="0" tIns="0" rIns="0" bIns="0"/>
          <a:lstStyle/>
          <a:p>
            <a:endParaRPr lang="zh-CN" altLang="en-US"/>
          </a:p>
        </p:txBody>
      </p:sp>
      <p:sp>
        <p:nvSpPr>
          <p:cNvPr id="57372" name="object 29"/>
          <p:cNvSpPr/>
          <p:nvPr/>
        </p:nvSpPr>
        <p:spPr bwMode="auto">
          <a:xfrm>
            <a:off x="6284913" y="4554538"/>
            <a:ext cx="109537" cy="119062"/>
          </a:xfrm>
          <a:custGeom>
            <a:avLst/>
            <a:gdLst/>
            <a:ahLst/>
            <a:cxnLst>
              <a:cxn ang="0">
                <a:pos x="108204" y="118236"/>
              </a:cxn>
              <a:cxn ang="0">
                <a:pos x="108204" y="49881"/>
              </a:cxn>
              <a:cxn ang="0">
                <a:pos x="108204" y="14779"/>
              </a:cxn>
              <a:cxn ang="0">
                <a:pos x="108204" y="1847"/>
              </a:cxn>
              <a:cxn ang="0">
                <a:pos x="108204" y="0"/>
              </a:cxn>
              <a:cxn ang="0">
                <a:pos x="45648" y="0"/>
              </a:cxn>
              <a:cxn ang="0">
                <a:pos x="13525" y="0"/>
              </a:cxn>
              <a:cxn ang="0">
                <a:pos x="1690" y="0"/>
              </a:cxn>
              <a:cxn ang="0">
                <a:pos x="0" y="0"/>
              </a:cxn>
              <a:cxn ang="0">
                <a:pos x="0" y="68355"/>
              </a:cxn>
              <a:cxn ang="0">
                <a:pos x="0" y="103457"/>
              </a:cxn>
              <a:cxn ang="0">
                <a:pos x="0" y="116389"/>
              </a:cxn>
              <a:cxn ang="0">
                <a:pos x="0" y="118236"/>
              </a:cxn>
              <a:cxn ang="0">
                <a:pos x="108204" y="118236"/>
              </a:cxn>
            </a:cxnLst>
            <a:rect l="0" t="0" r="r" b="b"/>
            <a:pathLst>
              <a:path w="108585" h="118745">
                <a:moveTo>
                  <a:pt x="108204" y="118236"/>
                </a:moveTo>
                <a:lnTo>
                  <a:pt x="108204" y="49881"/>
                </a:lnTo>
                <a:lnTo>
                  <a:pt x="108204" y="14779"/>
                </a:lnTo>
                <a:lnTo>
                  <a:pt x="108204" y="1847"/>
                </a:lnTo>
                <a:lnTo>
                  <a:pt x="108204" y="0"/>
                </a:lnTo>
                <a:lnTo>
                  <a:pt x="45648" y="0"/>
                </a:lnTo>
                <a:lnTo>
                  <a:pt x="13525" y="0"/>
                </a:lnTo>
                <a:lnTo>
                  <a:pt x="1690" y="0"/>
                </a:lnTo>
                <a:lnTo>
                  <a:pt x="0" y="0"/>
                </a:lnTo>
                <a:lnTo>
                  <a:pt x="0" y="68355"/>
                </a:lnTo>
                <a:lnTo>
                  <a:pt x="0" y="103457"/>
                </a:lnTo>
                <a:lnTo>
                  <a:pt x="0" y="116389"/>
                </a:lnTo>
                <a:lnTo>
                  <a:pt x="0" y="118236"/>
                </a:lnTo>
                <a:lnTo>
                  <a:pt x="108204" y="118236"/>
                </a:lnTo>
                <a:close/>
              </a:path>
            </a:pathLst>
          </a:custGeom>
          <a:noFill/>
          <a:ln w="9143">
            <a:solidFill>
              <a:srgbClr val="F1F1F1"/>
            </a:solidFill>
            <a:round/>
          </a:ln>
        </p:spPr>
        <p:txBody>
          <a:bodyPr lIns="0" tIns="0" rIns="0" bIns="0"/>
          <a:lstStyle/>
          <a:p>
            <a:endParaRPr lang="zh-CN" altLang="en-US"/>
          </a:p>
        </p:txBody>
      </p:sp>
      <p:sp>
        <p:nvSpPr>
          <p:cNvPr id="57373" name="object 30"/>
          <p:cNvSpPr/>
          <p:nvPr/>
        </p:nvSpPr>
        <p:spPr bwMode="auto">
          <a:xfrm>
            <a:off x="6284913" y="4692650"/>
            <a:ext cx="109537" cy="98425"/>
          </a:xfrm>
          <a:custGeom>
            <a:avLst/>
            <a:gdLst/>
            <a:ahLst/>
            <a:cxnLst>
              <a:cxn ang="0">
                <a:pos x="108204" y="98551"/>
              </a:cxn>
              <a:cxn ang="0">
                <a:pos x="108204" y="41576"/>
              </a:cxn>
              <a:cxn ang="0">
                <a:pos x="108204" y="12318"/>
              </a:cxn>
              <a:cxn ang="0">
                <a:pos x="108204" y="1539"/>
              </a:cxn>
              <a:cxn ang="0">
                <a:pos x="108204" y="0"/>
              </a:cxn>
              <a:cxn ang="0">
                <a:pos x="45648" y="0"/>
              </a:cxn>
              <a:cxn ang="0">
                <a:pos x="13525" y="0"/>
              </a:cxn>
              <a:cxn ang="0">
                <a:pos x="1690" y="0"/>
              </a:cxn>
              <a:cxn ang="0">
                <a:pos x="0" y="0"/>
              </a:cxn>
              <a:cxn ang="0">
                <a:pos x="0" y="56975"/>
              </a:cxn>
              <a:cxn ang="0">
                <a:pos x="0" y="86232"/>
              </a:cxn>
              <a:cxn ang="0">
                <a:pos x="0" y="97012"/>
              </a:cxn>
              <a:cxn ang="0">
                <a:pos x="0" y="98551"/>
              </a:cxn>
              <a:cxn ang="0">
                <a:pos x="108204" y="98551"/>
              </a:cxn>
            </a:cxnLst>
            <a:rect l="0" t="0" r="r" b="b"/>
            <a:pathLst>
              <a:path w="108585" h="99060">
                <a:moveTo>
                  <a:pt x="108204" y="98551"/>
                </a:moveTo>
                <a:lnTo>
                  <a:pt x="108204" y="41576"/>
                </a:lnTo>
                <a:lnTo>
                  <a:pt x="108204" y="12318"/>
                </a:lnTo>
                <a:lnTo>
                  <a:pt x="108204" y="1539"/>
                </a:lnTo>
                <a:lnTo>
                  <a:pt x="108204" y="0"/>
                </a:lnTo>
                <a:lnTo>
                  <a:pt x="45648" y="0"/>
                </a:lnTo>
                <a:lnTo>
                  <a:pt x="13525" y="0"/>
                </a:lnTo>
                <a:lnTo>
                  <a:pt x="1690" y="0"/>
                </a:lnTo>
                <a:lnTo>
                  <a:pt x="0" y="0"/>
                </a:lnTo>
                <a:lnTo>
                  <a:pt x="0" y="56975"/>
                </a:lnTo>
                <a:lnTo>
                  <a:pt x="0" y="86232"/>
                </a:lnTo>
                <a:lnTo>
                  <a:pt x="0" y="97012"/>
                </a:lnTo>
                <a:lnTo>
                  <a:pt x="0" y="98551"/>
                </a:lnTo>
                <a:lnTo>
                  <a:pt x="108204" y="98551"/>
                </a:lnTo>
                <a:close/>
              </a:path>
            </a:pathLst>
          </a:custGeom>
          <a:noFill/>
          <a:ln w="9144">
            <a:solidFill>
              <a:srgbClr val="F1F1F1"/>
            </a:solidFill>
            <a:round/>
          </a:ln>
        </p:spPr>
        <p:txBody>
          <a:bodyPr lIns="0" tIns="0" rIns="0" bIns="0"/>
          <a:lstStyle/>
          <a:p>
            <a:endParaRPr lang="zh-CN" altLang="en-US"/>
          </a:p>
        </p:txBody>
      </p:sp>
      <p:sp>
        <p:nvSpPr>
          <p:cNvPr id="57374" name="object 31"/>
          <p:cNvSpPr>
            <a:spLocks noChangeArrowheads="1"/>
          </p:cNvSpPr>
          <p:nvPr/>
        </p:nvSpPr>
        <p:spPr bwMode="auto">
          <a:xfrm>
            <a:off x="20320" y="868363"/>
            <a:ext cx="4284663" cy="4048125"/>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7375" name="object 32"/>
          <p:cNvSpPr/>
          <p:nvPr/>
        </p:nvSpPr>
        <p:spPr bwMode="auto">
          <a:xfrm>
            <a:off x="581025" y="1198563"/>
            <a:ext cx="3032125" cy="2795587"/>
          </a:xfrm>
          <a:custGeom>
            <a:avLst/>
            <a:gdLst/>
            <a:ahLst/>
            <a:cxnLst>
              <a:cxn ang="0">
                <a:pos x="2405" y="418202"/>
              </a:cxn>
              <a:cxn ang="0">
                <a:pos x="20942" y="327300"/>
              </a:cxn>
              <a:cxn ang="0">
                <a:pos x="56223" y="243778"/>
              </a:cxn>
              <a:cxn ang="0">
                <a:pos x="106374" y="169509"/>
              </a:cxn>
              <a:cxn ang="0">
                <a:pos x="169522" y="106365"/>
              </a:cxn>
              <a:cxn ang="0">
                <a:pos x="243793" y="56218"/>
              </a:cxn>
              <a:cxn ang="0">
                <a:pos x="327316" y="20940"/>
              </a:cxn>
              <a:cxn ang="0">
                <a:pos x="418217" y="2404"/>
              </a:cxn>
              <a:cxn ang="0">
                <a:pos x="2565400" y="0"/>
              </a:cxn>
              <a:cxn ang="0">
                <a:pos x="2659290" y="9462"/>
              </a:cxn>
              <a:cxn ang="0">
                <a:pos x="2746736" y="36603"/>
              </a:cxn>
              <a:cxn ang="0">
                <a:pos x="2825865" y="79550"/>
              </a:cxn>
              <a:cxn ang="0">
                <a:pos x="2894806" y="136429"/>
              </a:cxn>
              <a:cxn ang="0">
                <a:pos x="2951685" y="205370"/>
              </a:cxn>
              <a:cxn ang="0">
                <a:pos x="2994632" y="284499"/>
              </a:cxn>
              <a:cxn ang="0">
                <a:pos x="3021773" y="371945"/>
              </a:cxn>
              <a:cxn ang="0">
                <a:pos x="3031235" y="465836"/>
              </a:cxn>
              <a:cxn ang="0">
                <a:pos x="3028831" y="2376813"/>
              </a:cxn>
              <a:cxn ang="0">
                <a:pos x="3010295" y="2467715"/>
              </a:cxn>
              <a:cxn ang="0">
                <a:pos x="2975017" y="2551237"/>
              </a:cxn>
              <a:cxn ang="0">
                <a:pos x="2924870" y="2625506"/>
              </a:cxn>
              <a:cxn ang="0">
                <a:pos x="2861726" y="2688650"/>
              </a:cxn>
              <a:cxn ang="0">
                <a:pos x="2787457" y="2738797"/>
              </a:cxn>
              <a:cxn ang="0">
                <a:pos x="2703935" y="2774075"/>
              </a:cxn>
              <a:cxn ang="0">
                <a:pos x="2613033" y="2792611"/>
              </a:cxn>
              <a:cxn ang="0">
                <a:pos x="465848" y="2795016"/>
              </a:cxn>
              <a:cxn ang="0">
                <a:pos x="371961" y="2785553"/>
              </a:cxn>
              <a:cxn ang="0">
                <a:pos x="284515" y="2758412"/>
              </a:cxn>
              <a:cxn ang="0">
                <a:pos x="205384" y="2715465"/>
              </a:cxn>
              <a:cxn ang="0">
                <a:pos x="136440" y="2658586"/>
              </a:cxn>
              <a:cxn ang="0">
                <a:pos x="79557" y="2589645"/>
              </a:cxn>
              <a:cxn ang="0">
                <a:pos x="36607" y="2510516"/>
              </a:cxn>
              <a:cxn ang="0">
                <a:pos x="9464" y="2423070"/>
              </a:cxn>
              <a:cxn ang="0">
                <a:pos x="0" y="2329179"/>
              </a:cxn>
            </a:cxnLst>
            <a:rect l="0" t="0" r="r" b="b"/>
            <a:pathLst>
              <a:path w="3031490" h="2795270">
                <a:moveTo>
                  <a:pt x="0" y="465836"/>
                </a:moveTo>
                <a:lnTo>
                  <a:pt x="2405" y="418202"/>
                </a:lnTo>
                <a:lnTo>
                  <a:pt x="9464" y="371945"/>
                </a:lnTo>
                <a:lnTo>
                  <a:pt x="20942" y="327300"/>
                </a:lnTo>
                <a:lnTo>
                  <a:pt x="36607" y="284499"/>
                </a:lnTo>
                <a:lnTo>
                  <a:pt x="56223" y="243778"/>
                </a:lnTo>
                <a:lnTo>
                  <a:pt x="79557" y="205370"/>
                </a:lnTo>
                <a:lnTo>
                  <a:pt x="106374" y="169509"/>
                </a:lnTo>
                <a:lnTo>
                  <a:pt x="136440" y="136429"/>
                </a:lnTo>
                <a:lnTo>
                  <a:pt x="169522" y="106365"/>
                </a:lnTo>
                <a:lnTo>
                  <a:pt x="205384" y="79550"/>
                </a:lnTo>
                <a:lnTo>
                  <a:pt x="243793" y="56218"/>
                </a:lnTo>
                <a:lnTo>
                  <a:pt x="284515" y="36603"/>
                </a:lnTo>
                <a:lnTo>
                  <a:pt x="327316" y="20940"/>
                </a:lnTo>
                <a:lnTo>
                  <a:pt x="371961" y="9462"/>
                </a:lnTo>
                <a:lnTo>
                  <a:pt x="418217" y="2404"/>
                </a:lnTo>
                <a:lnTo>
                  <a:pt x="465848" y="0"/>
                </a:lnTo>
                <a:lnTo>
                  <a:pt x="2565400" y="0"/>
                </a:lnTo>
                <a:lnTo>
                  <a:pt x="2613033" y="2404"/>
                </a:lnTo>
                <a:lnTo>
                  <a:pt x="2659290" y="9462"/>
                </a:lnTo>
                <a:lnTo>
                  <a:pt x="2703935" y="20940"/>
                </a:lnTo>
                <a:lnTo>
                  <a:pt x="2746736" y="36603"/>
                </a:lnTo>
                <a:lnTo>
                  <a:pt x="2787457" y="56218"/>
                </a:lnTo>
                <a:lnTo>
                  <a:pt x="2825865" y="79550"/>
                </a:lnTo>
                <a:lnTo>
                  <a:pt x="2861726" y="106365"/>
                </a:lnTo>
                <a:lnTo>
                  <a:pt x="2894806" y="136429"/>
                </a:lnTo>
                <a:lnTo>
                  <a:pt x="2924870" y="169509"/>
                </a:lnTo>
                <a:lnTo>
                  <a:pt x="2951685" y="205370"/>
                </a:lnTo>
                <a:lnTo>
                  <a:pt x="2975017" y="243778"/>
                </a:lnTo>
                <a:lnTo>
                  <a:pt x="2994632" y="284499"/>
                </a:lnTo>
                <a:lnTo>
                  <a:pt x="3010295" y="327300"/>
                </a:lnTo>
                <a:lnTo>
                  <a:pt x="3021773" y="371945"/>
                </a:lnTo>
                <a:lnTo>
                  <a:pt x="3028831" y="418202"/>
                </a:lnTo>
                <a:lnTo>
                  <a:pt x="3031235" y="465836"/>
                </a:lnTo>
                <a:lnTo>
                  <a:pt x="3031235" y="2329179"/>
                </a:lnTo>
                <a:lnTo>
                  <a:pt x="3028831" y="2376813"/>
                </a:lnTo>
                <a:lnTo>
                  <a:pt x="3021773" y="2423070"/>
                </a:lnTo>
                <a:lnTo>
                  <a:pt x="3010295" y="2467715"/>
                </a:lnTo>
                <a:lnTo>
                  <a:pt x="2994632" y="2510516"/>
                </a:lnTo>
                <a:lnTo>
                  <a:pt x="2975017" y="2551237"/>
                </a:lnTo>
                <a:lnTo>
                  <a:pt x="2951685" y="2589645"/>
                </a:lnTo>
                <a:lnTo>
                  <a:pt x="2924870" y="2625506"/>
                </a:lnTo>
                <a:lnTo>
                  <a:pt x="2894806" y="2658586"/>
                </a:lnTo>
                <a:lnTo>
                  <a:pt x="2861726" y="2688650"/>
                </a:lnTo>
                <a:lnTo>
                  <a:pt x="2825865" y="2715465"/>
                </a:lnTo>
                <a:lnTo>
                  <a:pt x="2787457" y="2738797"/>
                </a:lnTo>
                <a:lnTo>
                  <a:pt x="2746736" y="2758412"/>
                </a:lnTo>
                <a:lnTo>
                  <a:pt x="2703935" y="2774075"/>
                </a:lnTo>
                <a:lnTo>
                  <a:pt x="2659290" y="2785553"/>
                </a:lnTo>
                <a:lnTo>
                  <a:pt x="2613033" y="2792611"/>
                </a:lnTo>
                <a:lnTo>
                  <a:pt x="2565400" y="2795016"/>
                </a:lnTo>
                <a:lnTo>
                  <a:pt x="465848" y="2795016"/>
                </a:lnTo>
                <a:lnTo>
                  <a:pt x="418217" y="2792611"/>
                </a:lnTo>
                <a:lnTo>
                  <a:pt x="371961" y="2785553"/>
                </a:lnTo>
                <a:lnTo>
                  <a:pt x="327316" y="2774075"/>
                </a:lnTo>
                <a:lnTo>
                  <a:pt x="284515" y="2758412"/>
                </a:lnTo>
                <a:lnTo>
                  <a:pt x="243793" y="2738797"/>
                </a:lnTo>
                <a:lnTo>
                  <a:pt x="205384" y="2715465"/>
                </a:lnTo>
                <a:lnTo>
                  <a:pt x="169522" y="2688650"/>
                </a:lnTo>
                <a:lnTo>
                  <a:pt x="136440" y="2658586"/>
                </a:lnTo>
                <a:lnTo>
                  <a:pt x="106374" y="2625506"/>
                </a:lnTo>
                <a:lnTo>
                  <a:pt x="79557" y="2589645"/>
                </a:lnTo>
                <a:lnTo>
                  <a:pt x="56223" y="2551237"/>
                </a:lnTo>
                <a:lnTo>
                  <a:pt x="36607" y="2510516"/>
                </a:lnTo>
                <a:lnTo>
                  <a:pt x="20942" y="2467715"/>
                </a:lnTo>
                <a:lnTo>
                  <a:pt x="9464" y="2423070"/>
                </a:lnTo>
                <a:lnTo>
                  <a:pt x="2405" y="2376813"/>
                </a:lnTo>
                <a:lnTo>
                  <a:pt x="0" y="2329179"/>
                </a:lnTo>
                <a:lnTo>
                  <a:pt x="0" y="465836"/>
                </a:lnTo>
                <a:close/>
              </a:path>
            </a:pathLst>
          </a:custGeom>
          <a:noFill/>
          <a:ln w="19812">
            <a:solidFill>
              <a:srgbClr val="D14552"/>
            </a:solidFill>
            <a:round/>
          </a:ln>
        </p:spPr>
        <p:txBody>
          <a:bodyPr lIns="0" tIns="0" rIns="0" bIns="0"/>
          <a:lstStyle/>
          <a:p>
            <a:endParaRPr lang="zh-CN" altLang="en-US"/>
          </a:p>
        </p:txBody>
      </p:sp>
      <p:sp>
        <p:nvSpPr>
          <p:cNvPr id="57377" name="object 34"/>
          <p:cNvSpPr/>
          <p:nvPr/>
        </p:nvSpPr>
        <p:spPr bwMode="auto">
          <a:xfrm>
            <a:off x="1122363" y="4367213"/>
            <a:ext cx="3576637" cy="2255837"/>
          </a:xfrm>
          <a:custGeom>
            <a:avLst/>
            <a:gdLst/>
            <a:ahLst/>
            <a:cxnLst>
              <a:cxn ang="0">
                <a:pos x="0" y="375919"/>
              </a:cxn>
              <a:cxn ang="0">
                <a:pos x="2928" y="328759"/>
              </a:cxn>
              <a:cxn ang="0">
                <a:pos x="11479" y="283348"/>
              </a:cxn>
              <a:cxn ang="0">
                <a:pos x="25299" y="240039"/>
              </a:cxn>
              <a:cxn ang="0">
                <a:pos x="44038" y="199184"/>
              </a:cxn>
              <a:cxn ang="0">
                <a:pos x="67344" y="161135"/>
              </a:cxn>
              <a:cxn ang="0">
                <a:pos x="94863" y="126244"/>
              </a:cxn>
              <a:cxn ang="0">
                <a:pos x="126244" y="94863"/>
              </a:cxn>
              <a:cxn ang="0">
                <a:pos x="161135" y="67344"/>
              </a:cxn>
              <a:cxn ang="0">
                <a:pos x="199184" y="44038"/>
              </a:cxn>
              <a:cxn ang="0">
                <a:pos x="240039" y="25299"/>
              </a:cxn>
              <a:cxn ang="0">
                <a:pos x="283348" y="11479"/>
              </a:cxn>
              <a:cxn ang="0">
                <a:pos x="328759" y="2928"/>
              </a:cxn>
              <a:cxn ang="0">
                <a:pos x="375920" y="0"/>
              </a:cxn>
              <a:cxn ang="0">
                <a:pos x="3200908" y="0"/>
              </a:cxn>
              <a:cxn ang="0">
                <a:pos x="3248068" y="2928"/>
              </a:cxn>
              <a:cxn ang="0">
                <a:pos x="3293479" y="11479"/>
              </a:cxn>
              <a:cxn ang="0">
                <a:pos x="3336788" y="25299"/>
              </a:cxn>
              <a:cxn ang="0">
                <a:pos x="3377643" y="44038"/>
              </a:cxn>
              <a:cxn ang="0">
                <a:pos x="3415692" y="67344"/>
              </a:cxn>
              <a:cxn ang="0">
                <a:pos x="3450583" y="94863"/>
              </a:cxn>
              <a:cxn ang="0">
                <a:pos x="3481964" y="126244"/>
              </a:cxn>
              <a:cxn ang="0">
                <a:pos x="3509483" y="161135"/>
              </a:cxn>
              <a:cxn ang="0">
                <a:pos x="3532789" y="199184"/>
              </a:cxn>
              <a:cxn ang="0">
                <a:pos x="3551528" y="240039"/>
              </a:cxn>
              <a:cxn ang="0">
                <a:pos x="3565348" y="283348"/>
              </a:cxn>
              <a:cxn ang="0">
                <a:pos x="3573899" y="328759"/>
              </a:cxn>
              <a:cxn ang="0">
                <a:pos x="3576828" y="375919"/>
              </a:cxn>
              <a:cxn ang="0">
                <a:pos x="3576828" y="1879587"/>
              </a:cxn>
              <a:cxn ang="0">
                <a:pos x="3573899" y="1926743"/>
              </a:cxn>
              <a:cxn ang="0">
                <a:pos x="3565348" y="1972150"/>
              </a:cxn>
              <a:cxn ang="0">
                <a:pos x="3551528" y="2015458"/>
              </a:cxn>
              <a:cxn ang="0">
                <a:pos x="3532789" y="2056314"/>
              </a:cxn>
              <a:cxn ang="0">
                <a:pos x="3509483" y="2094364"/>
              </a:cxn>
              <a:cxn ang="0">
                <a:pos x="3481964" y="2129258"/>
              </a:cxn>
              <a:cxn ang="0">
                <a:pos x="3450583" y="2160642"/>
              </a:cxn>
              <a:cxn ang="0">
                <a:pos x="3415692" y="2188164"/>
              </a:cxn>
              <a:cxn ang="0">
                <a:pos x="3377643" y="2211473"/>
              </a:cxn>
              <a:cxn ang="0">
                <a:pos x="3336788" y="2230215"/>
              </a:cxn>
              <a:cxn ang="0">
                <a:pos x="3293479" y="2244038"/>
              </a:cxn>
              <a:cxn ang="0">
                <a:pos x="3248068" y="2252590"/>
              </a:cxn>
              <a:cxn ang="0">
                <a:pos x="3200908" y="2255520"/>
              </a:cxn>
              <a:cxn ang="0">
                <a:pos x="375920" y="2255520"/>
              </a:cxn>
              <a:cxn ang="0">
                <a:pos x="328759" y="2252590"/>
              </a:cxn>
              <a:cxn ang="0">
                <a:pos x="283348" y="2244038"/>
              </a:cxn>
              <a:cxn ang="0">
                <a:pos x="240039" y="2230215"/>
              </a:cxn>
              <a:cxn ang="0">
                <a:pos x="199184" y="2211473"/>
              </a:cxn>
              <a:cxn ang="0">
                <a:pos x="161135" y="2188164"/>
              </a:cxn>
              <a:cxn ang="0">
                <a:pos x="126244" y="2160642"/>
              </a:cxn>
              <a:cxn ang="0">
                <a:pos x="94863" y="2129258"/>
              </a:cxn>
              <a:cxn ang="0">
                <a:pos x="67344" y="2094364"/>
              </a:cxn>
              <a:cxn ang="0">
                <a:pos x="44038" y="2056314"/>
              </a:cxn>
              <a:cxn ang="0">
                <a:pos x="25299" y="2015458"/>
              </a:cxn>
              <a:cxn ang="0">
                <a:pos x="11479" y="1972150"/>
              </a:cxn>
              <a:cxn ang="0">
                <a:pos x="2928" y="1926743"/>
              </a:cxn>
              <a:cxn ang="0">
                <a:pos x="0" y="1879587"/>
              </a:cxn>
              <a:cxn ang="0">
                <a:pos x="0" y="375919"/>
              </a:cxn>
            </a:cxnLst>
            <a:rect l="0" t="0" r="r" b="b"/>
            <a:pathLst>
              <a:path w="3576954" h="2255520">
                <a:moveTo>
                  <a:pt x="0" y="375919"/>
                </a:moveTo>
                <a:lnTo>
                  <a:pt x="2928" y="328759"/>
                </a:lnTo>
                <a:lnTo>
                  <a:pt x="11479" y="283348"/>
                </a:lnTo>
                <a:lnTo>
                  <a:pt x="25299" y="240039"/>
                </a:lnTo>
                <a:lnTo>
                  <a:pt x="44038" y="199184"/>
                </a:lnTo>
                <a:lnTo>
                  <a:pt x="67344" y="161135"/>
                </a:lnTo>
                <a:lnTo>
                  <a:pt x="94863" y="126244"/>
                </a:lnTo>
                <a:lnTo>
                  <a:pt x="126244" y="94863"/>
                </a:lnTo>
                <a:lnTo>
                  <a:pt x="161135" y="67344"/>
                </a:lnTo>
                <a:lnTo>
                  <a:pt x="199184" y="44038"/>
                </a:lnTo>
                <a:lnTo>
                  <a:pt x="240039" y="25299"/>
                </a:lnTo>
                <a:lnTo>
                  <a:pt x="283348" y="11479"/>
                </a:lnTo>
                <a:lnTo>
                  <a:pt x="328759" y="2928"/>
                </a:lnTo>
                <a:lnTo>
                  <a:pt x="375920" y="0"/>
                </a:lnTo>
                <a:lnTo>
                  <a:pt x="3200908" y="0"/>
                </a:lnTo>
                <a:lnTo>
                  <a:pt x="3248068" y="2928"/>
                </a:lnTo>
                <a:lnTo>
                  <a:pt x="3293479" y="11479"/>
                </a:lnTo>
                <a:lnTo>
                  <a:pt x="3336788" y="25299"/>
                </a:lnTo>
                <a:lnTo>
                  <a:pt x="3377643" y="44038"/>
                </a:lnTo>
                <a:lnTo>
                  <a:pt x="3415692" y="67344"/>
                </a:lnTo>
                <a:lnTo>
                  <a:pt x="3450583" y="94863"/>
                </a:lnTo>
                <a:lnTo>
                  <a:pt x="3481964" y="126244"/>
                </a:lnTo>
                <a:lnTo>
                  <a:pt x="3509483" y="161135"/>
                </a:lnTo>
                <a:lnTo>
                  <a:pt x="3532789" y="199184"/>
                </a:lnTo>
                <a:lnTo>
                  <a:pt x="3551528" y="240039"/>
                </a:lnTo>
                <a:lnTo>
                  <a:pt x="3565348" y="283348"/>
                </a:lnTo>
                <a:lnTo>
                  <a:pt x="3573899" y="328759"/>
                </a:lnTo>
                <a:lnTo>
                  <a:pt x="3576828" y="375919"/>
                </a:lnTo>
                <a:lnTo>
                  <a:pt x="3576828" y="1879587"/>
                </a:lnTo>
                <a:lnTo>
                  <a:pt x="3573899" y="1926743"/>
                </a:lnTo>
                <a:lnTo>
                  <a:pt x="3565348" y="1972150"/>
                </a:lnTo>
                <a:lnTo>
                  <a:pt x="3551528" y="2015458"/>
                </a:lnTo>
                <a:lnTo>
                  <a:pt x="3532789" y="2056314"/>
                </a:lnTo>
                <a:lnTo>
                  <a:pt x="3509483" y="2094364"/>
                </a:lnTo>
                <a:lnTo>
                  <a:pt x="3481964" y="2129258"/>
                </a:lnTo>
                <a:lnTo>
                  <a:pt x="3450583" y="2160642"/>
                </a:lnTo>
                <a:lnTo>
                  <a:pt x="3415692" y="2188164"/>
                </a:lnTo>
                <a:lnTo>
                  <a:pt x="3377643" y="2211473"/>
                </a:lnTo>
                <a:lnTo>
                  <a:pt x="3336788" y="2230215"/>
                </a:lnTo>
                <a:lnTo>
                  <a:pt x="3293479" y="2244038"/>
                </a:lnTo>
                <a:lnTo>
                  <a:pt x="3248068" y="2252590"/>
                </a:lnTo>
                <a:lnTo>
                  <a:pt x="3200908" y="2255520"/>
                </a:lnTo>
                <a:lnTo>
                  <a:pt x="375920" y="2255520"/>
                </a:lnTo>
                <a:lnTo>
                  <a:pt x="328759" y="2252590"/>
                </a:lnTo>
                <a:lnTo>
                  <a:pt x="283348" y="2244038"/>
                </a:lnTo>
                <a:lnTo>
                  <a:pt x="240039" y="2230215"/>
                </a:lnTo>
                <a:lnTo>
                  <a:pt x="199184" y="2211473"/>
                </a:lnTo>
                <a:lnTo>
                  <a:pt x="161135" y="2188164"/>
                </a:lnTo>
                <a:lnTo>
                  <a:pt x="126244" y="2160642"/>
                </a:lnTo>
                <a:lnTo>
                  <a:pt x="94863" y="2129258"/>
                </a:lnTo>
                <a:lnTo>
                  <a:pt x="67344" y="2094364"/>
                </a:lnTo>
                <a:lnTo>
                  <a:pt x="44038" y="2056314"/>
                </a:lnTo>
                <a:lnTo>
                  <a:pt x="25299" y="2015458"/>
                </a:lnTo>
                <a:lnTo>
                  <a:pt x="11479" y="1972150"/>
                </a:lnTo>
                <a:lnTo>
                  <a:pt x="2928" y="1926743"/>
                </a:lnTo>
                <a:lnTo>
                  <a:pt x="0" y="1879587"/>
                </a:lnTo>
                <a:lnTo>
                  <a:pt x="0" y="375919"/>
                </a:lnTo>
                <a:close/>
              </a:path>
            </a:pathLst>
          </a:custGeom>
          <a:noFill/>
          <a:ln w="19812">
            <a:solidFill>
              <a:srgbClr val="44536A"/>
            </a:solidFill>
            <a:round/>
          </a:ln>
        </p:spPr>
        <p:txBody>
          <a:bodyPr lIns="0" tIns="0" rIns="0" bIns="0"/>
          <a:lstStyle/>
          <a:p>
            <a:endParaRPr lang="zh-CN" altLang="en-US"/>
          </a:p>
        </p:txBody>
      </p:sp>
      <p:sp>
        <p:nvSpPr>
          <p:cNvPr id="57378" name="object 35"/>
          <p:cNvSpPr>
            <a:spLocks noChangeArrowheads="1"/>
          </p:cNvSpPr>
          <p:nvPr/>
        </p:nvSpPr>
        <p:spPr bwMode="auto">
          <a:xfrm>
            <a:off x="7170738" y="742633"/>
            <a:ext cx="5021262" cy="6126162"/>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7379" name="object 36"/>
          <p:cNvSpPr/>
          <p:nvPr/>
        </p:nvSpPr>
        <p:spPr bwMode="auto">
          <a:xfrm>
            <a:off x="7636193" y="1198563"/>
            <a:ext cx="4090987" cy="5264150"/>
          </a:xfrm>
          <a:custGeom>
            <a:avLst/>
            <a:gdLst/>
            <a:ahLst/>
            <a:cxnLst>
              <a:cxn ang="0">
                <a:pos x="1711" y="633044"/>
              </a:cxn>
              <a:cxn ang="0">
                <a:pos x="15057" y="538550"/>
              </a:cxn>
              <a:cxn ang="0">
                <a:pos x="40865" y="448677"/>
              </a:cxn>
              <a:cxn ang="0">
                <a:pos x="78213" y="364349"/>
              </a:cxn>
              <a:cxn ang="0">
                <a:pos x="126178" y="286488"/>
              </a:cxn>
              <a:cxn ang="0">
                <a:pos x="183838" y="216015"/>
              </a:cxn>
              <a:cxn ang="0">
                <a:pos x="250270" y="153854"/>
              </a:cxn>
              <a:cxn ang="0">
                <a:pos x="324553" y="100926"/>
              </a:cxn>
              <a:cxn ang="0">
                <a:pos x="405763" y="58154"/>
              </a:cxn>
              <a:cxn ang="0">
                <a:pos x="492978" y="26461"/>
              </a:cxn>
              <a:cxn ang="0">
                <a:pos x="585277" y="6769"/>
              </a:cxn>
              <a:cxn ang="0">
                <a:pos x="681735" y="0"/>
              </a:cxn>
              <a:cxn ang="0">
                <a:pos x="3457371" y="1711"/>
              </a:cxn>
              <a:cxn ang="0">
                <a:pos x="3551865" y="15057"/>
              </a:cxn>
              <a:cxn ang="0">
                <a:pos x="3641738" y="40865"/>
              </a:cxn>
              <a:cxn ang="0">
                <a:pos x="3726066" y="78213"/>
              </a:cxn>
              <a:cxn ang="0">
                <a:pos x="3803927" y="126178"/>
              </a:cxn>
              <a:cxn ang="0">
                <a:pos x="3874400" y="183838"/>
              </a:cxn>
              <a:cxn ang="0">
                <a:pos x="3936561" y="250270"/>
              </a:cxn>
              <a:cxn ang="0">
                <a:pos x="3989489" y="324553"/>
              </a:cxn>
              <a:cxn ang="0">
                <a:pos x="4032261" y="405763"/>
              </a:cxn>
              <a:cxn ang="0">
                <a:pos x="4063954" y="492978"/>
              </a:cxn>
              <a:cxn ang="0">
                <a:pos x="4083646" y="585277"/>
              </a:cxn>
              <a:cxn ang="0">
                <a:pos x="4090416" y="681736"/>
              </a:cxn>
              <a:cxn ang="0">
                <a:pos x="4088704" y="4630834"/>
              </a:cxn>
              <a:cxn ang="0">
                <a:pos x="4075358" y="4725322"/>
              </a:cxn>
              <a:cxn ang="0">
                <a:pos x="4049550" y="4815191"/>
              </a:cxn>
              <a:cxn ang="0">
                <a:pos x="4012202" y="4899519"/>
              </a:cxn>
              <a:cxn ang="0">
                <a:pos x="3964237" y="4977382"/>
              </a:cxn>
              <a:cxn ang="0">
                <a:pos x="3906577" y="5047858"/>
              </a:cxn>
              <a:cxn ang="0">
                <a:pos x="3840145" y="5110024"/>
              </a:cxn>
              <a:cxn ang="0">
                <a:pos x="3765862" y="5162957"/>
              </a:cxn>
              <a:cxn ang="0">
                <a:pos x="3684652" y="5205733"/>
              </a:cxn>
              <a:cxn ang="0">
                <a:pos x="3597437" y="5237430"/>
              </a:cxn>
              <a:cxn ang="0">
                <a:pos x="3505138" y="5257125"/>
              </a:cxn>
              <a:cxn ang="0">
                <a:pos x="3408679" y="5263896"/>
              </a:cxn>
              <a:cxn ang="0">
                <a:pos x="633044" y="5262184"/>
              </a:cxn>
              <a:cxn ang="0">
                <a:pos x="538550" y="5248836"/>
              </a:cxn>
              <a:cxn ang="0">
                <a:pos x="448677" y="5223024"/>
              </a:cxn>
              <a:cxn ang="0">
                <a:pos x="364349" y="5185672"/>
              </a:cxn>
              <a:cxn ang="0">
                <a:pos x="286488" y="5137702"/>
              </a:cxn>
              <a:cxn ang="0">
                <a:pos x="216015" y="5080038"/>
              </a:cxn>
              <a:cxn ang="0">
                <a:pos x="153854" y="5013601"/>
              </a:cxn>
              <a:cxn ang="0">
                <a:pos x="100926" y="4939316"/>
              </a:cxn>
              <a:cxn ang="0">
                <a:pos x="58154" y="4858105"/>
              </a:cxn>
              <a:cxn ang="0">
                <a:pos x="26461" y="4770892"/>
              </a:cxn>
              <a:cxn ang="0">
                <a:pos x="6769" y="4678598"/>
              </a:cxn>
              <a:cxn ang="0">
                <a:pos x="0" y="4582147"/>
              </a:cxn>
            </a:cxnLst>
            <a:rect l="0" t="0" r="r" b="b"/>
            <a:pathLst>
              <a:path w="4090670" h="5264150">
                <a:moveTo>
                  <a:pt x="0" y="681736"/>
                </a:moveTo>
                <a:lnTo>
                  <a:pt x="1711" y="633044"/>
                </a:lnTo>
                <a:lnTo>
                  <a:pt x="6769" y="585277"/>
                </a:lnTo>
                <a:lnTo>
                  <a:pt x="15057" y="538550"/>
                </a:lnTo>
                <a:lnTo>
                  <a:pt x="26461" y="492978"/>
                </a:lnTo>
                <a:lnTo>
                  <a:pt x="40865" y="448677"/>
                </a:lnTo>
                <a:lnTo>
                  <a:pt x="58154" y="405763"/>
                </a:lnTo>
                <a:lnTo>
                  <a:pt x="78213" y="364349"/>
                </a:lnTo>
                <a:lnTo>
                  <a:pt x="100926" y="324553"/>
                </a:lnTo>
                <a:lnTo>
                  <a:pt x="126178" y="286488"/>
                </a:lnTo>
                <a:lnTo>
                  <a:pt x="153854" y="250270"/>
                </a:lnTo>
                <a:lnTo>
                  <a:pt x="183838" y="216015"/>
                </a:lnTo>
                <a:lnTo>
                  <a:pt x="216015" y="183838"/>
                </a:lnTo>
                <a:lnTo>
                  <a:pt x="250270" y="153854"/>
                </a:lnTo>
                <a:lnTo>
                  <a:pt x="286488" y="126178"/>
                </a:lnTo>
                <a:lnTo>
                  <a:pt x="324553" y="100926"/>
                </a:lnTo>
                <a:lnTo>
                  <a:pt x="364349" y="78213"/>
                </a:lnTo>
                <a:lnTo>
                  <a:pt x="405763" y="58154"/>
                </a:lnTo>
                <a:lnTo>
                  <a:pt x="448677" y="40865"/>
                </a:lnTo>
                <a:lnTo>
                  <a:pt x="492978" y="26461"/>
                </a:lnTo>
                <a:lnTo>
                  <a:pt x="538550" y="15057"/>
                </a:lnTo>
                <a:lnTo>
                  <a:pt x="585277" y="6769"/>
                </a:lnTo>
                <a:lnTo>
                  <a:pt x="633044" y="1711"/>
                </a:lnTo>
                <a:lnTo>
                  <a:pt x="681735" y="0"/>
                </a:lnTo>
                <a:lnTo>
                  <a:pt x="3408679" y="0"/>
                </a:lnTo>
                <a:lnTo>
                  <a:pt x="3457371" y="1711"/>
                </a:lnTo>
                <a:lnTo>
                  <a:pt x="3505138" y="6769"/>
                </a:lnTo>
                <a:lnTo>
                  <a:pt x="3551865" y="15057"/>
                </a:lnTo>
                <a:lnTo>
                  <a:pt x="3597437" y="26461"/>
                </a:lnTo>
                <a:lnTo>
                  <a:pt x="3641738" y="40865"/>
                </a:lnTo>
                <a:lnTo>
                  <a:pt x="3684652" y="58154"/>
                </a:lnTo>
                <a:lnTo>
                  <a:pt x="3726066" y="78213"/>
                </a:lnTo>
                <a:lnTo>
                  <a:pt x="3765862" y="100926"/>
                </a:lnTo>
                <a:lnTo>
                  <a:pt x="3803927" y="126178"/>
                </a:lnTo>
                <a:lnTo>
                  <a:pt x="3840145" y="153854"/>
                </a:lnTo>
                <a:lnTo>
                  <a:pt x="3874400" y="183838"/>
                </a:lnTo>
                <a:lnTo>
                  <a:pt x="3906577" y="216015"/>
                </a:lnTo>
                <a:lnTo>
                  <a:pt x="3936561" y="250270"/>
                </a:lnTo>
                <a:lnTo>
                  <a:pt x="3964237" y="286488"/>
                </a:lnTo>
                <a:lnTo>
                  <a:pt x="3989489" y="324553"/>
                </a:lnTo>
                <a:lnTo>
                  <a:pt x="4012202" y="364349"/>
                </a:lnTo>
                <a:lnTo>
                  <a:pt x="4032261" y="405763"/>
                </a:lnTo>
                <a:lnTo>
                  <a:pt x="4049550" y="448677"/>
                </a:lnTo>
                <a:lnTo>
                  <a:pt x="4063954" y="492978"/>
                </a:lnTo>
                <a:lnTo>
                  <a:pt x="4075358" y="538550"/>
                </a:lnTo>
                <a:lnTo>
                  <a:pt x="4083646" y="585277"/>
                </a:lnTo>
                <a:lnTo>
                  <a:pt x="4088704" y="633044"/>
                </a:lnTo>
                <a:lnTo>
                  <a:pt x="4090416" y="681736"/>
                </a:lnTo>
                <a:lnTo>
                  <a:pt x="4090416" y="4582147"/>
                </a:lnTo>
                <a:lnTo>
                  <a:pt x="4088704" y="4630834"/>
                </a:lnTo>
                <a:lnTo>
                  <a:pt x="4083646" y="4678598"/>
                </a:lnTo>
                <a:lnTo>
                  <a:pt x="4075358" y="4725322"/>
                </a:lnTo>
                <a:lnTo>
                  <a:pt x="4063954" y="4770892"/>
                </a:lnTo>
                <a:lnTo>
                  <a:pt x="4049550" y="4815191"/>
                </a:lnTo>
                <a:lnTo>
                  <a:pt x="4032261" y="4858105"/>
                </a:lnTo>
                <a:lnTo>
                  <a:pt x="4012202" y="4899519"/>
                </a:lnTo>
                <a:lnTo>
                  <a:pt x="3989489" y="4939316"/>
                </a:lnTo>
                <a:lnTo>
                  <a:pt x="3964237" y="4977382"/>
                </a:lnTo>
                <a:lnTo>
                  <a:pt x="3936561" y="5013601"/>
                </a:lnTo>
                <a:lnTo>
                  <a:pt x="3906577" y="5047858"/>
                </a:lnTo>
                <a:lnTo>
                  <a:pt x="3874400" y="5080038"/>
                </a:lnTo>
                <a:lnTo>
                  <a:pt x="3840145" y="5110024"/>
                </a:lnTo>
                <a:lnTo>
                  <a:pt x="3803927" y="5137702"/>
                </a:lnTo>
                <a:lnTo>
                  <a:pt x="3765862" y="5162957"/>
                </a:lnTo>
                <a:lnTo>
                  <a:pt x="3726066" y="5185672"/>
                </a:lnTo>
                <a:lnTo>
                  <a:pt x="3684652" y="5205733"/>
                </a:lnTo>
                <a:lnTo>
                  <a:pt x="3641738" y="5223024"/>
                </a:lnTo>
                <a:lnTo>
                  <a:pt x="3597437" y="5237430"/>
                </a:lnTo>
                <a:lnTo>
                  <a:pt x="3551865" y="5248836"/>
                </a:lnTo>
                <a:lnTo>
                  <a:pt x="3505138" y="5257125"/>
                </a:lnTo>
                <a:lnTo>
                  <a:pt x="3457371" y="5262184"/>
                </a:lnTo>
                <a:lnTo>
                  <a:pt x="3408679" y="5263896"/>
                </a:lnTo>
                <a:lnTo>
                  <a:pt x="681735" y="5263896"/>
                </a:lnTo>
                <a:lnTo>
                  <a:pt x="633044" y="5262184"/>
                </a:lnTo>
                <a:lnTo>
                  <a:pt x="585277" y="5257125"/>
                </a:lnTo>
                <a:lnTo>
                  <a:pt x="538550" y="5248836"/>
                </a:lnTo>
                <a:lnTo>
                  <a:pt x="492978" y="5237430"/>
                </a:lnTo>
                <a:lnTo>
                  <a:pt x="448677" y="5223024"/>
                </a:lnTo>
                <a:lnTo>
                  <a:pt x="405763" y="5205733"/>
                </a:lnTo>
                <a:lnTo>
                  <a:pt x="364349" y="5185672"/>
                </a:lnTo>
                <a:lnTo>
                  <a:pt x="324553" y="5162957"/>
                </a:lnTo>
                <a:lnTo>
                  <a:pt x="286488" y="5137702"/>
                </a:lnTo>
                <a:lnTo>
                  <a:pt x="250270" y="5110024"/>
                </a:lnTo>
                <a:lnTo>
                  <a:pt x="216015" y="5080038"/>
                </a:lnTo>
                <a:lnTo>
                  <a:pt x="183838" y="5047858"/>
                </a:lnTo>
                <a:lnTo>
                  <a:pt x="153854" y="5013601"/>
                </a:lnTo>
                <a:lnTo>
                  <a:pt x="126178" y="4977382"/>
                </a:lnTo>
                <a:lnTo>
                  <a:pt x="100926" y="4939316"/>
                </a:lnTo>
                <a:lnTo>
                  <a:pt x="78213" y="4899519"/>
                </a:lnTo>
                <a:lnTo>
                  <a:pt x="58154" y="4858105"/>
                </a:lnTo>
                <a:lnTo>
                  <a:pt x="40865" y="4815191"/>
                </a:lnTo>
                <a:lnTo>
                  <a:pt x="26461" y="4770892"/>
                </a:lnTo>
                <a:lnTo>
                  <a:pt x="15057" y="4725322"/>
                </a:lnTo>
                <a:lnTo>
                  <a:pt x="6769" y="4678598"/>
                </a:lnTo>
                <a:lnTo>
                  <a:pt x="1711" y="4630834"/>
                </a:lnTo>
                <a:lnTo>
                  <a:pt x="0" y="4582147"/>
                </a:lnTo>
                <a:lnTo>
                  <a:pt x="0" y="681736"/>
                </a:lnTo>
                <a:close/>
              </a:path>
            </a:pathLst>
          </a:custGeom>
          <a:noFill/>
          <a:ln w="19812">
            <a:solidFill>
              <a:srgbClr val="2D75B6"/>
            </a:solidFill>
            <a:round/>
          </a:ln>
        </p:spPr>
        <p:txBody>
          <a:bodyPr lIns="0" tIns="0" rIns="0" bIns="0"/>
          <a:lstStyle/>
          <a:p>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325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325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325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1.2</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3276600" y="3330575"/>
            <a:ext cx="6559550" cy="690563"/>
          </a:xfrm>
          <a:prstGeom prst="rect">
            <a:avLst/>
          </a:prstGeom>
        </p:spPr>
        <p:txBody>
          <a:bodyPr lIns="0" tIns="13335" rIns="0" bIns="0">
            <a:spAutoFit/>
          </a:bodyPr>
          <a:lstStyle/>
          <a:p>
            <a:pPr marL="12700">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为什么要进行年度汇算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solidFill>
          <a:ln w="9525">
            <a:noFill/>
            <a:round/>
          </a:ln>
        </p:spPr>
        <p:txBody>
          <a:bodyPr lIns="0" tIns="0" rIns="0" bIns="0"/>
          <a:lstStyle/>
          <a:p>
            <a:endParaRPr lang="zh-CN" altLang="en-US"/>
          </a:p>
        </p:txBody>
      </p:sp>
      <p:sp>
        <p:nvSpPr>
          <p:cNvPr id="54274" name="object 3"/>
          <p:cNvSpPr txBox="1">
            <a:spLocks noChangeArrowheads="1"/>
          </p:cNvSpPr>
          <p:nvPr/>
        </p:nvSpPr>
        <p:spPr bwMode="auto">
          <a:xfrm>
            <a:off x="11857038" y="6527800"/>
            <a:ext cx="100012" cy="198438"/>
          </a:xfrm>
          <a:prstGeom prst="rect">
            <a:avLst/>
          </a:prstGeom>
          <a:noFill/>
          <a:ln w="9525">
            <a:noFill/>
            <a:miter lim="800000"/>
          </a:ln>
        </p:spPr>
        <p:txBody>
          <a:bodyPr lIns="0" tIns="0" rIns="0" bIns="0">
            <a:spAutoFit/>
          </a:bodyPr>
          <a:lstStyle/>
          <a:p>
            <a:pPr>
              <a:lnSpc>
                <a:spcPts val="1550"/>
              </a:lnSpc>
            </a:pPr>
            <a:r>
              <a:rPr lang="en-US" altLang="zh-CN" sz="1400">
                <a:solidFill>
                  <a:srgbClr val="99A8BD"/>
                </a:solidFill>
                <a:cs typeface="Arial" panose="020B0604020202020204" pitchFamily="34" charset="0"/>
              </a:rPr>
              <a:t>7</a:t>
            </a:r>
            <a:endParaRPr lang="en-US" altLang="zh-CN" sz="1400">
              <a:cs typeface="Arial" panose="020B0604020202020204" pitchFamily="34" charset="0"/>
            </a:endParaRPr>
          </a:p>
        </p:txBody>
      </p:sp>
      <p:sp>
        <p:nvSpPr>
          <p:cNvPr id="54275" name="object 4"/>
          <p:cNvSpPr/>
          <p:nvPr/>
        </p:nvSpPr>
        <p:spPr bwMode="auto">
          <a:xfrm>
            <a:off x="11707813" y="6450013"/>
            <a:ext cx="396875" cy="342900"/>
          </a:xfrm>
          <a:custGeom>
            <a:avLst/>
            <a:gdLst/>
            <a:ahLst/>
            <a:cxnLst>
              <a:cxn ang="0">
                <a:pos x="0" y="256286"/>
              </a:cxn>
              <a:cxn ang="0">
                <a:pos x="0" y="342900"/>
              </a:cxn>
              <a:cxn ang="0">
                <a:pos x="396240" y="342900"/>
              </a:cxn>
              <a:cxn ang="0">
                <a:pos x="396240" y="0"/>
              </a:cxn>
              <a:cxn ang="0">
                <a:pos x="255016" y="0"/>
              </a:cxn>
            </a:cxnLst>
            <a:rect l="0" t="0" r="r" b="b"/>
            <a:pathLst>
              <a:path w="396240" h="342900">
                <a:moveTo>
                  <a:pt x="0" y="256286"/>
                </a:moveTo>
                <a:lnTo>
                  <a:pt x="0" y="342900"/>
                </a:lnTo>
                <a:lnTo>
                  <a:pt x="396240" y="342900"/>
                </a:lnTo>
                <a:lnTo>
                  <a:pt x="396240" y="0"/>
                </a:lnTo>
                <a:lnTo>
                  <a:pt x="255016" y="0"/>
                </a:lnTo>
              </a:path>
            </a:pathLst>
          </a:custGeom>
          <a:noFill/>
          <a:ln w="25908">
            <a:solidFill>
              <a:srgbClr val="9D9D9D"/>
            </a:solidFill>
            <a:round/>
          </a:ln>
        </p:spPr>
        <p:txBody>
          <a:bodyPr lIns="0" tIns="0" rIns="0" bIns="0"/>
          <a:lstStyle/>
          <a:p>
            <a:endParaRPr lang="zh-CN" altLang="en-US"/>
          </a:p>
        </p:txBody>
      </p:sp>
      <p:sp>
        <p:nvSpPr>
          <p:cNvPr id="54276" name="object 5"/>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4277" name="object 6"/>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54278" name="object 7"/>
          <p:cNvSpPr/>
          <p:nvPr/>
        </p:nvSpPr>
        <p:spPr bwMode="auto">
          <a:xfrm>
            <a:off x="6075363" y="0"/>
            <a:ext cx="6096000" cy="6797675"/>
          </a:xfrm>
          <a:custGeom>
            <a:avLst/>
            <a:gdLst/>
            <a:ahLst/>
            <a:cxnLst>
              <a:cxn ang="0">
                <a:pos x="0" y="6797040"/>
              </a:cxn>
              <a:cxn ang="0">
                <a:pos x="6095999" y="6797040"/>
              </a:cxn>
              <a:cxn ang="0">
                <a:pos x="6095999" y="0"/>
              </a:cxn>
              <a:cxn ang="0">
                <a:pos x="0" y="0"/>
              </a:cxn>
              <a:cxn ang="0">
                <a:pos x="0" y="6797040"/>
              </a:cxn>
            </a:cxnLst>
            <a:rect l="0" t="0" r="r" b="b"/>
            <a:pathLst>
              <a:path w="6096000" h="6797040">
                <a:moveTo>
                  <a:pt x="0" y="6797040"/>
                </a:moveTo>
                <a:lnTo>
                  <a:pt x="6095999" y="6797040"/>
                </a:lnTo>
                <a:lnTo>
                  <a:pt x="6095999" y="0"/>
                </a:lnTo>
                <a:lnTo>
                  <a:pt x="0" y="0"/>
                </a:lnTo>
                <a:lnTo>
                  <a:pt x="0" y="6797040"/>
                </a:lnTo>
                <a:close/>
              </a:path>
            </a:pathLst>
          </a:custGeom>
          <a:solidFill>
            <a:srgbClr val="44536B"/>
          </a:solidFill>
          <a:ln w="9525">
            <a:noFill/>
            <a:round/>
          </a:ln>
        </p:spPr>
        <p:txBody>
          <a:bodyPr lIns="0" tIns="0" rIns="0" bIns="0"/>
          <a:lstStyle/>
          <a:p>
            <a:endParaRPr lang="zh-CN" altLang="en-US"/>
          </a:p>
        </p:txBody>
      </p:sp>
      <p:sp>
        <p:nvSpPr>
          <p:cNvPr id="54279" name="object 8"/>
          <p:cNvSpPr/>
          <p:nvPr/>
        </p:nvSpPr>
        <p:spPr bwMode="auto">
          <a:xfrm>
            <a:off x="5859463" y="3152775"/>
            <a:ext cx="430212" cy="430213"/>
          </a:xfrm>
          <a:custGeom>
            <a:avLst/>
            <a:gdLst/>
            <a:ahLst/>
            <a:cxnLst>
              <a:cxn ang="0">
                <a:pos x="214884" y="0"/>
              </a:cxn>
              <a:cxn ang="0">
                <a:pos x="165631" y="5678"/>
              </a:cxn>
              <a:cxn ang="0">
                <a:pos x="120409" y="21851"/>
              </a:cxn>
              <a:cxn ang="0">
                <a:pos x="80509" y="47226"/>
              </a:cxn>
              <a:cxn ang="0">
                <a:pos x="47226" y="80509"/>
              </a:cxn>
              <a:cxn ang="0">
                <a:pos x="21851" y="120409"/>
              </a:cxn>
              <a:cxn ang="0">
                <a:pos x="5678" y="165631"/>
              </a:cxn>
              <a:cxn ang="0">
                <a:pos x="0" y="214884"/>
              </a:cxn>
              <a:cxn ang="0">
                <a:pos x="5678" y="264136"/>
              </a:cxn>
              <a:cxn ang="0">
                <a:pos x="21851" y="309358"/>
              </a:cxn>
              <a:cxn ang="0">
                <a:pos x="47226" y="349258"/>
              </a:cxn>
              <a:cxn ang="0">
                <a:pos x="80509" y="382541"/>
              </a:cxn>
              <a:cxn ang="0">
                <a:pos x="120409" y="407916"/>
              </a:cxn>
              <a:cxn ang="0">
                <a:pos x="165631" y="424089"/>
              </a:cxn>
              <a:cxn ang="0">
                <a:pos x="214884" y="429768"/>
              </a:cxn>
              <a:cxn ang="0">
                <a:pos x="264136" y="424089"/>
              </a:cxn>
              <a:cxn ang="0">
                <a:pos x="309358" y="407916"/>
              </a:cxn>
              <a:cxn ang="0">
                <a:pos x="349258" y="382541"/>
              </a:cxn>
              <a:cxn ang="0">
                <a:pos x="382541" y="349258"/>
              </a:cxn>
              <a:cxn ang="0">
                <a:pos x="407916" y="309358"/>
              </a:cxn>
              <a:cxn ang="0">
                <a:pos x="424089" y="264136"/>
              </a:cxn>
              <a:cxn ang="0">
                <a:pos x="429768" y="214884"/>
              </a:cxn>
              <a:cxn ang="0">
                <a:pos x="424089" y="165631"/>
              </a:cxn>
              <a:cxn ang="0">
                <a:pos x="407916" y="120409"/>
              </a:cxn>
              <a:cxn ang="0">
                <a:pos x="382541" y="80509"/>
              </a:cxn>
              <a:cxn ang="0">
                <a:pos x="349258" y="47226"/>
              </a:cxn>
              <a:cxn ang="0">
                <a:pos x="309358" y="21851"/>
              </a:cxn>
              <a:cxn ang="0">
                <a:pos x="264136" y="5678"/>
              </a:cxn>
              <a:cxn ang="0">
                <a:pos x="214884" y="0"/>
              </a:cxn>
            </a:cxnLst>
            <a:rect l="0" t="0" r="r" b="b"/>
            <a:pathLst>
              <a:path w="429895" h="429895">
                <a:moveTo>
                  <a:pt x="214884" y="0"/>
                </a:moveTo>
                <a:lnTo>
                  <a:pt x="165631" y="5678"/>
                </a:lnTo>
                <a:lnTo>
                  <a:pt x="120409" y="21851"/>
                </a:lnTo>
                <a:lnTo>
                  <a:pt x="80509" y="47226"/>
                </a:lnTo>
                <a:lnTo>
                  <a:pt x="47226" y="80509"/>
                </a:lnTo>
                <a:lnTo>
                  <a:pt x="21851" y="120409"/>
                </a:lnTo>
                <a:lnTo>
                  <a:pt x="5678" y="165631"/>
                </a:lnTo>
                <a:lnTo>
                  <a:pt x="0" y="214884"/>
                </a:lnTo>
                <a:lnTo>
                  <a:pt x="5678" y="264136"/>
                </a:lnTo>
                <a:lnTo>
                  <a:pt x="21851" y="309358"/>
                </a:lnTo>
                <a:lnTo>
                  <a:pt x="47226" y="349258"/>
                </a:lnTo>
                <a:lnTo>
                  <a:pt x="80509" y="382541"/>
                </a:lnTo>
                <a:lnTo>
                  <a:pt x="120409" y="407916"/>
                </a:lnTo>
                <a:lnTo>
                  <a:pt x="165631" y="424089"/>
                </a:lnTo>
                <a:lnTo>
                  <a:pt x="214884" y="429768"/>
                </a:lnTo>
                <a:lnTo>
                  <a:pt x="264136" y="424089"/>
                </a:lnTo>
                <a:lnTo>
                  <a:pt x="309358" y="407916"/>
                </a:lnTo>
                <a:lnTo>
                  <a:pt x="349258" y="382541"/>
                </a:lnTo>
                <a:lnTo>
                  <a:pt x="382541" y="349258"/>
                </a:lnTo>
                <a:lnTo>
                  <a:pt x="407916" y="309358"/>
                </a:lnTo>
                <a:lnTo>
                  <a:pt x="424089" y="264136"/>
                </a:lnTo>
                <a:lnTo>
                  <a:pt x="429768" y="214884"/>
                </a:lnTo>
                <a:lnTo>
                  <a:pt x="424089" y="165631"/>
                </a:lnTo>
                <a:lnTo>
                  <a:pt x="407916" y="120409"/>
                </a:lnTo>
                <a:lnTo>
                  <a:pt x="382541" y="80509"/>
                </a:lnTo>
                <a:lnTo>
                  <a:pt x="349258" y="47226"/>
                </a:lnTo>
                <a:lnTo>
                  <a:pt x="309358" y="21851"/>
                </a:lnTo>
                <a:lnTo>
                  <a:pt x="264136" y="5678"/>
                </a:lnTo>
                <a:lnTo>
                  <a:pt x="214884" y="0"/>
                </a:lnTo>
                <a:close/>
              </a:path>
            </a:pathLst>
          </a:custGeom>
          <a:solidFill>
            <a:srgbClr val="44536B"/>
          </a:solidFill>
          <a:ln w="9525">
            <a:noFill/>
            <a:round/>
          </a:ln>
        </p:spPr>
        <p:txBody>
          <a:bodyPr lIns="0" tIns="0" rIns="0" bIns="0"/>
          <a:lstStyle/>
          <a:p>
            <a:endParaRPr lang="zh-CN" altLang="en-US"/>
          </a:p>
        </p:txBody>
      </p:sp>
      <p:sp>
        <p:nvSpPr>
          <p:cNvPr id="54280" name="object 9"/>
          <p:cNvSpPr/>
          <p:nvPr/>
        </p:nvSpPr>
        <p:spPr bwMode="auto">
          <a:xfrm>
            <a:off x="5932488" y="3225800"/>
            <a:ext cx="284162" cy="284163"/>
          </a:xfrm>
          <a:custGeom>
            <a:avLst/>
            <a:gdLst/>
            <a:ahLst/>
            <a:cxnLst>
              <a:cxn ang="0">
                <a:pos x="141731" y="0"/>
              </a:cxn>
              <a:cxn ang="0">
                <a:pos x="96950" y="7229"/>
              </a:cxn>
              <a:cxn ang="0">
                <a:pos x="58046" y="27358"/>
              </a:cxn>
              <a:cxn ang="0">
                <a:pos x="27358" y="58046"/>
              </a:cxn>
              <a:cxn ang="0">
                <a:pos x="7229" y="96950"/>
              </a:cxn>
              <a:cxn ang="0">
                <a:pos x="0" y="141731"/>
              </a:cxn>
              <a:cxn ang="0">
                <a:pos x="7229" y="186513"/>
              </a:cxn>
              <a:cxn ang="0">
                <a:pos x="27358" y="225417"/>
              </a:cxn>
              <a:cxn ang="0">
                <a:pos x="58046" y="256105"/>
              </a:cxn>
              <a:cxn ang="0">
                <a:pos x="96950" y="276234"/>
              </a:cxn>
              <a:cxn ang="0">
                <a:pos x="141731" y="283463"/>
              </a:cxn>
              <a:cxn ang="0">
                <a:pos x="186513" y="276234"/>
              </a:cxn>
              <a:cxn ang="0">
                <a:pos x="225417" y="256105"/>
              </a:cxn>
              <a:cxn ang="0">
                <a:pos x="256105" y="225417"/>
              </a:cxn>
              <a:cxn ang="0">
                <a:pos x="276234" y="186513"/>
              </a:cxn>
              <a:cxn ang="0">
                <a:pos x="283463" y="141731"/>
              </a:cxn>
              <a:cxn ang="0">
                <a:pos x="276234" y="96950"/>
              </a:cxn>
              <a:cxn ang="0">
                <a:pos x="256105" y="58046"/>
              </a:cxn>
              <a:cxn ang="0">
                <a:pos x="225417" y="27358"/>
              </a:cxn>
              <a:cxn ang="0">
                <a:pos x="186513" y="7229"/>
              </a:cxn>
              <a:cxn ang="0">
                <a:pos x="141731" y="0"/>
              </a:cxn>
            </a:cxnLst>
            <a:rect l="0" t="0" r="r" b="b"/>
            <a:pathLst>
              <a:path w="283845" h="283845">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3"/>
                </a:lnTo>
                <a:lnTo>
                  <a:pt x="186513" y="276234"/>
                </a:lnTo>
                <a:lnTo>
                  <a:pt x="225417" y="256105"/>
                </a:lnTo>
                <a:lnTo>
                  <a:pt x="256105" y="225417"/>
                </a:lnTo>
                <a:lnTo>
                  <a:pt x="276234" y="186513"/>
                </a:lnTo>
                <a:lnTo>
                  <a:pt x="283463" y="141731"/>
                </a:lnTo>
                <a:lnTo>
                  <a:pt x="276234" y="96950"/>
                </a:lnTo>
                <a:lnTo>
                  <a:pt x="256105" y="58046"/>
                </a:lnTo>
                <a:lnTo>
                  <a:pt x="225417" y="27358"/>
                </a:lnTo>
                <a:lnTo>
                  <a:pt x="186513" y="7229"/>
                </a:lnTo>
                <a:lnTo>
                  <a:pt x="141731" y="0"/>
                </a:lnTo>
                <a:close/>
              </a:path>
            </a:pathLst>
          </a:custGeom>
          <a:solidFill>
            <a:srgbClr val="F1F1F1"/>
          </a:solidFill>
          <a:ln w="9525">
            <a:noFill/>
            <a:round/>
          </a:ln>
        </p:spPr>
        <p:txBody>
          <a:bodyPr lIns="0" tIns="0" rIns="0" bIns="0"/>
          <a:lstStyle/>
          <a:p>
            <a:endParaRPr lang="zh-CN" altLang="en-US"/>
          </a:p>
        </p:txBody>
      </p:sp>
      <p:sp>
        <p:nvSpPr>
          <p:cNvPr id="54281" name="object 10"/>
          <p:cNvSpPr/>
          <p:nvPr/>
        </p:nvSpPr>
        <p:spPr bwMode="auto">
          <a:xfrm>
            <a:off x="2066925"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2" name="object 11"/>
          <p:cNvSpPr>
            <a:spLocks noChangeArrowheads="1"/>
          </p:cNvSpPr>
          <p:nvPr/>
        </p:nvSpPr>
        <p:spPr bwMode="auto">
          <a:xfrm>
            <a:off x="2157413" y="3792538"/>
            <a:ext cx="354012" cy="303212"/>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4283" name="object 12"/>
          <p:cNvSpPr/>
          <p:nvPr/>
        </p:nvSpPr>
        <p:spPr bwMode="auto">
          <a:xfrm>
            <a:off x="3492500"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4" name="object 13"/>
          <p:cNvSpPr/>
          <p:nvPr/>
        </p:nvSpPr>
        <p:spPr bwMode="auto">
          <a:xfrm>
            <a:off x="3632200" y="3792538"/>
            <a:ext cx="257175" cy="303212"/>
          </a:xfrm>
          <a:custGeom>
            <a:avLst/>
            <a:gdLst/>
            <a:ahLst/>
            <a:cxnLst>
              <a:cxn ang="0">
                <a:pos x="95503" y="277113"/>
              </a:cxn>
              <a:cxn ang="0">
                <a:pos x="85344" y="288289"/>
              </a:cxn>
              <a:cxn ang="0">
                <a:pos x="170687" y="301751"/>
              </a:cxn>
              <a:cxn ang="0">
                <a:pos x="148336" y="265938"/>
              </a:cxn>
              <a:cxn ang="0">
                <a:pos x="107696" y="277113"/>
              </a:cxn>
              <a:cxn ang="0">
                <a:pos x="148336" y="265938"/>
              </a:cxn>
              <a:cxn ang="0">
                <a:pos x="117855" y="241426"/>
              </a:cxn>
              <a:cxn ang="0">
                <a:pos x="115824" y="265938"/>
              </a:cxn>
              <a:cxn ang="0">
                <a:pos x="138175" y="241426"/>
              </a:cxn>
              <a:cxn ang="0">
                <a:pos x="107696" y="230250"/>
              </a:cxn>
              <a:cxn ang="0">
                <a:pos x="117855" y="241426"/>
              </a:cxn>
              <a:cxn ang="0">
                <a:pos x="150367" y="230250"/>
              </a:cxn>
              <a:cxn ang="0">
                <a:pos x="138175" y="241426"/>
              </a:cxn>
              <a:cxn ang="0">
                <a:pos x="150367" y="241426"/>
              </a:cxn>
              <a:cxn ang="0">
                <a:pos x="22351" y="22351"/>
              </a:cxn>
              <a:cxn ang="0">
                <a:pos x="2794" y="34670"/>
              </a:cxn>
              <a:cxn ang="0">
                <a:pos x="0" y="46989"/>
              </a:cxn>
              <a:cxn ang="0">
                <a:pos x="1142" y="72096"/>
              </a:cxn>
              <a:cxn ang="0">
                <a:pos x="37718" y="155249"/>
              </a:cxn>
              <a:cxn ang="0">
                <a:pos x="93567" y="207716"/>
              </a:cxn>
              <a:cxn ang="0">
                <a:pos x="107727" y="216971"/>
              </a:cxn>
              <a:cxn ang="0">
                <a:pos x="117855" y="230250"/>
              </a:cxn>
              <a:cxn ang="0">
                <a:pos x="138175" y="219075"/>
              </a:cxn>
              <a:cxn ang="0">
                <a:pos x="153924" y="215725"/>
              </a:cxn>
              <a:cxn ang="0">
                <a:pos x="166624" y="205612"/>
              </a:cxn>
              <a:cxn ang="0">
                <a:pos x="71120" y="160908"/>
              </a:cxn>
              <a:cxn ang="0">
                <a:pos x="25654" y="90519"/>
              </a:cxn>
              <a:cxn ang="0">
                <a:pos x="18287" y="60325"/>
              </a:cxn>
              <a:cxn ang="0">
                <a:pos x="225551" y="37972"/>
              </a:cxn>
              <a:cxn ang="0">
                <a:pos x="42672" y="35813"/>
              </a:cxn>
              <a:cxn ang="0">
                <a:pos x="225551" y="37972"/>
              </a:cxn>
              <a:cxn ang="0">
                <a:pos x="28448" y="49149"/>
              </a:cxn>
              <a:cxn ang="0">
                <a:pos x="52260" y="79488"/>
              </a:cxn>
              <a:cxn ang="0">
                <a:pos x="62801" y="139356"/>
              </a:cxn>
              <a:cxn ang="0">
                <a:pos x="214026" y="160908"/>
              </a:cxn>
              <a:cxn ang="0">
                <a:pos x="182879" y="158750"/>
              </a:cxn>
              <a:cxn ang="0">
                <a:pos x="196850" y="108727"/>
              </a:cxn>
              <a:cxn ang="0">
                <a:pos x="203200" y="46989"/>
              </a:cxn>
              <a:cxn ang="0">
                <a:pos x="225551" y="37972"/>
              </a:cxn>
              <a:cxn ang="0">
                <a:pos x="215391" y="22351"/>
              </a:cxn>
              <a:cxn ang="0">
                <a:pos x="235712" y="35813"/>
              </a:cxn>
              <a:cxn ang="0">
                <a:pos x="234600" y="66327"/>
              </a:cxn>
              <a:cxn ang="0">
                <a:pos x="212566" y="120370"/>
              </a:cxn>
              <a:cxn ang="0">
                <a:pos x="216315" y="158750"/>
              </a:cxn>
              <a:cxn ang="0">
                <a:pos x="246379" y="107600"/>
              </a:cxn>
              <a:cxn ang="0">
                <a:pos x="256032" y="58165"/>
              </a:cxn>
              <a:cxn ang="0">
                <a:pos x="254254" y="34670"/>
              </a:cxn>
              <a:cxn ang="0">
                <a:pos x="235712" y="22351"/>
              </a:cxn>
              <a:cxn ang="0">
                <a:pos x="52832" y="35813"/>
              </a:cxn>
              <a:cxn ang="0">
                <a:pos x="203200" y="6590"/>
              </a:cxn>
              <a:cxn ang="0">
                <a:pos x="93725" y="5857"/>
              </a:cxn>
              <a:cxn ang="0">
                <a:pos x="52832" y="0"/>
              </a:cxn>
              <a:cxn ang="0">
                <a:pos x="141128" y="6590"/>
              </a:cxn>
              <a:cxn ang="0">
                <a:pos x="203200" y="0"/>
              </a:cxn>
            </a:cxnLst>
            <a:rect l="0" t="0" r="r" b="b"/>
            <a:pathLst>
              <a:path w="256539" h="302260">
                <a:moveTo>
                  <a:pt x="170687" y="277113"/>
                </a:moveTo>
                <a:lnTo>
                  <a:pt x="95503" y="277113"/>
                </a:lnTo>
                <a:lnTo>
                  <a:pt x="85344" y="279400"/>
                </a:lnTo>
                <a:lnTo>
                  <a:pt x="85344" y="288289"/>
                </a:lnTo>
                <a:lnTo>
                  <a:pt x="83312" y="301751"/>
                </a:lnTo>
                <a:lnTo>
                  <a:pt x="170687" y="301751"/>
                </a:lnTo>
                <a:lnTo>
                  <a:pt x="170687" y="277113"/>
                </a:lnTo>
                <a:close/>
              </a:path>
              <a:path w="256539" h="302260">
                <a:moveTo>
                  <a:pt x="148336" y="265938"/>
                </a:moveTo>
                <a:lnTo>
                  <a:pt x="107696" y="265938"/>
                </a:lnTo>
                <a:lnTo>
                  <a:pt x="107696" y="277113"/>
                </a:lnTo>
                <a:lnTo>
                  <a:pt x="148336" y="277113"/>
                </a:lnTo>
                <a:lnTo>
                  <a:pt x="148336" y="265938"/>
                </a:lnTo>
                <a:close/>
              </a:path>
              <a:path w="256539" h="302260">
                <a:moveTo>
                  <a:pt x="138175" y="241426"/>
                </a:moveTo>
                <a:lnTo>
                  <a:pt x="117855" y="241426"/>
                </a:lnTo>
                <a:lnTo>
                  <a:pt x="117855" y="254762"/>
                </a:lnTo>
                <a:lnTo>
                  <a:pt x="115824" y="265938"/>
                </a:lnTo>
                <a:lnTo>
                  <a:pt x="138175" y="265938"/>
                </a:lnTo>
                <a:lnTo>
                  <a:pt x="138175" y="241426"/>
                </a:lnTo>
                <a:close/>
              </a:path>
              <a:path w="256539" h="302260">
                <a:moveTo>
                  <a:pt x="150367" y="230250"/>
                </a:moveTo>
                <a:lnTo>
                  <a:pt x="107696" y="230250"/>
                </a:lnTo>
                <a:lnTo>
                  <a:pt x="107696" y="243586"/>
                </a:lnTo>
                <a:lnTo>
                  <a:pt x="117855" y="241426"/>
                </a:lnTo>
                <a:lnTo>
                  <a:pt x="150367" y="241426"/>
                </a:lnTo>
                <a:lnTo>
                  <a:pt x="150367" y="230250"/>
                </a:lnTo>
                <a:close/>
              </a:path>
              <a:path w="256539" h="302260">
                <a:moveTo>
                  <a:pt x="150367" y="241426"/>
                </a:moveTo>
                <a:lnTo>
                  <a:pt x="138175" y="241426"/>
                </a:lnTo>
                <a:lnTo>
                  <a:pt x="150367" y="243586"/>
                </a:lnTo>
                <a:lnTo>
                  <a:pt x="150367" y="241426"/>
                </a:lnTo>
                <a:close/>
              </a:path>
              <a:path w="256539" h="302260">
                <a:moveTo>
                  <a:pt x="42672" y="22351"/>
                </a:moveTo>
                <a:lnTo>
                  <a:pt x="22351" y="22351"/>
                </a:lnTo>
                <a:lnTo>
                  <a:pt x="9429" y="26201"/>
                </a:lnTo>
                <a:lnTo>
                  <a:pt x="2794" y="34670"/>
                </a:lnTo>
                <a:lnTo>
                  <a:pt x="349" y="43140"/>
                </a:lnTo>
                <a:lnTo>
                  <a:pt x="0" y="46989"/>
                </a:lnTo>
                <a:lnTo>
                  <a:pt x="0" y="58165"/>
                </a:lnTo>
                <a:lnTo>
                  <a:pt x="1142" y="72096"/>
                </a:lnTo>
                <a:lnTo>
                  <a:pt x="10667" y="107600"/>
                </a:lnTo>
                <a:lnTo>
                  <a:pt x="37718" y="155249"/>
                </a:lnTo>
                <a:lnTo>
                  <a:pt x="91439" y="205612"/>
                </a:lnTo>
                <a:lnTo>
                  <a:pt x="93567" y="207716"/>
                </a:lnTo>
                <a:lnTo>
                  <a:pt x="99313" y="212344"/>
                </a:lnTo>
                <a:lnTo>
                  <a:pt x="107727" y="216971"/>
                </a:lnTo>
                <a:lnTo>
                  <a:pt x="117855" y="219075"/>
                </a:lnTo>
                <a:lnTo>
                  <a:pt x="117855" y="230250"/>
                </a:lnTo>
                <a:lnTo>
                  <a:pt x="138175" y="230250"/>
                </a:lnTo>
                <a:lnTo>
                  <a:pt x="138175" y="219075"/>
                </a:lnTo>
                <a:lnTo>
                  <a:pt x="146621" y="218239"/>
                </a:lnTo>
                <a:lnTo>
                  <a:pt x="153924" y="215725"/>
                </a:lnTo>
                <a:lnTo>
                  <a:pt x="160464" y="211520"/>
                </a:lnTo>
                <a:lnTo>
                  <a:pt x="166624" y="205612"/>
                </a:lnTo>
                <a:lnTo>
                  <a:pt x="214026" y="160908"/>
                </a:lnTo>
                <a:lnTo>
                  <a:pt x="71120" y="160908"/>
                </a:lnTo>
                <a:lnTo>
                  <a:pt x="41433" y="122582"/>
                </a:lnTo>
                <a:lnTo>
                  <a:pt x="25654" y="90519"/>
                </a:lnTo>
                <a:lnTo>
                  <a:pt x="19399" y="68504"/>
                </a:lnTo>
                <a:lnTo>
                  <a:pt x="18287" y="60325"/>
                </a:lnTo>
                <a:lnTo>
                  <a:pt x="18287" y="37972"/>
                </a:lnTo>
                <a:lnTo>
                  <a:pt x="225551" y="37972"/>
                </a:lnTo>
                <a:lnTo>
                  <a:pt x="225551" y="35813"/>
                </a:lnTo>
                <a:lnTo>
                  <a:pt x="42672" y="35813"/>
                </a:lnTo>
                <a:lnTo>
                  <a:pt x="42672" y="22351"/>
                </a:lnTo>
                <a:close/>
              </a:path>
              <a:path w="256539" h="302260">
                <a:moveTo>
                  <a:pt x="225551" y="37972"/>
                </a:moveTo>
                <a:lnTo>
                  <a:pt x="28448" y="37972"/>
                </a:lnTo>
                <a:lnTo>
                  <a:pt x="28448" y="49149"/>
                </a:lnTo>
                <a:lnTo>
                  <a:pt x="50800" y="49149"/>
                </a:lnTo>
                <a:lnTo>
                  <a:pt x="52260" y="79488"/>
                </a:lnTo>
                <a:lnTo>
                  <a:pt x="56387" y="110886"/>
                </a:lnTo>
                <a:lnTo>
                  <a:pt x="62801" y="139356"/>
                </a:lnTo>
                <a:lnTo>
                  <a:pt x="71120" y="160908"/>
                </a:lnTo>
                <a:lnTo>
                  <a:pt x="214026" y="160908"/>
                </a:lnTo>
                <a:lnTo>
                  <a:pt x="216315" y="158750"/>
                </a:lnTo>
                <a:lnTo>
                  <a:pt x="182879" y="158750"/>
                </a:lnTo>
                <a:lnTo>
                  <a:pt x="190341" y="137197"/>
                </a:lnTo>
                <a:lnTo>
                  <a:pt x="196850" y="108727"/>
                </a:lnTo>
                <a:lnTo>
                  <a:pt x="201453" y="77329"/>
                </a:lnTo>
                <a:lnTo>
                  <a:pt x="203200" y="46989"/>
                </a:lnTo>
                <a:lnTo>
                  <a:pt x="225551" y="46989"/>
                </a:lnTo>
                <a:lnTo>
                  <a:pt x="225551" y="37972"/>
                </a:lnTo>
                <a:close/>
              </a:path>
              <a:path w="256539" h="302260">
                <a:moveTo>
                  <a:pt x="235712" y="22351"/>
                </a:moveTo>
                <a:lnTo>
                  <a:pt x="215391" y="22351"/>
                </a:lnTo>
                <a:lnTo>
                  <a:pt x="215391" y="35813"/>
                </a:lnTo>
                <a:lnTo>
                  <a:pt x="235712" y="35813"/>
                </a:lnTo>
                <a:lnTo>
                  <a:pt x="235712" y="58165"/>
                </a:lnTo>
                <a:lnTo>
                  <a:pt x="234600" y="66327"/>
                </a:lnTo>
                <a:lnTo>
                  <a:pt x="228346" y="88312"/>
                </a:lnTo>
                <a:lnTo>
                  <a:pt x="212566" y="120370"/>
                </a:lnTo>
                <a:lnTo>
                  <a:pt x="182879" y="158750"/>
                </a:lnTo>
                <a:lnTo>
                  <a:pt x="216315" y="158750"/>
                </a:lnTo>
                <a:lnTo>
                  <a:pt x="220027" y="155249"/>
                </a:lnTo>
                <a:lnTo>
                  <a:pt x="246379" y="107600"/>
                </a:lnTo>
                <a:lnTo>
                  <a:pt x="255206" y="72096"/>
                </a:lnTo>
                <a:lnTo>
                  <a:pt x="256032" y="58165"/>
                </a:lnTo>
                <a:lnTo>
                  <a:pt x="256000" y="43140"/>
                </a:lnTo>
                <a:lnTo>
                  <a:pt x="254254" y="34670"/>
                </a:lnTo>
                <a:lnTo>
                  <a:pt x="248316" y="26201"/>
                </a:lnTo>
                <a:lnTo>
                  <a:pt x="235712" y="22351"/>
                </a:lnTo>
                <a:close/>
              </a:path>
              <a:path w="256539" h="302260">
                <a:moveTo>
                  <a:pt x="52832" y="0"/>
                </a:moveTo>
                <a:lnTo>
                  <a:pt x="52832" y="35813"/>
                </a:lnTo>
                <a:lnTo>
                  <a:pt x="203200" y="35813"/>
                </a:lnTo>
                <a:lnTo>
                  <a:pt x="203200" y="6590"/>
                </a:lnTo>
                <a:lnTo>
                  <a:pt x="141128" y="6590"/>
                </a:lnTo>
                <a:lnTo>
                  <a:pt x="93725" y="5857"/>
                </a:lnTo>
                <a:lnTo>
                  <a:pt x="63468" y="2196"/>
                </a:lnTo>
                <a:lnTo>
                  <a:pt x="52832" y="0"/>
                </a:lnTo>
                <a:close/>
              </a:path>
              <a:path w="256539" h="302260">
                <a:moveTo>
                  <a:pt x="203200" y="0"/>
                </a:moveTo>
                <a:lnTo>
                  <a:pt x="141128" y="6590"/>
                </a:lnTo>
                <a:lnTo>
                  <a:pt x="203200" y="6590"/>
                </a:lnTo>
                <a:lnTo>
                  <a:pt x="203200" y="0"/>
                </a:lnTo>
                <a:close/>
              </a:path>
            </a:pathLst>
          </a:custGeom>
          <a:solidFill>
            <a:srgbClr val="F1F1F1"/>
          </a:solidFill>
          <a:ln w="9525">
            <a:noFill/>
            <a:round/>
          </a:ln>
        </p:spPr>
        <p:txBody>
          <a:bodyPr lIns="0" tIns="0" rIns="0" bIns="0"/>
          <a:lstStyle/>
          <a:p>
            <a:endParaRPr lang="zh-CN" altLang="en-US"/>
          </a:p>
        </p:txBody>
      </p:sp>
      <p:sp>
        <p:nvSpPr>
          <p:cNvPr id="54285" name="object 14"/>
          <p:cNvSpPr/>
          <p:nvPr/>
        </p:nvSpPr>
        <p:spPr bwMode="auto">
          <a:xfrm>
            <a:off x="2779713"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6" name="object 15"/>
          <p:cNvSpPr/>
          <p:nvPr/>
        </p:nvSpPr>
        <p:spPr bwMode="auto">
          <a:xfrm>
            <a:off x="2919413" y="3789363"/>
            <a:ext cx="201612" cy="311150"/>
          </a:xfrm>
          <a:custGeom>
            <a:avLst/>
            <a:gdLst/>
            <a:ahLst/>
            <a:cxnLst>
              <a:cxn ang="0">
                <a:pos x="180945" y="146558"/>
              </a:cxn>
              <a:cxn ang="0">
                <a:pos x="84709" y="146558"/>
              </a:cxn>
              <a:cxn ang="0">
                <a:pos x="61976" y="259080"/>
              </a:cxn>
              <a:cxn ang="0">
                <a:pos x="136144" y="310896"/>
              </a:cxn>
              <a:cxn ang="0">
                <a:pos x="201168" y="255269"/>
              </a:cxn>
              <a:cxn ang="0">
                <a:pos x="180945" y="146558"/>
              </a:cxn>
              <a:cxn ang="0">
                <a:pos x="163322" y="51816"/>
              </a:cxn>
              <a:cxn ang="0">
                <a:pos x="104393" y="51816"/>
              </a:cxn>
              <a:cxn ang="0">
                <a:pos x="96774" y="89788"/>
              </a:cxn>
              <a:cxn ang="0">
                <a:pos x="0" y="176911"/>
              </a:cxn>
              <a:cxn ang="0">
                <a:pos x="16637" y="195834"/>
              </a:cxn>
              <a:cxn ang="0">
                <a:pos x="84709" y="146558"/>
              </a:cxn>
              <a:cxn ang="0">
                <a:pos x="180945" y="146558"/>
              </a:cxn>
              <a:cxn ang="0">
                <a:pos x="163322" y="51816"/>
              </a:cxn>
              <a:cxn ang="0">
                <a:pos x="183007" y="0"/>
              </a:cxn>
              <a:cxn ang="0">
                <a:pos x="84709" y="0"/>
              </a:cxn>
              <a:cxn ang="0">
                <a:pos x="84709" y="51816"/>
              </a:cxn>
              <a:cxn ang="0">
                <a:pos x="183007" y="51816"/>
              </a:cxn>
              <a:cxn ang="0">
                <a:pos x="183007" y="0"/>
              </a:cxn>
            </a:cxnLst>
            <a:rect l="0" t="0" r="r" b="b"/>
            <a:pathLst>
              <a:path w="201294" h="311150">
                <a:moveTo>
                  <a:pt x="180945" y="146558"/>
                </a:moveTo>
                <a:lnTo>
                  <a:pt x="84709" y="146558"/>
                </a:lnTo>
                <a:lnTo>
                  <a:pt x="61976" y="259080"/>
                </a:lnTo>
                <a:lnTo>
                  <a:pt x="136144" y="310896"/>
                </a:lnTo>
                <a:lnTo>
                  <a:pt x="201168" y="255269"/>
                </a:lnTo>
                <a:lnTo>
                  <a:pt x="180945" y="146558"/>
                </a:lnTo>
                <a:close/>
              </a:path>
              <a:path w="201294" h="311150">
                <a:moveTo>
                  <a:pt x="163322" y="51816"/>
                </a:moveTo>
                <a:lnTo>
                  <a:pt x="104393" y="51816"/>
                </a:lnTo>
                <a:lnTo>
                  <a:pt x="96774" y="89788"/>
                </a:lnTo>
                <a:lnTo>
                  <a:pt x="0" y="176911"/>
                </a:lnTo>
                <a:lnTo>
                  <a:pt x="16637" y="195834"/>
                </a:lnTo>
                <a:lnTo>
                  <a:pt x="84709" y="146558"/>
                </a:lnTo>
                <a:lnTo>
                  <a:pt x="180945" y="146558"/>
                </a:lnTo>
                <a:lnTo>
                  <a:pt x="163322" y="51816"/>
                </a:lnTo>
                <a:close/>
              </a:path>
              <a:path w="201294" h="311150">
                <a:moveTo>
                  <a:pt x="183007" y="0"/>
                </a:moveTo>
                <a:lnTo>
                  <a:pt x="84709" y="0"/>
                </a:lnTo>
                <a:lnTo>
                  <a:pt x="84709" y="51816"/>
                </a:lnTo>
                <a:lnTo>
                  <a:pt x="183007" y="51816"/>
                </a:lnTo>
                <a:lnTo>
                  <a:pt x="183007" y="0"/>
                </a:lnTo>
                <a:close/>
              </a:path>
            </a:pathLst>
          </a:custGeom>
          <a:solidFill>
            <a:srgbClr val="F1F1F1"/>
          </a:solidFill>
          <a:ln w="9525">
            <a:noFill/>
            <a:round/>
          </a:ln>
        </p:spPr>
        <p:txBody>
          <a:bodyPr lIns="0" tIns="0" rIns="0" bIns="0"/>
          <a:lstStyle/>
          <a:p>
            <a:endParaRPr lang="zh-CN" altLang="en-US"/>
          </a:p>
        </p:txBody>
      </p:sp>
      <p:sp>
        <p:nvSpPr>
          <p:cNvPr id="22" name="object 22"/>
          <p:cNvSpPr txBox="1"/>
          <p:nvPr/>
        </p:nvSpPr>
        <p:spPr>
          <a:xfrm>
            <a:off x="531813" y="4538663"/>
            <a:ext cx="5124450" cy="1550035"/>
          </a:xfrm>
          <a:prstGeom prst="rect">
            <a:avLst/>
          </a:prstGeom>
        </p:spPr>
        <p:txBody>
          <a:bodyPr lIns="0" tIns="88265" rIns="0" bIns="0">
            <a:spAutoFit/>
          </a:bodyPr>
          <a:lstStyle/>
          <a:p>
            <a:pPr marL="535305">
              <a:spcBef>
                <a:spcPts val="700"/>
              </a:spcBef>
            </a:pPr>
            <a:r>
              <a:rPr lang="zh-CN" altLang="en-US" sz="2000">
                <a:solidFill>
                  <a:srgbClr val="798EAA"/>
                </a:solidFill>
                <a:latin typeface="微软雅黑" panose="020B0503020204020204" pitchFamily="34" charset="-122"/>
                <a:ea typeface="微软雅黑" panose="020B0503020204020204" pitchFamily="34" charset="-122"/>
              </a:rPr>
              <a:t>有的纳税人由于工作繁忙，可享受的税前</a:t>
            </a:r>
            <a:endParaRPr lang="zh-CN" altLang="en-US" sz="2000">
              <a:latin typeface="微软雅黑" panose="020B0503020204020204" pitchFamily="34" charset="-122"/>
              <a:ea typeface="微软雅黑" panose="020B0503020204020204" pitchFamily="34" charset="-122"/>
            </a:endParaRPr>
          </a:p>
          <a:p>
            <a:pPr marL="535305">
              <a:spcBef>
                <a:spcPts val="600"/>
              </a:spcBef>
            </a:pPr>
            <a:r>
              <a:rPr lang="zh-CN" altLang="en-US" sz="2000">
                <a:solidFill>
                  <a:srgbClr val="798EAA"/>
                </a:solidFill>
                <a:latin typeface="微软雅黑" panose="020B0503020204020204" pitchFamily="34" charset="-122"/>
                <a:ea typeface="微软雅黑" panose="020B0503020204020204" pitchFamily="34" charset="-122"/>
              </a:rPr>
              <a:t>扣除项目在平时没来得及享受；</a:t>
            </a:r>
            <a:endParaRPr lang="zh-CN" altLang="en-US" sz="2000">
              <a:latin typeface="微软雅黑" panose="020B0503020204020204" pitchFamily="34" charset="-122"/>
              <a:ea typeface="微软雅黑" panose="020B0503020204020204" pitchFamily="34" charset="-122"/>
            </a:endParaRPr>
          </a:p>
          <a:p>
            <a:pPr marL="535305">
              <a:lnSpc>
                <a:spcPct val="125000"/>
              </a:lnSpc>
            </a:pPr>
            <a:r>
              <a:rPr lang="zh-CN" altLang="en-US" sz="2000">
                <a:solidFill>
                  <a:srgbClr val="798EAA"/>
                </a:solidFill>
                <a:latin typeface="微软雅黑" panose="020B0503020204020204" pitchFamily="34" charset="-122"/>
                <a:ea typeface="微软雅黑" panose="020B0503020204020204" pitchFamily="34" charset="-122"/>
              </a:rPr>
              <a:t>大病医疗支出等扣除，只有年度结束才知 道确切金额</a:t>
            </a:r>
            <a:endParaRPr lang="zh-CN" altLang="en-US" sz="2000">
              <a:solidFill>
                <a:srgbClr val="798EAA"/>
              </a:solidFill>
              <a:latin typeface="微软雅黑" panose="020B0503020204020204" pitchFamily="34" charset="-122"/>
              <a:ea typeface="微软雅黑" panose="020B0503020204020204" pitchFamily="34" charset="-122"/>
            </a:endParaRPr>
          </a:p>
        </p:txBody>
      </p:sp>
      <p:sp>
        <p:nvSpPr>
          <p:cNvPr id="23" name="object 23"/>
          <p:cNvSpPr txBox="1"/>
          <p:nvPr/>
        </p:nvSpPr>
        <p:spPr>
          <a:xfrm>
            <a:off x="6616065" y="2330450"/>
            <a:ext cx="5476240" cy="948690"/>
          </a:xfrm>
          <a:prstGeom prst="rect">
            <a:avLst/>
          </a:prstGeom>
        </p:spPr>
        <p:txBody>
          <a:bodyPr wrap="square" lIns="0" tIns="12700" rIns="0" bIns="0">
            <a:spAutoFit/>
          </a:bodyPr>
          <a:lstStyle/>
          <a:p>
            <a:pPr marL="12700" indent="478155">
              <a:lnSpc>
                <a:spcPct val="125000"/>
              </a:lnSpc>
              <a:spcBef>
                <a:spcPts val="100"/>
              </a:spcBef>
            </a:pPr>
            <a:r>
              <a:rPr lang="zh-CN" altLang="en-US" sz="1600">
                <a:solidFill>
                  <a:srgbClr val="CECECE"/>
                </a:solidFill>
                <a:latin typeface="微软雅黑" panose="020B0503020204020204" pitchFamily="34" charset="-122"/>
                <a:ea typeface="微软雅黑" panose="020B0503020204020204" pitchFamily="34" charset="-122"/>
              </a:rPr>
              <a:t>实践中，很难让所有人平时已预缴税额与年度应纳税额完全一致。</a:t>
            </a:r>
            <a:endParaRPr lang="zh-CN" altLang="en-US" sz="1600">
              <a:solidFill>
                <a:srgbClr val="CECECE"/>
              </a:solidFill>
              <a:latin typeface="微软雅黑" panose="020B0503020204020204" pitchFamily="34" charset="-122"/>
              <a:ea typeface="微软雅黑" panose="020B0503020204020204" pitchFamily="34" charset="-122"/>
            </a:endParaRPr>
          </a:p>
          <a:p>
            <a:pPr marL="12700" indent="478155">
              <a:lnSpc>
                <a:spcPct val="125000"/>
              </a:lnSpc>
              <a:spcBef>
                <a:spcPts val="100"/>
              </a:spcBef>
            </a:pPr>
            <a:endParaRPr lang="zh-CN" altLang="en-US" sz="1600">
              <a:solidFill>
                <a:srgbClr val="CECECE"/>
              </a:solidFill>
              <a:latin typeface="微软雅黑" panose="020B0503020204020204" pitchFamily="34" charset="-122"/>
              <a:ea typeface="微软雅黑" panose="020B0503020204020204" pitchFamily="34" charset="-122"/>
            </a:endParaRPr>
          </a:p>
        </p:txBody>
      </p:sp>
      <p:sp>
        <p:nvSpPr>
          <p:cNvPr id="24" name="object 24"/>
          <p:cNvSpPr txBox="1">
            <a:spLocks noGrp="1"/>
          </p:cNvSpPr>
          <p:nvPr>
            <p:ph type="title"/>
          </p:nvPr>
        </p:nvSpPr>
        <p:spPr>
          <a:xfrm>
            <a:off x="1242060" y="357505"/>
            <a:ext cx="4045585" cy="427355"/>
          </a:xfrm>
        </p:spPr>
        <p:txBody>
          <a:bodyPr wrap="square" tIns="12700"/>
          <a:lstStyle/>
          <a:p>
            <a:pPr marL="12700" eaLnBrk="1" hangingPunct="1">
              <a:spcBef>
                <a:spcPts val="100"/>
              </a:spcBef>
            </a:pPr>
            <a:r>
              <a:rPr lang="zh-CN" altLang="en-US">
                <a:ea typeface="微软雅黑" panose="020B0503020204020204" pitchFamily="34" charset="-122"/>
              </a:rPr>
              <a:t>为什么要进行年度汇算</a:t>
            </a:r>
            <a:endParaRPr lang="zh-CN" altLang="en-US">
              <a:ea typeface="微软雅黑" panose="020B0503020204020204" pitchFamily="34" charset="-122"/>
            </a:endParaRPr>
          </a:p>
        </p:txBody>
      </p:sp>
      <p:sp>
        <p:nvSpPr>
          <p:cNvPr id="25" name="object 25"/>
          <p:cNvSpPr txBox="1"/>
          <p:nvPr/>
        </p:nvSpPr>
        <p:spPr>
          <a:xfrm>
            <a:off x="1009650" y="1697038"/>
            <a:ext cx="4278313" cy="1738312"/>
          </a:xfrm>
          <a:prstGeom prst="rect">
            <a:avLst/>
          </a:prstGeom>
        </p:spPr>
        <p:txBody>
          <a:bodyPr lIns="0" tIns="9525" rIns="0" bIns="0">
            <a:spAutoFit/>
          </a:bodyPr>
          <a:lstStyle/>
          <a:p>
            <a:pPr marL="12700" defTabSz="0">
              <a:spcBef>
                <a:spcPts val="75"/>
              </a:spcBef>
              <a:tabLst>
                <a:tab pos="909320" algn="l"/>
              </a:tabLst>
            </a:pPr>
            <a:r>
              <a:rPr lang="en-US" altLang="zh-CN" sz="4000">
                <a:solidFill>
                  <a:srgbClr val="44536B"/>
                </a:solidFill>
                <a:latin typeface="微软雅黑" panose="020B0503020204020204" pitchFamily="34" charset="-122"/>
                <a:ea typeface="微软雅黑" panose="020B0503020204020204" pitchFamily="34" charset="-122"/>
              </a:rPr>
              <a:t>01	</a:t>
            </a:r>
            <a:r>
              <a:rPr lang="zh-CN" altLang="en-US" sz="2400">
                <a:solidFill>
                  <a:srgbClr val="44536B"/>
                </a:solidFill>
                <a:latin typeface="微软雅黑" panose="020B0503020204020204" pitchFamily="34" charset="-122"/>
                <a:ea typeface="微软雅黑" panose="020B0503020204020204" pitchFamily="34" charset="-122"/>
              </a:rPr>
              <a:t>年度汇算可以更加精准、 全面落实各项税前扣除和税收 优惠政策，更好保障纳税人的 权益。</a:t>
            </a:r>
            <a:endParaRPr lang="zh-CN" altLang="en-US" sz="2400">
              <a:latin typeface="微软雅黑" panose="020B0503020204020204" pitchFamily="34" charset="-122"/>
              <a:ea typeface="微软雅黑" panose="020B0503020204020204" pitchFamily="34" charset="-122"/>
            </a:endParaRPr>
          </a:p>
        </p:txBody>
      </p:sp>
      <p:sp>
        <p:nvSpPr>
          <p:cNvPr id="26" name="object 26"/>
          <p:cNvSpPr txBox="1"/>
          <p:nvPr/>
        </p:nvSpPr>
        <p:spPr>
          <a:xfrm>
            <a:off x="6888163" y="700088"/>
            <a:ext cx="4292600" cy="1363662"/>
          </a:xfrm>
          <a:prstGeom prst="rect">
            <a:avLst/>
          </a:prstGeom>
        </p:spPr>
        <p:txBody>
          <a:bodyPr lIns="0" tIns="9525" rIns="0" bIns="0">
            <a:spAutoFit/>
          </a:bodyPr>
          <a:lstStyle/>
          <a:p>
            <a:pPr marL="12700" defTabSz="0">
              <a:spcBef>
                <a:spcPts val="75"/>
              </a:spcBef>
              <a:tabLst>
                <a:tab pos="911225" algn="l"/>
              </a:tabLst>
            </a:pPr>
            <a:r>
              <a:rPr lang="en-US" altLang="zh-CN" sz="4000">
                <a:solidFill>
                  <a:srgbClr val="F1F1F1"/>
                </a:solidFill>
                <a:latin typeface="微软雅黑" panose="020B0503020204020204" pitchFamily="34" charset="-122"/>
                <a:ea typeface="微软雅黑" panose="020B0503020204020204" pitchFamily="34" charset="-122"/>
              </a:rPr>
              <a:t>02	</a:t>
            </a:r>
            <a:r>
              <a:rPr lang="zh-CN" altLang="en-US" sz="2400">
                <a:solidFill>
                  <a:srgbClr val="F1F1F1"/>
                </a:solidFill>
                <a:latin typeface="微软雅黑" panose="020B0503020204020204" pitchFamily="34" charset="-122"/>
                <a:ea typeface="微软雅黑" panose="020B0503020204020204" pitchFamily="34" charset="-122"/>
              </a:rPr>
              <a:t>年度汇算，能准确计算 纳税人综合所得全年应该实际 缴纳的个人所得税，多退少补。</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2*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10.xml><?xml version="1.0" encoding="utf-8"?>
<p:tagLst xmlns:p="http://schemas.openxmlformats.org/presentationml/2006/main">
  <p:tag name="KSO_WM_UNIT_DIAGRAM_MODELTYPE" val="stripeEnum"/>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2*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11.xml><?xml version="1.0" encoding="utf-8"?>
<p:tagLst xmlns:p="http://schemas.openxmlformats.org/presentationml/2006/main">
  <p:tag name="MH" val="20151222205109"/>
  <p:tag name="MH_LIBRARY" val="GRAPHIC"/>
  <p:tag name="MH_TYPE" val="SubTitle"/>
  <p:tag name="MH_ORDER" val="1"/>
</p:tagLst>
</file>

<file path=ppt/tags/tag12.xml><?xml version="1.0" encoding="utf-8"?>
<p:tagLst xmlns:p="http://schemas.openxmlformats.org/presentationml/2006/main">
  <p:tag name="MH" val="20151222205109"/>
  <p:tag name="MH_LIBRARY" val="GRAPHIC"/>
  <p:tag name="MH_TYPE" val="SubTitle"/>
  <p:tag name="MH_ORDER" val="1"/>
</p:tagLst>
</file>

<file path=ppt/tags/tag13.xml><?xml version="1.0" encoding="utf-8"?>
<p:tagLst xmlns:p="http://schemas.openxmlformats.org/presentationml/2006/main">
  <p:tag name="KSO_WM_SLIDE_MODEL_TYPE" val="dynamicNum"/>
</p:tagLst>
</file>

<file path=ppt/tags/tag14.xml><?xml version="1.0" encoding="utf-8"?>
<p:tagLst xmlns:p="http://schemas.openxmlformats.org/presentationml/2006/main">
  <p:tag name="KSO_WM_UNIT_PLACING_PICTURE_USER_VIEWPORT" val="{&quot;height&quot;:10800,&quot;width&quot;:5177}"/>
</p:tagLst>
</file>

<file path=ppt/tags/tag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2*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2*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UNIT_PRESET_TEXT_INDEX" val="0"/>
  <p:tag name="KSO_WM_UNIT_PRESET_TEXT_LEN" val="0"/>
  <p:tag name="KSO_WM_UNIT_NOCLEAR" val="0"/>
  <p:tag name="KSO_WM_UNIT_VALUE" val="62"/>
  <p:tag name="KSO_WM_UNIT_HIGHLIGHT" val="0"/>
  <p:tag name="KSO_WM_UNIT_COMPATIBLE" val="0"/>
  <p:tag name="KSO_WM_UNIT_DIAGRAM_ISNUMVISUAL" val="0"/>
  <p:tag name="KSO_WM_UNIT_DIAGRAM_ISREFERUNIT" val="0"/>
  <p:tag name="KSO_WM_UNIT_TYPE" val="f"/>
  <p:tag name="KSO_WM_UNIT_INDEX" val="1"/>
  <p:tag name="KSO_WM_UNIT_ID" val="OneParaText2_14*f*1"/>
  <p:tag name="KSO_WM_TEMPLATE_CATEGORY" val="OneParaText"/>
  <p:tag name="KSO_WM_TEMPLATE_INDEX" val="2"/>
  <p:tag name="KSO_WM_UNIT_LAYERLEVEL" val="1"/>
  <p:tag name="KSO_WM_TAG_VERSION" val="1.0"/>
  <p:tag name="KSO_WM_BEAUTIFY_FLAG" val="#wm#"/>
  <p:tag name="KSO_WM_UNIT_TEXTBOXSTYLE_GUID" val="{97b5763b-c03f-4854-9da9-777476b18718}"/>
  <p:tag name="KSO_WM_UNIT_TEXTBOXSTYLE_INDEX" val="14"/>
  <p:tag name="KSO_WM_UNIT_TEXTBOXSTYLE_TYPE" val="OneParaText"/>
</p:tagLst>
</file>

<file path=ppt/tags/tag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04_2*l_h_i*1_3_1"/>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04_2*l_h_i*1_3_2"/>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UNIT_DIAGRAM_MODELTYPE" val="stripeEnum"/>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2*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2*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2*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7599</Words>
  <Application>WPS 演示</Application>
  <PresentationFormat>宽屏</PresentationFormat>
  <Paragraphs>734</Paragraphs>
  <Slides>67</Slides>
  <Notes>39</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67</vt:i4>
      </vt:variant>
    </vt:vector>
  </HeadingPairs>
  <TitlesOfParts>
    <vt:vector size="90" baseType="lpstr">
      <vt:lpstr>Arial</vt:lpstr>
      <vt:lpstr>宋体</vt:lpstr>
      <vt:lpstr>Wingdings</vt:lpstr>
      <vt:lpstr>微软雅黑</vt:lpstr>
      <vt:lpstr>Calibri</vt:lpstr>
      <vt:lpstr>Impact</vt:lpstr>
      <vt:lpstr>Arial</vt:lpstr>
      <vt:lpstr>Arial Unicode MS</vt:lpstr>
      <vt:lpstr>Microsoft JhengHei</vt:lpstr>
      <vt:lpstr>Times New Roman</vt:lpstr>
      <vt:lpstr>Arial Unicode MS</vt:lpstr>
      <vt:lpstr>等线</vt:lpstr>
      <vt:lpstr>华文宋体</vt:lpstr>
      <vt:lpstr>Segoe UI</vt:lpstr>
      <vt:lpstr>U.S. 101</vt:lpstr>
      <vt:lpstr>Segoe Print</vt:lpstr>
      <vt:lpstr>Roboto</vt:lpstr>
      <vt:lpstr>Open Sans Light</vt:lpstr>
      <vt:lpstr>黑体</vt:lpstr>
      <vt:lpstr>微软雅黑 Light</vt:lpstr>
      <vt:lpstr>Office 主题</vt:lpstr>
      <vt:lpstr>默认设计模板</vt:lpstr>
      <vt:lpstr>Office Theme</vt:lpstr>
      <vt:lpstr>PowerPoint 演示文稿</vt:lpstr>
      <vt:lpstr>PowerPoint 演示文稿</vt:lpstr>
      <vt:lpstr>PowerPoint 演示文稿</vt:lpstr>
      <vt:lpstr>1.1</vt:lpstr>
      <vt:lpstr>综合所得个人所得税汇算清缴</vt:lpstr>
      <vt:lpstr>年度汇算具体计算公式</vt:lpstr>
      <vt:lpstr>需要说明的事项</vt:lpstr>
      <vt:lpstr>1.2</vt:lpstr>
      <vt:lpstr>为什么要进行年度汇算</vt:lpstr>
      <vt:lpstr>1.3</vt:lpstr>
      <vt:lpstr>一般规定</vt:lpstr>
      <vt:lpstr>1.4</vt:lpstr>
      <vt:lpstr>PowerPoint 演示文稿</vt:lpstr>
      <vt:lpstr>1.5</vt:lpstr>
      <vt:lpstr>PowerPoint 演示文稿</vt:lpstr>
      <vt:lpstr>1.6</vt:lpstr>
      <vt:lpstr> 申报信息及资料留存</vt:lpstr>
      <vt:lpstr>PowerPoint 演示文稿</vt:lpstr>
      <vt:lpstr>PowerPoint 演示文稿</vt:lpstr>
      <vt:lpstr>2.1</vt:lpstr>
      <vt:lpstr>PowerPoint 演示文稿</vt:lpstr>
      <vt:lpstr>PowerPoint 演示文稿</vt:lpstr>
      <vt:lpstr>举例说明： </vt:lpstr>
      <vt:lpstr>2.2</vt:lpstr>
      <vt:lpstr>PowerPoint 演示文稿</vt:lpstr>
      <vt:lpstr>PowerPoint 演示文稿</vt:lpstr>
      <vt:lpstr>举例说明： </vt:lpstr>
      <vt:lpstr>2.3</vt:lpstr>
      <vt:lpstr>PowerPoint 演示文稿</vt:lpstr>
      <vt:lpstr>PowerPoint 演示文稿</vt:lpstr>
      <vt:lpstr>PowerPoint 演示文稿</vt:lpstr>
      <vt:lpstr>2.4</vt:lpstr>
      <vt:lpstr>PowerPoint 演示文稿</vt:lpstr>
      <vt:lpstr>PowerPoint 演示文稿</vt:lpstr>
      <vt:lpstr>举例说明： </vt:lpstr>
      <vt:lpstr>2.5</vt:lpstr>
      <vt:lpstr>PowerPoint 演示文稿</vt:lpstr>
      <vt:lpstr>PowerPoint 演示文稿</vt:lpstr>
      <vt:lpstr>2.6</vt:lpstr>
      <vt:lpstr>PowerPoint 演示文稿</vt:lpstr>
      <vt:lpstr>PowerPoint 演示文稿</vt:lpstr>
      <vt:lpstr> 举例说明： </vt:lpstr>
      <vt:lpstr>PowerPoint 演示文稿</vt:lpstr>
      <vt:lpstr>问答</vt:lpstr>
      <vt:lpstr>PowerPoint 演示文稿</vt:lpstr>
      <vt:lpstr>PowerPoint 演示文稿</vt:lpstr>
      <vt:lpstr>PowerPoint 演示文稿</vt:lpstr>
      <vt:lpstr>PowerPoint 演示文稿</vt:lpstr>
      <vt:lpstr>PowerPoint 演示文稿</vt:lpstr>
      <vt:lpstr>3.1</vt:lpstr>
      <vt:lpstr>PowerPoint 演示文稿</vt:lpstr>
      <vt:lpstr>PowerPoint 演示文稿</vt:lpstr>
      <vt:lpstr>3.2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3.3</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张芸</cp:lastModifiedBy>
  <cp:revision>1131</cp:revision>
  <dcterms:created xsi:type="dcterms:W3CDTF">2019-04-28T15:49:00Z</dcterms:created>
  <dcterms:modified xsi:type="dcterms:W3CDTF">2022-03-24T06:45:24Z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2501F2666DAC45D49D7A3F889A80C22B</vt:lpwstr>
  </property>
</Properties>
</file>